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3" r:id="rId2"/>
    <p:sldId id="304" r:id="rId3"/>
    <p:sldId id="338" r:id="rId4"/>
    <p:sldId id="1122" r:id="rId5"/>
    <p:sldId id="1128" r:id="rId6"/>
    <p:sldId id="1129" r:id="rId7"/>
    <p:sldId id="1127" r:id="rId8"/>
    <p:sldId id="1123" r:id="rId9"/>
    <p:sldId id="1126" r:id="rId10"/>
    <p:sldId id="1130" r:id="rId11"/>
    <p:sldId id="1131" r:id="rId12"/>
    <p:sldId id="1133" r:id="rId13"/>
    <p:sldId id="1132" r:id="rId14"/>
    <p:sldId id="1134" r:id="rId15"/>
    <p:sldId id="1135" r:id="rId16"/>
    <p:sldId id="1136" r:id="rId17"/>
    <p:sldId id="1137" r:id="rId18"/>
    <p:sldId id="1138" r:id="rId19"/>
    <p:sldId id="1140" r:id="rId20"/>
    <p:sldId id="1139" r:id="rId21"/>
    <p:sldId id="1141" r:id="rId22"/>
    <p:sldId id="1142" r:id="rId23"/>
    <p:sldId id="1143" r:id="rId24"/>
    <p:sldId id="1144" r:id="rId25"/>
    <p:sldId id="1145" r:id="rId26"/>
    <p:sldId id="1146" r:id="rId27"/>
    <p:sldId id="1147" r:id="rId28"/>
    <p:sldId id="1148" r:id="rId29"/>
    <p:sldId id="1149" r:id="rId30"/>
    <p:sldId id="1150" r:id="rId31"/>
    <p:sldId id="1151" r:id="rId32"/>
    <p:sldId id="1152" r:id="rId33"/>
    <p:sldId id="1153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8/11/2016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8/11/2016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7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71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71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71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7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71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71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7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8/11/2016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3. </a:t>
            </a:r>
            <a:r>
              <a:rPr lang="en-US" b="1" dirty="0" smtClean="0"/>
              <a:t>Encrypt </a:t>
            </a:r>
            <a:r>
              <a:rPr lang="en-US" b="1" dirty="0"/>
              <a:t>plaintext </a:t>
            </a:r>
            <a:r>
              <a:rPr lang="en-US" b="1" dirty="0" smtClean="0"/>
              <a:t>passwords </a:t>
            </a:r>
            <a:r>
              <a:rPr lang="en-US" b="1" dirty="0"/>
              <a:t>.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service password-encryption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service </a:t>
            </a:r>
            <a:r>
              <a:rPr lang="en-US" b="1" dirty="0" smtClean="0"/>
              <a:t>password-encryption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4. Configure the </a:t>
            </a:r>
            <a:r>
              <a:rPr lang="en-US" b="1" dirty="0" smtClean="0"/>
              <a:t>console </a:t>
            </a:r>
            <a:r>
              <a:rPr lang="en-US" b="1" dirty="0"/>
              <a:t>lines on </a:t>
            </a:r>
            <a:r>
              <a:rPr lang="en-US" b="1" dirty="0" smtClean="0"/>
              <a:t>R1 </a:t>
            </a:r>
            <a:r>
              <a:rPr lang="en-US" b="1" dirty="0"/>
              <a:t>and </a:t>
            </a:r>
            <a:r>
              <a:rPr lang="en-US" b="1" dirty="0" smtClean="0"/>
              <a:t>R3</a:t>
            </a:r>
            <a:r>
              <a:rPr lang="en-US" b="1" dirty="0"/>
              <a:t>.</a:t>
            </a:r>
          </a:p>
          <a:p>
            <a:r>
              <a:rPr lang="en-US" dirty="0"/>
              <a:t>Configure a console password of </a:t>
            </a:r>
            <a:r>
              <a:rPr lang="en-US" b="1" dirty="0"/>
              <a:t>ciscoconpa55 </a:t>
            </a:r>
            <a:r>
              <a:rPr lang="en-US" dirty="0"/>
              <a:t>and enable login. Set the </a:t>
            </a:r>
            <a:r>
              <a:rPr lang="en-US" b="1" dirty="0"/>
              <a:t>exec-timeout </a:t>
            </a:r>
            <a:r>
              <a:rPr lang="en-US" dirty="0"/>
              <a:t>to log out after </a:t>
            </a:r>
            <a:r>
              <a:rPr lang="en-US" b="1" dirty="0" smtClean="0"/>
              <a:t>5 </a:t>
            </a:r>
            <a:r>
              <a:rPr lang="en-US" dirty="0" smtClean="0"/>
              <a:t>minutes </a:t>
            </a:r>
            <a:r>
              <a:rPr lang="en-US" dirty="0"/>
              <a:t>of inactivity. Prevent console messages from interrupting command entry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81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line console 0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password ciscoconpa55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exec-timeout 5 0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login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logging </a:t>
            </a:r>
            <a:r>
              <a:rPr lang="en-US" b="1" dirty="0" smtClean="0"/>
              <a:t>synchronous</a:t>
            </a:r>
          </a:p>
          <a:p>
            <a:r>
              <a:rPr lang="en-US" dirty="0" smtClean="0"/>
              <a:t>Repeat the above on R3.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5. Configure </a:t>
            </a:r>
            <a:r>
              <a:rPr lang="en-US" b="1" dirty="0" err="1"/>
              <a:t>vty</a:t>
            </a:r>
            <a:r>
              <a:rPr lang="en-US" b="1" dirty="0"/>
              <a:t> lines on </a:t>
            </a:r>
            <a:r>
              <a:rPr lang="en-US" b="1" dirty="0" smtClean="0"/>
              <a:t>R1</a:t>
            </a:r>
            <a:r>
              <a:rPr lang="en-US" b="1" dirty="0"/>
              <a:t>.</a:t>
            </a:r>
          </a:p>
          <a:p>
            <a:r>
              <a:rPr lang="en-US" dirty="0"/>
              <a:t>Configure a </a:t>
            </a:r>
            <a:r>
              <a:rPr lang="en-US" dirty="0" err="1"/>
              <a:t>vty</a:t>
            </a:r>
            <a:r>
              <a:rPr lang="en-US" dirty="0"/>
              <a:t> line password of </a:t>
            </a:r>
            <a:r>
              <a:rPr lang="en-US" b="1" dirty="0"/>
              <a:t>ciscovtypa55 </a:t>
            </a:r>
            <a:r>
              <a:rPr lang="en-US" dirty="0"/>
              <a:t>and enable login. Set the </a:t>
            </a:r>
            <a:r>
              <a:rPr lang="en-US" b="1" dirty="0"/>
              <a:t>exec-timeout </a:t>
            </a:r>
            <a:r>
              <a:rPr lang="en-US" dirty="0"/>
              <a:t>to log out after </a:t>
            </a:r>
            <a:r>
              <a:rPr lang="en-US" b="1" dirty="0" smtClean="0"/>
              <a:t>5 </a:t>
            </a:r>
            <a:r>
              <a:rPr lang="en-US" dirty="0" smtClean="0"/>
              <a:t>minutes </a:t>
            </a:r>
            <a:r>
              <a:rPr lang="en-US" dirty="0"/>
              <a:t>of inactivity.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70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Set the login authentication to use the default AAA list to be defined later.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line </a:t>
            </a:r>
            <a:r>
              <a:rPr lang="en-US" b="1" dirty="0" err="1"/>
              <a:t>vty</a:t>
            </a:r>
            <a:r>
              <a:rPr lang="en-US" b="1" dirty="0"/>
              <a:t> 0 4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password ciscovtypa55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exec-timeout 5 0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login authentication </a:t>
            </a:r>
            <a:r>
              <a:rPr lang="en-US" b="1" dirty="0" smtClean="0"/>
              <a:t>default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6. Configure login banner on </a:t>
            </a:r>
            <a:r>
              <a:rPr lang="en-US" b="1" dirty="0" smtClean="0"/>
              <a:t>R1 </a:t>
            </a:r>
            <a:r>
              <a:rPr lang="en-US" b="1" dirty="0"/>
              <a:t>and </a:t>
            </a:r>
            <a:r>
              <a:rPr lang="en-US" b="1" dirty="0" smtClean="0"/>
              <a:t>R3</a:t>
            </a:r>
            <a:r>
              <a:rPr lang="en-US" b="1" dirty="0"/>
              <a:t>.</a:t>
            </a:r>
          </a:p>
          <a:p>
            <a:r>
              <a:rPr lang="en-US" dirty="0"/>
              <a:t>Configure a warning to unauthorized users with a message-of-the-day (MOTD) banner that says: “</a:t>
            </a:r>
            <a:r>
              <a:rPr lang="en-US" dirty="0" smtClean="0"/>
              <a:t>No Unauthorized </a:t>
            </a:r>
            <a:r>
              <a:rPr lang="en-US" dirty="0"/>
              <a:t>Access</a:t>
            </a:r>
            <a:r>
              <a:rPr lang="en-US" dirty="0" smtClean="0"/>
              <a:t>!”.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61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banner </a:t>
            </a:r>
            <a:r>
              <a:rPr lang="en-US" b="1" dirty="0" err="1"/>
              <a:t>motd</a:t>
            </a:r>
            <a:r>
              <a:rPr lang="en-US" b="1" dirty="0"/>
              <a:t> $No Unauthorized Access!$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banner </a:t>
            </a:r>
            <a:r>
              <a:rPr lang="en-US" b="1" dirty="0" err="1"/>
              <a:t>motd</a:t>
            </a:r>
            <a:r>
              <a:rPr lang="en-US" b="1" dirty="0"/>
              <a:t> $No Unauthorized Access</a:t>
            </a:r>
            <a:r>
              <a:rPr lang="en-US" b="1" dirty="0" smtClean="0"/>
              <a:t>!$</a:t>
            </a:r>
          </a:p>
          <a:p>
            <a:pPr marL="0" indent="0">
              <a:buNone/>
            </a:pPr>
            <a:r>
              <a:rPr lang="en-US" sz="3200" b="1" dirty="0"/>
              <a:t>Task 3: Configure Local Authentication on R1 and R3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Configure the local </a:t>
            </a:r>
            <a:r>
              <a:rPr lang="en-US" b="1" dirty="0" smtClean="0"/>
              <a:t>user database</a:t>
            </a:r>
            <a:r>
              <a:rPr lang="en-US" b="1" dirty="0"/>
              <a:t>.</a:t>
            </a:r>
          </a:p>
          <a:p>
            <a:r>
              <a:rPr lang="en-US" dirty="0"/>
              <a:t>Create a local user account of </a:t>
            </a:r>
            <a:r>
              <a:rPr lang="en-US" b="1" dirty="0"/>
              <a:t>Admin01 </a:t>
            </a:r>
            <a:r>
              <a:rPr lang="en-US" dirty="0"/>
              <a:t>with a secret password of </a:t>
            </a:r>
            <a:r>
              <a:rPr lang="en-US" b="1" dirty="0"/>
              <a:t>Admin01pa55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4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pt-BR" dirty="0"/>
              <a:t>R1(config)# </a:t>
            </a:r>
            <a:r>
              <a:rPr lang="pt-BR" b="1" dirty="0"/>
              <a:t>username Admin01 privilege 15 secret Admin01pa55</a:t>
            </a:r>
          </a:p>
          <a:p>
            <a:r>
              <a:rPr lang="pt-BR" dirty="0" smtClean="0"/>
              <a:t>R3(config</a:t>
            </a:r>
            <a:r>
              <a:rPr lang="pt-BR" dirty="0"/>
              <a:t>)# </a:t>
            </a:r>
            <a:r>
              <a:rPr lang="pt-BR" b="1" dirty="0"/>
              <a:t>username Admin01 privilege 15 secret Admin01pa55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</a:t>
            </a:r>
            <a:r>
              <a:rPr lang="en-US" b="1" dirty="0" smtClean="0"/>
              <a:t>Enable </a:t>
            </a:r>
            <a:r>
              <a:rPr lang="en-US" b="1" dirty="0"/>
              <a:t>AAA </a:t>
            </a:r>
            <a:r>
              <a:rPr lang="en-US" b="1" dirty="0" smtClean="0"/>
              <a:t>services.</a:t>
            </a:r>
            <a:endParaRPr lang="en-US" b="1" dirty="0"/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aaa</a:t>
            </a:r>
            <a:r>
              <a:rPr lang="en-US" b="1" dirty="0"/>
              <a:t> new-model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aaa</a:t>
            </a:r>
            <a:r>
              <a:rPr lang="en-US" b="1" dirty="0"/>
              <a:t> </a:t>
            </a:r>
            <a:r>
              <a:rPr lang="en-US" b="1" dirty="0" smtClean="0"/>
              <a:t>new-model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3. Implement AAA </a:t>
            </a:r>
            <a:r>
              <a:rPr lang="en-US" b="1" dirty="0" smtClean="0"/>
              <a:t>services using </a:t>
            </a:r>
            <a:r>
              <a:rPr lang="en-US" b="1" dirty="0"/>
              <a:t>the local </a:t>
            </a:r>
            <a:r>
              <a:rPr lang="en-US" b="1" dirty="0" smtClean="0"/>
              <a:t>database.</a:t>
            </a:r>
          </a:p>
          <a:p>
            <a:endParaRPr lang="en-US" b="1" dirty="0" smtClean="0"/>
          </a:p>
          <a:p>
            <a:endParaRPr lang="en-US" b="1" dirty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20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Create the default login authentication method list using local authentication with no backup method.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aaa</a:t>
            </a:r>
            <a:r>
              <a:rPr lang="en-US" b="1" dirty="0"/>
              <a:t> authentication login default local none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aaa</a:t>
            </a:r>
            <a:r>
              <a:rPr lang="en-US" b="1" dirty="0"/>
              <a:t> authentication login default local </a:t>
            </a:r>
            <a:r>
              <a:rPr lang="en-US" b="1" dirty="0" smtClean="0"/>
              <a:t>none</a:t>
            </a:r>
          </a:p>
          <a:p>
            <a:pPr marL="0" indent="0">
              <a:buNone/>
            </a:pPr>
            <a:r>
              <a:rPr lang="en-US" sz="3200" b="1" dirty="0"/>
              <a:t>Task 4: Configure NTP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</a:t>
            </a:r>
            <a:r>
              <a:rPr lang="en-US" b="1" dirty="0" smtClean="0"/>
              <a:t>Enable </a:t>
            </a:r>
            <a:r>
              <a:rPr lang="en-US" b="1" dirty="0"/>
              <a:t>NTP authentication on PC-A</a:t>
            </a:r>
            <a:r>
              <a:rPr lang="en-US" b="1" dirty="0" smtClean="0"/>
              <a:t>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88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On PC-A, choose the </a:t>
            </a:r>
            <a:r>
              <a:rPr lang="en-US" b="1" dirty="0" err="1"/>
              <a:t>Config</a:t>
            </a:r>
            <a:r>
              <a:rPr lang="en-US" b="1" dirty="0"/>
              <a:t> </a:t>
            </a:r>
            <a:r>
              <a:rPr lang="en-US" dirty="0"/>
              <a:t>tab, and then the </a:t>
            </a:r>
            <a:r>
              <a:rPr lang="en-US" b="1" dirty="0"/>
              <a:t>NTP </a:t>
            </a:r>
            <a:r>
              <a:rPr lang="en-US" dirty="0"/>
              <a:t>button. Select </a:t>
            </a:r>
            <a:r>
              <a:rPr lang="en-US" b="1" dirty="0"/>
              <a:t>On </a:t>
            </a:r>
            <a:r>
              <a:rPr lang="en-US" dirty="0"/>
              <a:t>for NTP service. </a:t>
            </a:r>
            <a:r>
              <a:rPr lang="en-US" b="1" dirty="0"/>
              <a:t>Enable </a:t>
            </a:r>
            <a:r>
              <a:rPr lang="en-US" dirty="0" smtClean="0"/>
              <a:t>authentication and </a:t>
            </a:r>
            <a:r>
              <a:rPr lang="en-US" dirty="0"/>
              <a:t>enter a Key of </a:t>
            </a:r>
            <a:r>
              <a:rPr lang="en-US" b="1" dirty="0"/>
              <a:t>1 </a:t>
            </a:r>
            <a:r>
              <a:rPr lang="en-US" dirty="0"/>
              <a:t>and a password of </a:t>
            </a:r>
            <a:r>
              <a:rPr lang="en-US" b="1" dirty="0"/>
              <a:t>ciscontppa55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Step 2. </a:t>
            </a:r>
            <a:r>
              <a:rPr lang="en-US" b="1" dirty="0"/>
              <a:t>Configure </a:t>
            </a:r>
            <a:r>
              <a:rPr lang="en-US" b="1" dirty="0" smtClean="0"/>
              <a:t>R1 </a:t>
            </a:r>
            <a:r>
              <a:rPr lang="en-US" b="1" dirty="0"/>
              <a:t>as an NTP </a:t>
            </a:r>
            <a:r>
              <a:rPr lang="en-US" b="1" dirty="0" smtClean="0"/>
              <a:t>Client</a:t>
            </a:r>
            <a:r>
              <a:rPr lang="en-US" b="1" dirty="0"/>
              <a:t>.</a:t>
            </a:r>
          </a:p>
          <a:p>
            <a:r>
              <a:rPr lang="en-US" dirty="0"/>
              <a:t>Configure NTP authentication Key </a:t>
            </a:r>
            <a:r>
              <a:rPr lang="en-US" b="1" dirty="0"/>
              <a:t>1 </a:t>
            </a:r>
            <a:r>
              <a:rPr lang="en-US" dirty="0"/>
              <a:t>with a password of </a:t>
            </a:r>
            <a:r>
              <a:rPr lang="en-US" b="1" dirty="0"/>
              <a:t>ciscontppa55</a:t>
            </a:r>
            <a:r>
              <a:rPr lang="en-US" dirty="0"/>
              <a:t>. Configure R1 to synchronize with </a:t>
            </a:r>
            <a:r>
              <a:rPr lang="en-US" dirty="0" smtClean="0"/>
              <a:t>the NTP </a:t>
            </a:r>
            <a:r>
              <a:rPr lang="en-US" dirty="0"/>
              <a:t>server and authenticate using Key </a:t>
            </a:r>
            <a:r>
              <a:rPr lang="en-US" b="1" dirty="0"/>
              <a:t>1</a:t>
            </a:r>
            <a:r>
              <a:rPr lang="en-US" dirty="0"/>
              <a:t>.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ntp</a:t>
            </a:r>
            <a:r>
              <a:rPr lang="en-US" b="1" dirty="0"/>
              <a:t> </a:t>
            </a:r>
            <a:r>
              <a:rPr lang="en-US" b="1" dirty="0" smtClean="0"/>
              <a:t>authenticate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00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ntp</a:t>
            </a:r>
            <a:r>
              <a:rPr lang="en-US" b="1" dirty="0"/>
              <a:t> authentication-key 1 md5 ciscontppa55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ntp</a:t>
            </a:r>
            <a:r>
              <a:rPr lang="en-US" b="1" dirty="0"/>
              <a:t> trusted-key 1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ntp</a:t>
            </a:r>
            <a:r>
              <a:rPr lang="en-US" b="1" dirty="0"/>
              <a:t> server 192.168.1.5 key 1</a:t>
            </a:r>
          </a:p>
          <a:p>
            <a:r>
              <a:rPr lang="en-US" b="1" dirty="0" smtClean="0"/>
              <a:t>Step 3. </a:t>
            </a:r>
            <a:r>
              <a:rPr lang="en-US" b="1" dirty="0"/>
              <a:t>Configure routers to update hardware clock.</a:t>
            </a:r>
          </a:p>
          <a:p>
            <a:r>
              <a:rPr lang="en-US" dirty="0" smtClean="0"/>
              <a:t>R1(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 err="1"/>
              <a:t>ntp</a:t>
            </a:r>
            <a:r>
              <a:rPr lang="en-US" b="1" dirty="0"/>
              <a:t> </a:t>
            </a:r>
            <a:r>
              <a:rPr lang="en-US" b="1" dirty="0" smtClean="0"/>
              <a:t>update-calendar</a:t>
            </a:r>
          </a:p>
          <a:p>
            <a:pPr marL="0" indent="0">
              <a:buNone/>
            </a:pPr>
            <a:r>
              <a:rPr lang="en-US" sz="3200" b="1" dirty="0"/>
              <a:t>Task 5: Configure R1 as Syslog </a:t>
            </a:r>
            <a:r>
              <a:rPr lang="en-US" sz="3200" b="1" dirty="0" smtClean="0"/>
              <a:t>Client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Configure </a:t>
            </a:r>
            <a:r>
              <a:rPr lang="en-US" b="1" dirty="0" smtClean="0"/>
              <a:t>R1 </a:t>
            </a:r>
            <a:r>
              <a:rPr lang="en-US" b="1" dirty="0"/>
              <a:t>to </a:t>
            </a:r>
            <a:r>
              <a:rPr lang="en-US" b="1" dirty="0" smtClean="0"/>
              <a:t>timestamp </a:t>
            </a:r>
            <a:r>
              <a:rPr lang="en-US" b="1" dirty="0"/>
              <a:t>log </a:t>
            </a:r>
            <a:r>
              <a:rPr lang="en-US" b="1" dirty="0" smtClean="0"/>
              <a:t>messages 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77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R1(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service timestamps log </a:t>
            </a:r>
            <a:r>
              <a:rPr lang="en-US" b="1" dirty="0" err="1"/>
              <a:t>datetime</a:t>
            </a:r>
            <a:r>
              <a:rPr lang="en-US" b="1" dirty="0"/>
              <a:t> </a:t>
            </a:r>
            <a:r>
              <a:rPr lang="en-US" b="1" dirty="0" err="1" smtClean="0"/>
              <a:t>msec</a:t>
            </a:r>
            <a:endParaRPr lang="en-US" b="1" dirty="0" smtClean="0"/>
          </a:p>
          <a:p>
            <a:r>
              <a:rPr lang="en-US" b="1" dirty="0" smtClean="0"/>
              <a:t>Step </a:t>
            </a:r>
            <a:r>
              <a:rPr lang="en-US" b="1" dirty="0"/>
              <a:t>2. Configure </a:t>
            </a:r>
            <a:r>
              <a:rPr lang="en-US" b="1" dirty="0" smtClean="0"/>
              <a:t>R1 </a:t>
            </a:r>
            <a:r>
              <a:rPr lang="en-US" b="1" dirty="0"/>
              <a:t>to log </a:t>
            </a:r>
            <a:r>
              <a:rPr lang="en-US" b="1" dirty="0" smtClean="0"/>
              <a:t>messages </a:t>
            </a:r>
            <a:r>
              <a:rPr lang="en-US" b="1" dirty="0"/>
              <a:t>to the </a:t>
            </a:r>
            <a:r>
              <a:rPr lang="en-US" b="1" dirty="0" smtClean="0"/>
              <a:t>syslog server</a:t>
            </a:r>
            <a:r>
              <a:rPr lang="en-US" b="1" dirty="0"/>
              <a:t>.</a:t>
            </a:r>
          </a:p>
          <a:p>
            <a:r>
              <a:rPr lang="en-US" dirty="0" smtClean="0"/>
              <a:t>R1(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logging </a:t>
            </a:r>
            <a:r>
              <a:rPr lang="en-US" b="1" dirty="0" smtClean="0"/>
              <a:t>192.168.1.6</a:t>
            </a:r>
          </a:p>
          <a:p>
            <a:r>
              <a:rPr lang="en-US" b="1" dirty="0"/>
              <a:t>Step 3. Check for syslog messages on PC-B.</a:t>
            </a:r>
          </a:p>
          <a:p>
            <a:r>
              <a:rPr lang="en-US" dirty="0"/>
              <a:t>On R1, exit </a:t>
            </a:r>
            <a:r>
              <a:rPr lang="en-US" dirty="0" err="1"/>
              <a:t>config</a:t>
            </a:r>
            <a:r>
              <a:rPr lang="en-US" dirty="0"/>
              <a:t> mode to generate a syslog message. Open the syslog server on PC-B to view the message sent from R1.</a:t>
            </a:r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67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/>
              <a:t>Task </a:t>
            </a:r>
            <a:r>
              <a:rPr lang="en-US" sz="3200" b="1" dirty="0"/>
              <a:t>6: Secure Router Against Login Attacks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</a:t>
            </a:r>
            <a:r>
              <a:rPr lang="en-US" b="1" dirty="0" smtClean="0"/>
              <a:t>Log unsuccessful </a:t>
            </a:r>
            <a:r>
              <a:rPr lang="en-US" b="1" dirty="0"/>
              <a:t>login attempts to </a:t>
            </a:r>
            <a:r>
              <a:rPr lang="en-US" b="1" dirty="0" smtClean="0"/>
              <a:t>R1</a:t>
            </a:r>
            <a:r>
              <a:rPr lang="en-US" b="1" dirty="0"/>
              <a:t>.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login on-failure </a:t>
            </a:r>
            <a:r>
              <a:rPr lang="en-US" b="1" dirty="0" smtClean="0"/>
              <a:t>log</a:t>
            </a:r>
          </a:p>
          <a:p>
            <a:r>
              <a:rPr lang="en-US" b="1" dirty="0"/>
              <a:t>Step 2. Telnet to </a:t>
            </a:r>
            <a:r>
              <a:rPr lang="en-US" b="1" dirty="0" smtClean="0"/>
              <a:t>R1 </a:t>
            </a:r>
            <a:r>
              <a:rPr lang="en-US" b="1" dirty="0"/>
              <a:t>from PC-A.</a:t>
            </a:r>
          </a:p>
          <a:p>
            <a:r>
              <a:rPr lang="en-US" dirty="0"/>
              <a:t>Provide the username </a:t>
            </a:r>
            <a:r>
              <a:rPr lang="en-US" b="1" dirty="0"/>
              <a:t>Admin01 </a:t>
            </a:r>
            <a:r>
              <a:rPr lang="en-US" dirty="0"/>
              <a:t>and password </a:t>
            </a:r>
            <a:r>
              <a:rPr lang="en-US" b="1" dirty="0"/>
              <a:t>Admin01pa55</a:t>
            </a:r>
            <a:r>
              <a:rPr lang="en-US" dirty="0"/>
              <a:t>. The Telnet should be successful.</a:t>
            </a:r>
          </a:p>
          <a:p>
            <a:r>
              <a:rPr lang="en-US" b="1" dirty="0"/>
              <a:t>Step 3. Telnet to R1 from PC-A and check syslog messages on the syslog  server.</a:t>
            </a:r>
          </a:p>
          <a:p>
            <a:r>
              <a:rPr lang="en-US" dirty="0"/>
              <a:t>Exit from the current Telnet session and Telnet again to </a:t>
            </a:r>
            <a:r>
              <a:rPr lang="en-US" dirty="0" smtClean="0"/>
              <a:t>R1.</a:t>
            </a:r>
            <a:endParaRPr lang="en-US" b="1" dirty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97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Configure a </a:t>
            </a:r>
            <a:r>
              <a:rPr lang="en-US" sz="2800" dirty="0">
                <a:cs typeface="Arial" pitchFamily="34" charset="0"/>
              </a:rPr>
              <a:t>Network for Secure Operation </a:t>
            </a:r>
            <a:r>
              <a:rPr lang="en-US" sz="2800" dirty="0" smtClean="0">
                <a:cs typeface="Arial" pitchFamily="34" charset="0"/>
              </a:rPr>
              <a:t>in Packet tracer.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This time, use </a:t>
            </a:r>
            <a:r>
              <a:rPr lang="en-US" dirty="0"/>
              <a:t>the username of </a:t>
            </a:r>
            <a:r>
              <a:rPr lang="en-US" b="1" dirty="0" err="1"/>
              <a:t>baduser</a:t>
            </a:r>
            <a:r>
              <a:rPr lang="en-US" b="1" dirty="0"/>
              <a:t> </a:t>
            </a:r>
            <a:r>
              <a:rPr lang="en-US" dirty="0"/>
              <a:t>and any password. Check the syslog server on PC-B</a:t>
            </a:r>
            <a:r>
              <a:rPr lang="en-US" dirty="0" smtClean="0"/>
              <a:t>. </a:t>
            </a:r>
            <a:r>
              <a:rPr lang="en-US" dirty="0"/>
              <a:t>You should see an error </a:t>
            </a:r>
            <a:r>
              <a:rPr lang="en-US" dirty="0" smtClean="0"/>
              <a:t>message.</a:t>
            </a:r>
          </a:p>
          <a:p>
            <a:pPr marL="0" indent="0">
              <a:buNone/>
            </a:pPr>
            <a:r>
              <a:rPr lang="en-US" sz="3200" b="1" dirty="0" smtClean="0"/>
              <a:t>Task </a:t>
            </a:r>
            <a:r>
              <a:rPr lang="en-US" sz="3200" b="1" dirty="0"/>
              <a:t>7: Configure SSH on </a:t>
            </a:r>
            <a:r>
              <a:rPr lang="en-US" sz="3200" b="1" dirty="0" smtClean="0"/>
              <a:t>R3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Configure a domain name</a:t>
            </a:r>
            <a:r>
              <a:rPr lang="en-US" b="1" dirty="0" smtClean="0"/>
              <a:t>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domain-name </a:t>
            </a:r>
            <a:r>
              <a:rPr lang="en-US" b="1" dirty="0" smtClean="0"/>
              <a:t>ccnasecurity.com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Configure the incoming </a:t>
            </a:r>
            <a:r>
              <a:rPr lang="en-US" b="1" dirty="0" err="1"/>
              <a:t>vty</a:t>
            </a:r>
            <a:r>
              <a:rPr lang="en-US" b="1" dirty="0"/>
              <a:t> lines on </a:t>
            </a:r>
            <a:r>
              <a:rPr lang="en-US" b="1" dirty="0" smtClean="0"/>
              <a:t>R3.</a:t>
            </a:r>
          </a:p>
          <a:p>
            <a:r>
              <a:rPr lang="en-US" dirty="0"/>
              <a:t>Use the local user accounts for mandatory login and validation and accept only SSH connections.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0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line </a:t>
            </a:r>
            <a:r>
              <a:rPr lang="en-US" b="1" dirty="0" err="1"/>
              <a:t>vty</a:t>
            </a:r>
            <a:r>
              <a:rPr lang="en-US" b="1" dirty="0"/>
              <a:t> 0 4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exec-timeout 5 0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login local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-line)# </a:t>
            </a:r>
            <a:r>
              <a:rPr lang="en-US" b="1" dirty="0"/>
              <a:t>transport input </a:t>
            </a:r>
            <a:r>
              <a:rPr lang="en-US" b="1" dirty="0" err="1" smtClean="0"/>
              <a:t>ssh</a:t>
            </a:r>
            <a:endParaRPr lang="en-US" b="1" dirty="0" smtClean="0"/>
          </a:p>
          <a:p>
            <a:r>
              <a:rPr lang="en-US" b="1" dirty="0" smtClean="0"/>
              <a:t>Step </a:t>
            </a:r>
            <a:r>
              <a:rPr lang="en-US" b="1" dirty="0"/>
              <a:t>3. Configure </a:t>
            </a:r>
            <a:r>
              <a:rPr lang="en-US" b="1" dirty="0" smtClean="0"/>
              <a:t>RSA </a:t>
            </a:r>
            <a:r>
              <a:rPr lang="en-US" b="1" dirty="0"/>
              <a:t>encryption key pair for </a:t>
            </a:r>
            <a:r>
              <a:rPr lang="en-US" b="1" dirty="0" smtClean="0"/>
              <a:t>R3.</a:t>
            </a:r>
          </a:p>
          <a:p>
            <a:r>
              <a:rPr lang="pt-BR" dirty="0"/>
              <a:t>R3(config)# </a:t>
            </a:r>
            <a:r>
              <a:rPr lang="pt-BR" b="1" dirty="0"/>
              <a:t>crypto key zeroize rsa</a:t>
            </a:r>
          </a:p>
          <a:p>
            <a:r>
              <a:rPr lang="en-US" dirty="0"/>
              <a:t>% No Signature RSA Keys found in configuration.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crypto key generate </a:t>
            </a:r>
            <a:r>
              <a:rPr lang="en-US" b="1" dirty="0" err="1"/>
              <a:t>rsa</a:t>
            </a:r>
            <a:r>
              <a:rPr lang="en-US" b="1" dirty="0"/>
              <a:t> [Enter</a:t>
            </a:r>
            <a:r>
              <a:rPr lang="en-US" b="1" dirty="0" smtClean="0"/>
              <a:t>]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27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The name for the keys will be: R3.ccnasecurity.com</a:t>
            </a:r>
          </a:p>
          <a:p>
            <a:r>
              <a:rPr lang="en-US" dirty="0"/>
              <a:t>Choose the size of the key modulus in the range of 360 to 2048 for </a:t>
            </a:r>
            <a:r>
              <a:rPr lang="en-US" dirty="0" smtClean="0"/>
              <a:t>your General </a:t>
            </a:r>
            <a:r>
              <a:rPr lang="en-US" dirty="0"/>
              <a:t>Purpose Keys. Choosing a key modulus greater than 512 may take </a:t>
            </a:r>
            <a:r>
              <a:rPr lang="en-US" dirty="0" smtClean="0"/>
              <a:t>a few </a:t>
            </a:r>
            <a:r>
              <a:rPr lang="en-US" dirty="0"/>
              <a:t>minutes.</a:t>
            </a:r>
          </a:p>
          <a:p>
            <a:r>
              <a:rPr lang="en-US" dirty="0"/>
              <a:t>How many bits in the modulus [512]:</a:t>
            </a:r>
            <a:r>
              <a:rPr lang="en-US" b="1" dirty="0"/>
              <a:t>1024</a:t>
            </a:r>
          </a:p>
          <a:p>
            <a:r>
              <a:rPr lang="en-US" b="1" dirty="0"/>
              <a:t>% Generating 1024 bit RSA keys, keys will be non-exportable...[OK</a:t>
            </a:r>
            <a:r>
              <a:rPr lang="en-US" b="1" dirty="0" smtClean="0"/>
              <a:t>]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4. Configure </a:t>
            </a:r>
            <a:r>
              <a:rPr lang="en-US" b="1" dirty="0" smtClean="0"/>
              <a:t>SSH </a:t>
            </a:r>
            <a:r>
              <a:rPr lang="en-US" b="1" dirty="0"/>
              <a:t>timeouts and authentication </a:t>
            </a:r>
            <a:r>
              <a:rPr lang="en-US" b="1" dirty="0" smtClean="0"/>
              <a:t>parameters.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48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Set </a:t>
            </a:r>
            <a:r>
              <a:rPr lang="en-US" dirty="0"/>
              <a:t>SSH timeout to </a:t>
            </a:r>
            <a:r>
              <a:rPr lang="en-US" b="1" dirty="0"/>
              <a:t>90 </a:t>
            </a:r>
            <a:r>
              <a:rPr lang="en-US" dirty="0"/>
              <a:t>seconds, the number of authentication retries to </a:t>
            </a:r>
            <a:r>
              <a:rPr lang="en-US" b="1" dirty="0"/>
              <a:t>2</a:t>
            </a:r>
            <a:r>
              <a:rPr lang="en-US" dirty="0"/>
              <a:t>, and the version to </a:t>
            </a:r>
            <a:r>
              <a:rPr lang="en-US" b="1" dirty="0"/>
              <a:t>2</a:t>
            </a:r>
            <a:r>
              <a:rPr lang="en-US" dirty="0"/>
              <a:t>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</a:t>
            </a:r>
            <a:r>
              <a:rPr lang="en-US" b="1" dirty="0" err="1"/>
              <a:t>ssh</a:t>
            </a:r>
            <a:r>
              <a:rPr lang="en-US" b="1" dirty="0"/>
              <a:t> time-out 90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</a:t>
            </a:r>
            <a:r>
              <a:rPr lang="en-US" b="1" dirty="0" err="1"/>
              <a:t>ssh</a:t>
            </a:r>
            <a:r>
              <a:rPr lang="en-US" b="1" dirty="0"/>
              <a:t> authentication-retries </a:t>
            </a:r>
            <a:r>
              <a:rPr lang="en-US" b="1" dirty="0" smtClean="0"/>
              <a:t>2</a:t>
            </a:r>
          </a:p>
          <a:p>
            <a:r>
              <a:rPr lang="pt-BR" dirty="0"/>
              <a:t>R3(config)# </a:t>
            </a:r>
            <a:r>
              <a:rPr lang="pt-BR" b="1" dirty="0"/>
              <a:t>ip ssh version </a:t>
            </a:r>
            <a:r>
              <a:rPr lang="pt-BR" b="1" dirty="0" smtClean="0"/>
              <a:t>2</a:t>
            </a:r>
          </a:p>
          <a:p>
            <a:pPr marL="0" indent="0">
              <a:buNone/>
            </a:pPr>
            <a:r>
              <a:rPr lang="en-US" sz="3200" b="1" dirty="0"/>
              <a:t>Task 8: Configure CBAC on </a:t>
            </a:r>
            <a:r>
              <a:rPr lang="en-US" sz="3200" b="1" dirty="0" smtClean="0"/>
              <a:t>R1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Configure a named IP ACL </a:t>
            </a:r>
            <a:r>
              <a:rPr lang="en-US" b="1" dirty="0" smtClean="0"/>
              <a:t>.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access-list extended OUT-IN</a:t>
            </a:r>
          </a:p>
          <a:p>
            <a:r>
              <a:rPr lang="en-US" dirty="0"/>
              <a:t>R1(</a:t>
            </a:r>
            <a:r>
              <a:rPr lang="en-US" dirty="0" err="1"/>
              <a:t>config-ext-nacl</a:t>
            </a:r>
            <a:r>
              <a:rPr lang="en-US" dirty="0"/>
              <a:t>)# </a:t>
            </a:r>
            <a:r>
              <a:rPr lang="en-US" b="1" dirty="0"/>
              <a:t>deny </a:t>
            </a:r>
            <a:r>
              <a:rPr lang="en-US" b="1" dirty="0" err="1"/>
              <a:t>ip</a:t>
            </a:r>
            <a:r>
              <a:rPr lang="en-US" b="1" dirty="0"/>
              <a:t> any </a:t>
            </a:r>
            <a:r>
              <a:rPr lang="en-US" b="1" dirty="0" err="1"/>
              <a:t>any</a:t>
            </a:r>
            <a:endParaRPr lang="en-US" b="1" dirty="0"/>
          </a:p>
          <a:p>
            <a:r>
              <a:rPr lang="en-US" dirty="0"/>
              <a:t>R1(</a:t>
            </a:r>
            <a:r>
              <a:rPr lang="en-US" dirty="0" err="1"/>
              <a:t>config-ext-nacl</a:t>
            </a:r>
            <a:r>
              <a:rPr lang="en-US" dirty="0"/>
              <a:t>)# </a:t>
            </a:r>
            <a:r>
              <a:rPr lang="en-US" b="1" dirty="0"/>
              <a:t>exit</a:t>
            </a:r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23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R1(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/>
              <a:t>interface s0/0/0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ip</a:t>
            </a:r>
            <a:r>
              <a:rPr lang="en-US" b="1" dirty="0"/>
              <a:t> access-group OUT-IN </a:t>
            </a:r>
            <a:r>
              <a:rPr lang="en-US" b="1" dirty="0" smtClean="0"/>
              <a:t>in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</a:t>
            </a:r>
            <a:r>
              <a:rPr lang="en-US" b="1" dirty="0" smtClean="0"/>
              <a:t>Confirm </a:t>
            </a:r>
            <a:r>
              <a:rPr lang="en-US" b="1" dirty="0"/>
              <a:t>that traffic entering interface </a:t>
            </a:r>
            <a:r>
              <a:rPr lang="en-US" b="1" dirty="0" smtClean="0"/>
              <a:t>Serial </a:t>
            </a:r>
            <a:r>
              <a:rPr lang="en-US" b="1" dirty="0"/>
              <a:t>0/0/0 is dropped.</a:t>
            </a:r>
          </a:p>
          <a:p>
            <a:r>
              <a:rPr lang="en-US" dirty="0"/>
              <a:t>From the PC-A command prompt, </a:t>
            </a:r>
            <a:r>
              <a:rPr lang="en-US" b="1" dirty="0"/>
              <a:t>ping </a:t>
            </a:r>
            <a:r>
              <a:rPr lang="en-US" dirty="0"/>
              <a:t>PC-C. The ICMP echo replies are blocked by the ACL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3. Create an </a:t>
            </a:r>
            <a:r>
              <a:rPr lang="en-US" b="1" dirty="0" smtClean="0"/>
              <a:t>inspection </a:t>
            </a:r>
            <a:r>
              <a:rPr lang="en-US" b="1" dirty="0"/>
              <a:t>rule to </a:t>
            </a:r>
            <a:r>
              <a:rPr lang="en-US" b="1" dirty="0" smtClean="0"/>
              <a:t>inspect </a:t>
            </a:r>
            <a:r>
              <a:rPr lang="en-US" b="1" dirty="0"/>
              <a:t>ICMP, </a:t>
            </a:r>
            <a:r>
              <a:rPr lang="en-US" b="1" dirty="0" smtClean="0"/>
              <a:t>Telnet </a:t>
            </a:r>
            <a:r>
              <a:rPr lang="en-US" b="1" dirty="0"/>
              <a:t>and HTTP traffic.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02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R1(</a:t>
            </a:r>
            <a:r>
              <a:rPr lang="en-US" dirty="0" err="1" smtClean="0"/>
              <a:t>config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inspect name IN-OUT-IN </a:t>
            </a:r>
            <a:r>
              <a:rPr lang="en-US" b="1" dirty="0" err="1"/>
              <a:t>icmp</a:t>
            </a:r>
            <a:endParaRPr lang="en-US" b="1" dirty="0"/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inspect name IN-OUT-IN telnet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 err="1"/>
              <a:t>ip</a:t>
            </a:r>
            <a:r>
              <a:rPr lang="en-US" b="1" dirty="0"/>
              <a:t> inspect name IN-OUT-IN </a:t>
            </a:r>
            <a:r>
              <a:rPr lang="en-US" b="1" dirty="0" smtClean="0"/>
              <a:t>http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4. Apply the </a:t>
            </a:r>
            <a:r>
              <a:rPr lang="en-US" b="1" dirty="0" smtClean="0"/>
              <a:t>inspect </a:t>
            </a:r>
            <a:r>
              <a:rPr lang="en-US" b="1" dirty="0"/>
              <a:t>rule to the </a:t>
            </a:r>
            <a:r>
              <a:rPr lang="en-US" b="1" dirty="0" smtClean="0"/>
              <a:t>outside </a:t>
            </a:r>
            <a:r>
              <a:rPr lang="en-US" b="1" dirty="0"/>
              <a:t>interface</a:t>
            </a:r>
            <a:r>
              <a:rPr lang="en-US" b="1" dirty="0" smtClean="0"/>
              <a:t>.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s0/0/0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 err="1"/>
              <a:t>ip</a:t>
            </a:r>
            <a:r>
              <a:rPr lang="en-US" b="1" dirty="0"/>
              <a:t> inspect IN-OUT-IN </a:t>
            </a:r>
            <a:r>
              <a:rPr lang="en-US" b="1" dirty="0" smtClean="0"/>
              <a:t>out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5. </a:t>
            </a:r>
            <a:r>
              <a:rPr lang="en-US" b="1" dirty="0" smtClean="0"/>
              <a:t>Test </a:t>
            </a:r>
            <a:r>
              <a:rPr lang="en-US" b="1" dirty="0"/>
              <a:t>operation of the </a:t>
            </a:r>
            <a:r>
              <a:rPr lang="en-US" b="1" dirty="0" smtClean="0"/>
              <a:t>inspection rule.</a:t>
            </a:r>
          </a:p>
          <a:p>
            <a:r>
              <a:rPr lang="en-US" dirty="0"/>
              <a:t>From the PC-A command prompt, </a:t>
            </a:r>
            <a:r>
              <a:rPr lang="en-US" b="1" dirty="0"/>
              <a:t>ping </a:t>
            </a:r>
            <a:r>
              <a:rPr lang="en-US" dirty="0"/>
              <a:t>PC-C. </a:t>
            </a:r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155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The ICMP echo replies should be inspected and allowed through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sz="3200" b="1" dirty="0"/>
              <a:t>Task 9: Configure ZPF on </a:t>
            </a:r>
            <a:r>
              <a:rPr lang="en-US" sz="3200" b="1" dirty="0" smtClean="0"/>
              <a:t>R3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</a:t>
            </a:r>
            <a:r>
              <a:rPr lang="en-US" b="1" dirty="0" smtClean="0"/>
              <a:t>Test </a:t>
            </a:r>
            <a:r>
              <a:rPr lang="en-US" b="1" dirty="0"/>
              <a:t>connectivity</a:t>
            </a:r>
            <a:r>
              <a:rPr lang="en-US" b="1" dirty="0" smtClean="0"/>
              <a:t>.</a:t>
            </a:r>
          </a:p>
          <a:p>
            <a:r>
              <a:rPr lang="en-US" dirty="0"/>
              <a:t>Verify that the internal host can access external resources.</a:t>
            </a:r>
          </a:p>
          <a:p>
            <a:r>
              <a:rPr lang="en-US" dirty="0" smtClean="0"/>
              <a:t>From </a:t>
            </a:r>
            <a:r>
              <a:rPr lang="en-US" dirty="0"/>
              <a:t>PC-C, test connectivity with </a:t>
            </a:r>
            <a:r>
              <a:rPr lang="en-US" b="1" dirty="0"/>
              <a:t>ping </a:t>
            </a:r>
            <a:r>
              <a:rPr lang="en-US" dirty="0"/>
              <a:t>and Telnet to R2; all should be successful.</a:t>
            </a:r>
          </a:p>
          <a:p>
            <a:r>
              <a:rPr lang="en-US" dirty="0" smtClean="0"/>
              <a:t>From </a:t>
            </a:r>
            <a:r>
              <a:rPr lang="en-US" dirty="0"/>
              <a:t>R2 </a:t>
            </a:r>
            <a:r>
              <a:rPr lang="en-US" b="1" dirty="0"/>
              <a:t>ping </a:t>
            </a:r>
            <a:r>
              <a:rPr lang="en-US" dirty="0"/>
              <a:t>to PC-C. The pings should be allowed.</a:t>
            </a:r>
            <a:endParaRPr lang="en-US" b="1" dirty="0" smtClean="0"/>
          </a:p>
          <a:p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96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2. Create the firewall </a:t>
            </a:r>
            <a:r>
              <a:rPr lang="en-US" b="1" dirty="0" smtClean="0"/>
              <a:t>zones.</a:t>
            </a:r>
            <a:endParaRPr lang="en-US" b="1" dirty="0"/>
          </a:p>
          <a:p>
            <a:r>
              <a:rPr lang="en-US" dirty="0"/>
              <a:t>Create an internal zone named </a:t>
            </a:r>
            <a:r>
              <a:rPr lang="en-US" b="1" dirty="0"/>
              <a:t>IN-ZONE</a:t>
            </a:r>
            <a:r>
              <a:rPr lang="en-US" dirty="0"/>
              <a:t>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zone security IN-ZONE</a:t>
            </a:r>
          </a:p>
          <a:p>
            <a:r>
              <a:rPr lang="en-US" dirty="0"/>
              <a:t>Create an external zone named </a:t>
            </a:r>
            <a:r>
              <a:rPr lang="en-US" b="1" dirty="0"/>
              <a:t>OUT-ZONE</a:t>
            </a:r>
            <a:r>
              <a:rPr lang="en-US" dirty="0"/>
              <a:t>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zone security </a:t>
            </a:r>
            <a:r>
              <a:rPr lang="en-US" b="1" dirty="0" smtClean="0"/>
              <a:t>OUT-ZONE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3. Create an ACL that defines internal traffic</a:t>
            </a:r>
            <a:r>
              <a:rPr lang="en-US" b="1" dirty="0" smtClean="0"/>
              <a:t>. </a:t>
            </a:r>
            <a:r>
              <a:rPr lang="en-US" dirty="0" smtClean="0"/>
              <a:t>Create </a:t>
            </a:r>
            <a:r>
              <a:rPr lang="en-US" dirty="0"/>
              <a:t>an extended, numbered ACL that permits all IP protocols </a:t>
            </a:r>
            <a:r>
              <a:rPr lang="en-US" dirty="0" smtClean="0"/>
              <a:t>from </a:t>
            </a:r>
            <a:r>
              <a:rPr lang="en-US" dirty="0"/>
              <a:t>192.168.3.0/24 source network to </a:t>
            </a:r>
            <a:r>
              <a:rPr lang="en-US" dirty="0" smtClean="0"/>
              <a:t>any destination</a:t>
            </a:r>
            <a:r>
              <a:rPr lang="en-US" dirty="0"/>
              <a:t>. Use </a:t>
            </a:r>
            <a:r>
              <a:rPr lang="en-US" b="1" dirty="0"/>
              <a:t>101 </a:t>
            </a:r>
            <a:r>
              <a:rPr lang="en-US" dirty="0"/>
              <a:t>for the ACL number.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7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access-list 101 permit </a:t>
            </a:r>
            <a:r>
              <a:rPr lang="en-US" b="1" dirty="0" err="1"/>
              <a:t>ip</a:t>
            </a:r>
            <a:r>
              <a:rPr lang="en-US" b="1" dirty="0"/>
              <a:t> 192.168.3.0 0.0.0.255 </a:t>
            </a:r>
            <a:r>
              <a:rPr lang="en-US" b="1" dirty="0" smtClean="0"/>
              <a:t>any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4. Create a </a:t>
            </a:r>
            <a:r>
              <a:rPr lang="en-US" b="1" dirty="0" smtClean="0"/>
              <a:t>class </a:t>
            </a:r>
            <a:r>
              <a:rPr lang="en-US" b="1" dirty="0"/>
              <a:t>map referencing the internal traffic </a:t>
            </a:r>
            <a:r>
              <a:rPr lang="en-US" b="1" dirty="0" smtClean="0"/>
              <a:t>ACL.</a:t>
            </a:r>
            <a:endParaRPr lang="en-US" b="1" dirty="0"/>
          </a:p>
          <a:p>
            <a:r>
              <a:rPr lang="en-US" dirty="0"/>
              <a:t>Create a class map named </a:t>
            </a:r>
            <a:r>
              <a:rPr lang="en-US" b="1" dirty="0"/>
              <a:t>IN-NET-CLASS-MAP </a:t>
            </a:r>
            <a:r>
              <a:rPr lang="en-US" dirty="0"/>
              <a:t>to match ACL 101.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class-map type inspect match-all IN-NET-CLASS-MAP</a:t>
            </a:r>
          </a:p>
          <a:p>
            <a:r>
              <a:rPr lang="en-US" dirty="0"/>
              <a:t>R3(</a:t>
            </a:r>
            <a:r>
              <a:rPr lang="en-US" dirty="0" err="1"/>
              <a:t>config-cmap</a:t>
            </a:r>
            <a:r>
              <a:rPr lang="en-US" dirty="0"/>
              <a:t>)# </a:t>
            </a:r>
            <a:r>
              <a:rPr lang="en-US" b="1" dirty="0"/>
              <a:t>match access-group 101</a:t>
            </a:r>
          </a:p>
          <a:p>
            <a:r>
              <a:rPr lang="en-US" dirty="0"/>
              <a:t>R3(</a:t>
            </a:r>
            <a:r>
              <a:rPr lang="en-US" dirty="0" err="1"/>
              <a:t>config-cmap</a:t>
            </a:r>
            <a:r>
              <a:rPr lang="en-US" dirty="0"/>
              <a:t>)# </a:t>
            </a:r>
            <a:r>
              <a:rPr lang="en-US" b="1" dirty="0"/>
              <a:t>exit</a:t>
            </a:r>
            <a:endParaRPr lang="en-US" b="1" dirty="0" smtClean="0"/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57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Step </a:t>
            </a:r>
            <a:r>
              <a:rPr lang="en-US" b="1" dirty="0"/>
              <a:t>5. </a:t>
            </a:r>
            <a:r>
              <a:rPr lang="en-US" b="1" dirty="0" smtClean="0"/>
              <a:t>Specify </a:t>
            </a:r>
            <a:r>
              <a:rPr lang="en-US" b="1" dirty="0"/>
              <a:t>firewall </a:t>
            </a:r>
            <a:r>
              <a:rPr lang="en-US" b="1" dirty="0" smtClean="0"/>
              <a:t>policies.</a:t>
            </a:r>
            <a:endParaRPr lang="en-US" b="1" dirty="0"/>
          </a:p>
          <a:p>
            <a:r>
              <a:rPr lang="en-US" dirty="0"/>
              <a:t>Create a policy map named </a:t>
            </a:r>
            <a:r>
              <a:rPr lang="en-US" b="1" dirty="0"/>
              <a:t>IN-2-OUT-PMAP </a:t>
            </a:r>
            <a:r>
              <a:rPr lang="en-US" dirty="0"/>
              <a:t>to determine what to do with matched traffic.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policy-map type inspect IN-2-OUT-PMAP</a:t>
            </a:r>
          </a:p>
          <a:p>
            <a:r>
              <a:rPr lang="en-US" dirty="0"/>
              <a:t>Specify a class type of </a:t>
            </a:r>
            <a:r>
              <a:rPr lang="en-US" b="1" dirty="0"/>
              <a:t>inspect </a:t>
            </a:r>
            <a:r>
              <a:rPr lang="en-US" dirty="0"/>
              <a:t>and reference class map </a:t>
            </a:r>
            <a:r>
              <a:rPr lang="en-US" b="1" dirty="0"/>
              <a:t>IN-NET-CLASS-MAP</a:t>
            </a:r>
            <a:r>
              <a:rPr lang="en-US" dirty="0"/>
              <a:t>.</a:t>
            </a:r>
          </a:p>
          <a:p>
            <a:r>
              <a:rPr lang="en-US" dirty="0"/>
              <a:t>R3(</a:t>
            </a:r>
            <a:r>
              <a:rPr lang="en-US" dirty="0" err="1"/>
              <a:t>config-pmap</a:t>
            </a:r>
            <a:r>
              <a:rPr lang="en-US" dirty="0"/>
              <a:t>)# </a:t>
            </a:r>
            <a:r>
              <a:rPr lang="en-US" b="1" dirty="0"/>
              <a:t>class type inspect </a:t>
            </a:r>
            <a:r>
              <a:rPr lang="en-US" b="1" dirty="0" smtClean="0"/>
              <a:t>IN-NET-CLASS-MAP</a:t>
            </a:r>
          </a:p>
          <a:p>
            <a:r>
              <a:rPr lang="en-US" dirty="0"/>
              <a:t>Specify the action of </a:t>
            </a:r>
            <a:r>
              <a:rPr lang="en-US" b="1" dirty="0"/>
              <a:t>inspect </a:t>
            </a:r>
            <a:r>
              <a:rPr lang="en-US" dirty="0"/>
              <a:t>for this policy </a:t>
            </a:r>
            <a:r>
              <a:rPr lang="en-US" dirty="0" smtClean="0"/>
              <a:t>map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77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>
                <a:cs typeface="Arial"/>
              </a:rPr>
              <a:t>Chapter </a:t>
            </a:r>
            <a:r>
              <a:rPr lang="en-US" i="1" dirty="0" smtClean="0">
                <a:cs typeface="Arial"/>
              </a:rPr>
              <a:t>9: </a:t>
            </a:r>
            <a:r>
              <a:rPr lang="en-US" i="1" dirty="0">
                <a:latin typeface="+mj-lt"/>
                <a:cs typeface="Arial"/>
              </a:rPr>
              <a:t>PT Activity: Configure a Network for Secure Operation </a:t>
            </a:r>
            <a:r>
              <a:rPr lang="en-US" i="1" dirty="0" smtClean="0">
                <a:latin typeface="+mj-lt"/>
                <a:cs typeface="Arial"/>
              </a:rPr>
              <a:t>– “CCNA </a:t>
            </a:r>
            <a:r>
              <a:rPr lang="en-US" i="1" dirty="0">
                <a:latin typeface="+mj-lt"/>
                <a:cs typeface="Arial"/>
              </a:rPr>
              <a:t>Security 1.1 Student Packet Tracer </a:t>
            </a:r>
            <a:r>
              <a:rPr lang="en-US" i="1" dirty="0" smtClean="0">
                <a:latin typeface="+mj-lt"/>
                <a:cs typeface="Arial"/>
              </a:rPr>
              <a:t>Manual”, </a:t>
            </a:r>
            <a:r>
              <a:rPr lang="en-US" i="1" dirty="0">
                <a:latin typeface="+mj-lt"/>
                <a:cs typeface="Arial"/>
              </a:rPr>
              <a:t>Cisco </a:t>
            </a:r>
            <a:r>
              <a:rPr lang="en-US" i="1" dirty="0" smtClean="0">
                <a:latin typeface="+mj-lt"/>
                <a:cs typeface="Arial"/>
              </a:rPr>
              <a:t>2012.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R3(</a:t>
            </a:r>
            <a:r>
              <a:rPr lang="en-US" dirty="0" err="1" smtClean="0"/>
              <a:t>config</a:t>
            </a:r>
            <a:r>
              <a:rPr lang="en-US" dirty="0" smtClean="0"/>
              <a:t>-</a:t>
            </a:r>
            <a:r>
              <a:rPr lang="en-US" dirty="0" err="1" smtClean="0"/>
              <a:t>pmap</a:t>
            </a:r>
            <a:r>
              <a:rPr lang="en-US" dirty="0" smtClean="0"/>
              <a:t>-c</a:t>
            </a:r>
            <a:r>
              <a:rPr lang="en-US" dirty="0"/>
              <a:t>)# </a:t>
            </a:r>
            <a:r>
              <a:rPr lang="en-US" b="1" dirty="0"/>
              <a:t>inspect</a:t>
            </a:r>
          </a:p>
          <a:p>
            <a:r>
              <a:rPr lang="en-US" dirty="0"/>
              <a:t>You should see the following console message:</a:t>
            </a:r>
          </a:p>
          <a:p>
            <a:r>
              <a:rPr lang="en-US" dirty="0"/>
              <a:t>%No specific protocol configured in class IN-NET-CLASS-MAP for </a:t>
            </a:r>
            <a:r>
              <a:rPr lang="en-US" dirty="0" smtClean="0"/>
              <a:t>inspection. All </a:t>
            </a:r>
            <a:r>
              <a:rPr lang="en-US" dirty="0"/>
              <a:t>protocols will be inspected.”</a:t>
            </a:r>
          </a:p>
          <a:p>
            <a:r>
              <a:rPr lang="en-US" dirty="0"/>
              <a:t>Exit to the global </a:t>
            </a:r>
            <a:r>
              <a:rPr lang="en-US" dirty="0" err="1"/>
              <a:t>config</a:t>
            </a:r>
            <a:r>
              <a:rPr lang="en-US" dirty="0"/>
              <a:t> prompt.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</a:t>
            </a:r>
            <a:r>
              <a:rPr lang="en-US" dirty="0" err="1"/>
              <a:t>pmap</a:t>
            </a:r>
            <a:r>
              <a:rPr lang="en-US" dirty="0"/>
              <a:t>-c)# </a:t>
            </a:r>
            <a:r>
              <a:rPr lang="en-US" b="1" dirty="0"/>
              <a:t>exit</a:t>
            </a:r>
          </a:p>
          <a:p>
            <a:r>
              <a:rPr lang="en-US" dirty="0"/>
              <a:t>R3(</a:t>
            </a:r>
            <a:r>
              <a:rPr lang="en-US" dirty="0" err="1"/>
              <a:t>config-pmap</a:t>
            </a:r>
            <a:r>
              <a:rPr lang="en-US" dirty="0"/>
              <a:t>)# </a:t>
            </a:r>
            <a:r>
              <a:rPr lang="en-US" b="1" dirty="0" smtClean="0"/>
              <a:t>exit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6. Apply firewall </a:t>
            </a:r>
            <a:r>
              <a:rPr lang="en-US" b="1" dirty="0" smtClean="0"/>
              <a:t>policies.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7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Create a zone pair named </a:t>
            </a:r>
            <a:r>
              <a:rPr lang="en-US" b="1" dirty="0"/>
              <a:t>IN-2-OUT-ZPAIR</a:t>
            </a:r>
            <a:r>
              <a:rPr lang="en-US" dirty="0"/>
              <a:t>. Specify the source and destination zones that were </a:t>
            </a:r>
            <a:r>
              <a:rPr lang="en-US" dirty="0" smtClean="0"/>
              <a:t>created earlier</a:t>
            </a:r>
            <a:r>
              <a:rPr lang="en-US" dirty="0"/>
              <a:t>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zone-pair security IN-2-OUT-ZPAIR source IN-ZONE </a:t>
            </a:r>
            <a:r>
              <a:rPr lang="en-US" b="1" dirty="0" smtClean="0"/>
              <a:t>destination OUT-ZONE</a:t>
            </a:r>
            <a:endParaRPr lang="en-US" b="1" dirty="0"/>
          </a:p>
          <a:p>
            <a:r>
              <a:rPr lang="en-US" dirty="0"/>
              <a:t>Attach a policy map and actions to the zone pair referencing the policy map previously created, </a:t>
            </a:r>
            <a:r>
              <a:rPr lang="en-US" b="1" dirty="0"/>
              <a:t>IN-2-OUTPMAP</a:t>
            </a:r>
            <a:r>
              <a:rPr lang="en-US" dirty="0"/>
              <a:t>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-sec-zone-pair)# </a:t>
            </a:r>
            <a:r>
              <a:rPr lang="en-US" b="1" dirty="0"/>
              <a:t>service-policy type inspect </a:t>
            </a:r>
            <a:r>
              <a:rPr lang="en-US" b="1" dirty="0" smtClean="0"/>
              <a:t>IN-2-OUT-PMAP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71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Exit to the global </a:t>
            </a:r>
            <a:r>
              <a:rPr lang="en-US" dirty="0" err="1"/>
              <a:t>config</a:t>
            </a:r>
            <a:r>
              <a:rPr lang="en-US" dirty="0"/>
              <a:t> prompt and assign the internal and external interfaces to the security zones.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interface fa0/1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zone-member security IN-ZONE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interface s0/0/1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-if)# </a:t>
            </a:r>
            <a:r>
              <a:rPr lang="en-US" b="1" dirty="0"/>
              <a:t>zone-member security OUT-ZONE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7. </a:t>
            </a:r>
            <a:r>
              <a:rPr lang="en-US" b="1" dirty="0" smtClean="0"/>
              <a:t>Test </a:t>
            </a:r>
            <a:r>
              <a:rPr lang="en-US" b="1" dirty="0"/>
              <a:t>firewall functionality</a:t>
            </a:r>
            <a:r>
              <a:rPr lang="en-US" b="1" dirty="0" smtClean="0"/>
              <a:t>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85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Verify that the internal host can still access external resources.</a:t>
            </a:r>
          </a:p>
          <a:p>
            <a:r>
              <a:rPr lang="en-US" dirty="0" smtClean="0"/>
              <a:t>From </a:t>
            </a:r>
            <a:r>
              <a:rPr lang="en-US" dirty="0"/>
              <a:t>PC-C, test connectivity with </a:t>
            </a:r>
            <a:r>
              <a:rPr lang="en-US" b="1" dirty="0"/>
              <a:t>ping </a:t>
            </a:r>
            <a:r>
              <a:rPr lang="en-US" dirty="0"/>
              <a:t>and Telnet to R2; all should be successful.</a:t>
            </a:r>
          </a:p>
          <a:p>
            <a:r>
              <a:rPr lang="en-US" dirty="0" smtClean="0"/>
              <a:t>From </a:t>
            </a:r>
            <a:r>
              <a:rPr lang="en-US" dirty="0"/>
              <a:t>R2 </a:t>
            </a:r>
            <a:r>
              <a:rPr lang="en-US" b="1" dirty="0"/>
              <a:t>ping </a:t>
            </a:r>
            <a:r>
              <a:rPr lang="en-US" dirty="0"/>
              <a:t>to PC-C. The pings should now be </a:t>
            </a:r>
            <a:r>
              <a:rPr lang="en-US"/>
              <a:t>blocked</a:t>
            </a:r>
            <a:r>
              <a:rPr lang="en-US" smtClean="0"/>
              <a:t>.</a:t>
            </a:r>
          </a:p>
          <a:p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0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/>
              <a:t>Experimental Setup: </a:t>
            </a:r>
            <a:r>
              <a:rPr lang="en-US" dirty="0" smtClean="0"/>
              <a:t>Lets assume a network </a:t>
            </a:r>
            <a:r>
              <a:rPr lang="en-US" dirty="0"/>
              <a:t>topology </a:t>
            </a:r>
            <a:r>
              <a:rPr lang="en-US" dirty="0" smtClean="0"/>
              <a:t>consists of </a:t>
            </a:r>
            <a:r>
              <a:rPr lang="en-US" dirty="0"/>
              <a:t>three </a:t>
            </a:r>
            <a:r>
              <a:rPr lang="en-US" dirty="0" smtClean="0"/>
              <a:t>routers</a:t>
            </a:r>
            <a:r>
              <a:rPr lang="en-US" dirty="0"/>
              <a:t> </a:t>
            </a:r>
            <a:r>
              <a:rPr lang="en-US" dirty="0" smtClean="0"/>
              <a:t>R1, R2 and R3.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  <p:pic>
        <p:nvPicPr>
          <p:cNvPr id="5" name="Picture 2" descr="C:\Users\kashif\Pictures\Screenshots\Screenshot (328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2177142"/>
            <a:ext cx="4933950" cy="397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85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86" y="1634897"/>
            <a:ext cx="7300685" cy="376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006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/>
              <a:t>In the topology, R1 is the edge </a:t>
            </a:r>
            <a:r>
              <a:rPr lang="en-US" dirty="0" smtClean="0"/>
              <a:t>router </a:t>
            </a:r>
            <a:r>
              <a:rPr lang="en-US" dirty="0"/>
              <a:t>for the Company A while R3 is the edge router for Company B. </a:t>
            </a:r>
            <a:endParaRPr lang="en-US" dirty="0" smtClean="0"/>
          </a:p>
          <a:p>
            <a:r>
              <a:rPr lang="en-US" dirty="0" smtClean="0"/>
              <a:t>These networks </a:t>
            </a:r>
            <a:r>
              <a:rPr lang="en-US" dirty="0"/>
              <a:t>are interconnected via the R2 router which represents the ISP. </a:t>
            </a:r>
            <a:endParaRPr lang="en-US" dirty="0" smtClean="0"/>
          </a:p>
          <a:p>
            <a:r>
              <a:rPr lang="en-US" dirty="0"/>
              <a:t>The following </a:t>
            </a:r>
            <a:r>
              <a:rPr lang="en-US" dirty="0" err="1"/>
              <a:t>preconfigurations</a:t>
            </a:r>
            <a:r>
              <a:rPr lang="en-US" dirty="0"/>
              <a:t> have been made</a:t>
            </a:r>
            <a:r>
              <a:rPr lang="en-US" dirty="0" smtClean="0"/>
              <a:t>:</a:t>
            </a:r>
          </a:p>
          <a:p>
            <a:r>
              <a:rPr lang="en-US" dirty="0"/>
              <a:t>Hostnames on all devices</a:t>
            </a:r>
          </a:p>
          <a:p>
            <a:r>
              <a:rPr lang="en-US" dirty="0" smtClean="0"/>
              <a:t>IP </a:t>
            </a:r>
            <a:r>
              <a:rPr lang="en-US" dirty="0"/>
              <a:t>addresses on all devices</a:t>
            </a:r>
          </a:p>
          <a:p>
            <a:r>
              <a:rPr lang="en-US" dirty="0" smtClean="0"/>
              <a:t>R2 </a:t>
            </a:r>
            <a:r>
              <a:rPr lang="en-US" dirty="0"/>
              <a:t>console password: </a:t>
            </a:r>
            <a:r>
              <a:rPr lang="en-US" b="1" dirty="0" smtClean="0"/>
              <a:t>ciscoconpa55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58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R2 </a:t>
            </a:r>
            <a:r>
              <a:rPr lang="en-US" dirty="0"/>
              <a:t>password on VTY lines: </a:t>
            </a:r>
            <a:r>
              <a:rPr lang="en-US" b="1" dirty="0"/>
              <a:t>ciscovtypa55</a:t>
            </a:r>
          </a:p>
          <a:p>
            <a:r>
              <a:rPr lang="en-US" dirty="0" smtClean="0"/>
              <a:t>R2 </a:t>
            </a:r>
            <a:r>
              <a:rPr lang="en-US" dirty="0"/>
              <a:t>enable password: </a:t>
            </a:r>
            <a:r>
              <a:rPr lang="en-US" b="1" dirty="0"/>
              <a:t>ciscoenpa55</a:t>
            </a:r>
          </a:p>
          <a:p>
            <a:r>
              <a:rPr lang="en-US" dirty="0" smtClean="0"/>
              <a:t>Static </a:t>
            </a:r>
            <a:r>
              <a:rPr lang="en-US" dirty="0"/>
              <a:t>routing</a:t>
            </a:r>
          </a:p>
          <a:p>
            <a:r>
              <a:rPr lang="en-US" dirty="0" smtClean="0"/>
              <a:t>Syslog </a:t>
            </a:r>
            <a:r>
              <a:rPr lang="en-US" dirty="0"/>
              <a:t>services on PC-B</a:t>
            </a:r>
          </a:p>
          <a:p>
            <a:r>
              <a:rPr lang="en-US" dirty="0" smtClean="0"/>
              <a:t>DNS </a:t>
            </a:r>
            <a:r>
              <a:rPr lang="en-US" dirty="0"/>
              <a:t>lookup has been disabled</a:t>
            </a:r>
          </a:p>
          <a:p>
            <a:r>
              <a:rPr lang="en-US" dirty="0" smtClean="0"/>
              <a:t>IP </a:t>
            </a:r>
            <a:r>
              <a:rPr lang="en-US" dirty="0"/>
              <a:t>default gateways for all switches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25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1: Test Connectivity and Verify Configurations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Verify IP </a:t>
            </a:r>
            <a:r>
              <a:rPr lang="en-US" b="1" dirty="0" smtClean="0"/>
              <a:t>addresses.</a:t>
            </a:r>
            <a:endParaRPr lang="en-US" b="1" dirty="0"/>
          </a:p>
          <a:p>
            <a:r>
              <a:rPr lang="en-US" dirty="0"/>
              <a:t>R1# </a:t>
            </a:r>
            <a:r>
              <a:rPr lang="en-US" b="1" dirty="0"/>
              <a:t>show </a:t>
            </a:r>
            <a:r>
              <a:rPr lang="en-US" b="1" dirty="0" err="1"/>
              <a:t>ip</a:t>
            </a:r>
            <a:r>
              <a:rPr lang="en-US" b="1" dirty="0"/>
              <a:t> interface brief</a:t>
            </a:r>
          </a:p>
          <a:p>
            <a:r>
              <a:rPr lang="en-US" dirty="0"/>
              <a:t>R1# </a:t>
            </a:r>
            <a:r>
              <a:rPr lang="en-US" b="1" dirty="0"/>
              <a:t>show run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Verify routing </a:t>
            </a:r>
            <a:r>
              <a:rPr lang="en-US" b="1" dirty="0" smtClean="0"/>
              <a:t>tables.</a:t>
            </a:r>
            <a:endParaRPr lang="en-US" b="1" dirty="0"/>
          </a:p>
          <a:p>
            <a:r>
              <a:rPr lang="en-US" dirty="0"/>
              <a:t>R1# </a:t>
            </a:r>
            <a:r>
              <a:rPr lang="en-US" b="1" dirty="0"/>
              <a:t>show </a:t>
            </a:r>
            <a:r>
              <a:rPr lang="en-US" b="1" dirty="0" err="1"/>
              <a:t>ip</a:t>
            </a:r>
            <a:r>
              <a:rPr lang="en-US" b="1" dirty="0"/>
              <a:t> route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3. </a:t>
            </a:r>
            <a:r>
              <a:rPr lang="en-US" b="1" dirty="0" smtClean="0"/>
              <a:t>Test </a:t>
            </a:r>
            <a:r>
              <a:rPr lang="en-US" b="1" dirty="0"/>
              <a:t>connectivity.</a:t>
            </a:r>
          </a:p>
          <a:p>
            <a:r>
              <a:rPr lang="en-US" dirty="0"/>
              <a:t>From PC-A, </a:t>
            </a:r>
            <a:r>
              <a:rPr lang="en-US" b="1" dirty="0"/>
              <a:t>ping </a:t>
            </a:r>
            <a:r>
              <a:rPr lang="en-US" dirty="0"/>
              <a:t>PC-C at IP address 192.168.3.5.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95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14401" y="1142271"/>
            <a:ext cx="7476183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Task 2: Secure the Routers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1. </a:t>
            </a:r>
            <a:r>
              <a:rPr lang="en-US" b="1" dirty="0" smtClean="0"/>
              <a:t>Set </a:t>
            </a:r>
            <a:r>
              <a:rPr lang="en-US" b="1" dirty="0"/>
              <a:t>minimum a </a:t>
            </a:r>
            <a:r>
              <a:rPr lang="en-US" b="1" dirty="0" smtClean="0"/>
              <a:t>password </a:t>
            </a:r>
            <a:r>
              <a:rPr lang="en-US" b="1" dirty="0"/>
              <a:t>length of 10 characters on router </a:t>
            </a:r>
            <a:r>
              <a:rPr lang="en-US" b="1" dirty="0" smtClean="0"/>
              <a:t>R1 </a:t>
            </a:r>
            <a:r>
              <a:rPr lang="en-US" b="1" dirty="0"/>
              <a:t>and </a:t>
            </a:r>
            <a:r>
              <a:rPr lang="en-US" b="1" dirty="0" smtClean="0"/>
              <a:t>R3</a:t>
            </a:r>
            <a:r>
              <a:rPr lang="en-US" b="1" dirty="0"/>
              <a:t>.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security passwords min-length </a:t>
            </a:r>
            <a:r>
              <a:rPr lang="en-US" b="1" dirty="0" smtClean="0"/>
              <a:t>10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security passwords min-length </a:t>
            </a:r>
            <a:r>
              <a:rPr lang="en-US" b="1" dirty="0" smtClean="0"/>
              <a:t>10</a:t>
            </a:r>
          </a:p>
          <a:p>
            <a:r>
              <a:rPr lang="en-US" b="1" dirty="0" smtClean="0"/>
              <a:t>Step </a:t>
            </a:r>
            <a:r>
              <a:rPr lang="en-US" b="1" dirty="0"/>
              <a:t>2. Configure an enable </a:t>
            </a:r>
            <a:r>
              <a:rPr lang="en-US" b="1" dirty="0" smtClean="0"/>
              <a:t>secret password </a:t>
            </a:r>
            <a:r>
              <a:rPr lang="en-US" b="1" dirty="0"/>
              <a:t>on router </a:t>
            </a:r>
            <a:r>
              <a:rPr lang="en-US" b="1" dirty="0" smtClean="0"/>
              <a:t>R1 </a:t>
            </a:r>
            <a:r>
              <a:rPr lang="en-US" b="1" dirty="0"/>
              <a:t>and </a:t>
            </a:r>
            <a:r>
              <a:rPr lang="en-US" b="1" dirty="0" smtClean="0"/>
              <a:t>R3</a:t>
            </a:r>
            <a:r>
              <a:rPr lang="en-US" b="1" dirty="0"/>
              <a:t>.</a:t>
            </a:r>
          </a:p>
          <a:p>
            <a:r>
              <a:rPr lang="en-US" dirty="0"/>
              <a:t>Use an enable secret password of </a:t>
            </a:r>
            <a:r>
              <a:rPr lang="en-US" b="1" dirty="0"/>
              <a:t>ciscoenpa55.</a:t>
            </a:r>
          </a:p>
          <a:p>
            <a:r>
              <a:rPr lang="en-US" dirty="0"/>
              <a:t>R1(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enable secret ciscoenpa55</a:t>
            </a:r>
          </a:p>
          <a:p>
            <a:r>
              <a:rPr lang="en-US" dirty="0"/>
              <a:t>R3(</a:t>
            </a:r>
            <a:r>
              <a:rPr lang="en-US" dirty="0" err="1"/>
              <a:t>config</a:t>
            </a:r>
            <a:r>
              <a:rPr lang="en-US" dirty="0"/>
              <a:t>)# </a:t>
            </a:r>
            <a:r>
              <a:rPr lang="en-US" b="1" dirty="0"/>
              <a:t>enable secret </a:t>
            </a:r>
            <a:r>
              <a:rPr lang="en-US" b="1" dirty="0" smtClean="0"/>
              <a:t>ciscoenpa55</a:t>
            </a:r>
            <a:endParaRPr lang="en-US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Configure a Network for Secure Operation-1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33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23628</TotalTime>
  <Words>1919</Words>
  <Application>Microsoft Office PowerPoint</Application>
  <PresentationFormat>On-screen Show (4:3)</PresentationFormat>
  <Paragraphs>257</Paragraphs>
  <Slides>33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  <vt:lpstr>Configure a Network for Secure Operation-1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17080</cp:revision>
  <cp:lastPrinted>2015-04-15T04:00:00Z</cp:lastPrinted>
  <dcterms:created xsi:type="dcterms:W3CDTF">2015-04-10T12:56:27Z</dcterms:created>
  <dcterms:modified xsi:type="dcterms:W3CDTF">2016-08-11T02:57:16Z</dcterms:modified>
</cp:coreProperties>
</file>