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400" r:id="rId5"/>
    <p:sldId id="401" r:id="rId6"/>
    <p:sldId id="402" r:id="rId7"/>
    <p:sldId id="403" r:id="rId8"/>
    <p:sldId id="407" r:id="rId9"/>
    <p:sldId id="408" r:id="rId10"/>
    <p:sldId id="409" r:id="rId11"/>
    <p:sldId id="413" r:id="rId12"/>
    <p:sldId id="410" r:id="rId13"/>
    <p:sldId id="411" r:id="rId14"/>
    <p:sldId id="412" r:id="rId15"/>
    <p:sldId id="414" r:id="rId16"/>
    <p:sldId id="415" r:id="rId17"/>
    <p:sldId id="416" r:id="rId18"/>
    <p:sldId id="418" r:id="rId19"/>
    <p:sldId id="417" r:id="rId20"/>
    <p:sldId id="419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+mj-lt"/>
                <a:cs typeface="Arial"/>
              </a:rPr>
              <a:t>Public </a:t>
            </a:r>
            <a:r>
              <a:rPr lang="en-US" b="1" dirty="0">
                <a:latin typeface="+mj-lt"/>
                <a:cs typeface="Arial"/>
              </a:rPr>
              <a:t>and private key:</a:t>
            </a:r>
            <a:r>
              <a:rPr lang="en-US" dirty="0">
                <a:latin typeface="+mj-lt"/>
                <a:cs typeface="Arial"/>
              </a:rPr>
              <a:t>  This is a pair of </a:t>
            </a:r>
            <a:r>
              <a:rPr lang="en-US" dirty="0" smtClean="0">
                <a:latin typeface="+mj-lt"/>
                <a:cs typeface="Arial"/>
              </a:rPr>
              <a:t>keys; one </a:t>
            </a:r>
            <a:r>
              <a:rPr lang="en-US" dirty="0">
                <a:latin typeface="+mj-lt"/>
                <a:cs typeface="Arial"/>
              </a:rPr>
              <a:t>is used for encryption, the other is used for decryption.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exact transformations performed </a:t>
            </a:r>
            <a:r>
              <a:rPr lang="en-US" dirty="0">
                <a:latin typeface="+mj-lt"/>
                <a:cs typeface="Arial"/>
              </a:rPr>
              <a:t>by the encryption algorithm depend on the public </a:t>
            </a:r>
            <a:r>
              <a:rPr lang="en-US" dirty="0" smtClean="0">
                <a:latin typeface="+mj-lt"/>
                <a:cs typeface="Arial"/>
              </a:rPr>
              <a:t>or private key.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2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public key of the pair is made public for others </a:t>
            </a:r>
            <a:r>
              <a:rPr lang="en-US" dirty="0" smtClean="0">
                <a:latin typeface="+mj-lt"/>
                <a:cs typeface="Arial"/>
              </a:rPr>
              <a:t>to use</a:t>
            </a:r>
            <a:r>
              <a:rPr lang="en-US" dirty="0">
                <a:latin typeface="+mj-lt"/>
                <a:cs typeface="Arial"/>
              </a:rPr>
              <a:t>, while the private key is known only to its owner.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46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Ciphertext:  </a:t>
            </a:r>
            <a:r>
              <a:rPr lang="en-US" dirty="0">
                <a:latin typeface="+mj-lt"/>
                <a:cs typeface="Arial"/>
              </a:rPr>
              <a:t>This is the scrambled message produced as output.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It </a:t>
            </a:r>
            <a:r>
              <a:rPr lang="en-US" dirty="0">
                <a:latin typeface="+mj-lt"/>
                <a:cs typeface="Arial"/>
              </a:rPr>
              <a:t>depends </a:t>
            </a:r>
            <a:r>
              <a:rPr lang="en-US" dirty="0" smtClean="0">
                <a:latin typeface="+mj-lt"/>
                <a:cs typeface="Arial"/>
              </a:rPr>
              <a:t>on the </a:t>
            </a:r>
            <a:r>
              <a:rPr lang="en-US" dirty="0">
                <a:latin typeface="+mj-lt"/>
                <a:cs typeface="Arial"/>
              </a:rPr>
              <a:t>plaintext and the key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For </a:t>
            </a:r>
            <a:r>
              <a:rPr lang="en-US" dirty="0">
                <a:latin typeface="+mj-lt"/>
                <a:cs typeface="Arial"/>
              </a:rPr>
              <a:t>a given message, two different keys will </a:t>
            </a:r>
            <a:r>
              <a:rPr lang="en-US" dirty="0" smtClean="0">
                <a:latin typeface="+mj-lt"/>
                <a:cs typeface="Arial"/>
              </a:rPr>
              <a:t>produce two </a:t>
            </a:r>
            <a:r>
              <a:rPr lang="en-US" dirty="0">
                <a:latin typeface="+mj-lt"/>
                <a:cs typeface="Arial"/>
              </a:rPr>
              <a:t>different ciphertexts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0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Decryption algorithm: </a:t>
            </a:r>
            <a:r>
              <a:rPr lang="en-US" dirty="0">
                <a:latin typeface="+mj-lt"/>
                <a:cs typeface="Arial"/>
              </a:rPr>
              <a:t>This algorithm accepts the ciphertext and the </a:t>
            </a:r>
            <a:r>
              <a:rPr lang="en-US" dirty="0" smtClean="0">
                <a:latin typeface="+mj-lt"/>
                <a:cs typeface="Arial"/>
              </a:rPr>
              <a:t>matching key </a:t>
            </a:r>
            <a:r>
              <a:rPr lang="en-US" dirty="0">
                <a:latin typeface="+mj-lt"/>
                <a:cs typeface="Arial"/>
              </a:rPr>
              <a:t>and produces the original plaintext.</a:t>
            </a: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A </a:t>
            </a:r>
            <a:r>
              <a:rPr lang="en-US" dirty="0">
                <a:latin typeface="+mj-lt"/>
                <a:cs typeface="Arial"/>
              </a:rPr>
              <a:t>general-purpose </a:t>
            </a:r>
            <a:r>
              <a:rPr lang="en-US" dirty="0" smtClean="0">
                <a:latin typeface="+mj-lt"/>
                <a:cs typeface="Arial"/>
              </a:rPr>
              <a:t>public-key cryptographic </a:t>
            </a:r>
            <a:r>
              <a:rPr lang="en-US" dirty="0">
                <a:latin typeface="+mj-lt"/>
                <a:cs typeface="Arial"/>
              </a:rPr>
              <a:t>algorithm relies on one key for encryption and a different but </a:t>
            </a:r>
            <a:r>
              <a:rPr lang="en-US" dirty="0" smtClean="0">
                <a:latin typeface="+mj-lt"/>
                <a:cs typeface="Arial"/>
              </a:rPr>
              <a:t>related key </a:t>
            </a:r>
            <a:r>
              <a:rPr lang="en-US" dirty="0">
                <a:latin typeface="+mj-lt"/>
                <a:cs typeface="Arial"/>
              </a:rPr>
              <a:t>for decryption.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Working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1. Each user generates a pair of keys to be used for the encryption and </a:t>
            </a:r>
            <a:r>
              <a:rPr lang="en-US" dirty="0" smtClean="0">
                <a:latin typeface="+mj-lt"/>
                <a:cs typeface="Arial"/>
              </a:rPr>
              <a:t>decryption of </a:t>
            </a:r>
            <a:r>
              <a:rPr lang="en-US" dirty="0">
                <a:latin typeface="+mj-lt"/>
                <a:cs typeface="Arial"/>
              </a:rPr>
              <a:t>messages.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1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2. Each user places one of the two keys in a public register or other accessible file.</a:t>
            </a:r>
          </a:p>
          <a:p>
            <a:r>
              <a:rPr lang="en-US" dirty="0">
                <a:latin typeface="+mj-lt"/>
                <a:cs typeface="Arial"/>
              </a:rPr>
              <a:t>This is the public key</a:t>
            </a:r>
            <a:r>
              <a:rPr lang="en-US" dirty="0" smtClean="0">
                <a:latin typeface="+mj-lt"/>
                <a:cs typeface="Arial"/>
              </a:rPr>
              <a:t>. The </a:t>
            </a:r>
            <a:r>
              <a:rPr lang="en-US" dirty="0">
                <a:latin typeface="+mj-lt"/>
                <a:cs typeface="Arial"/>
              </a:rPr>
              <a:t>companion key is kept private</a:t>
            </a:r>
            <a:r>
              <a:rPr lang="en-US" dirty="0" smtClean="0">
                <a:latin typeface="+mj-lt"/>
                <a:cs typeface="Arial"/>
              </a:rPr>
              <a:t>. </a:t>
            </a:r>
          </a:p>
          <a:p>
            <a:r>
              <a:rPr lang="en-US" dirty="0" smtClean="0">
                <a:latin typeface="+mj-lt"/>
                <a:cs typeface="Arial"/>
              </a:rPr>
              <a:t>Each </a:t>
            </a:r>
            <a:r>
              <a:rPr lang="en-US" dirty="0">
                <a:latin typeface="+mj-lt"/>
                <a:cs typeface="Arial"/>
              </a:rPr>
              <a:t>user maintains a collection of public keys obtained from others.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3. If Bob wishes to send a private message to Alice, Bob encrypts the message </a:t>
            </a:r>
            <a:r>
              <a:rPr lang="en-US" dirty="0" smtClean="0">
                <a:latin typeface="+mj-lt"/>
                <a:cs typeface="Arial"/>
              </a:rPr>
              <a:t>using Alice’s </a:t>
            </a:r>
            <a:r>
              <a:rPr lang="en-US" dirty="0">
                <a:latin typeface="+mj-lt"/>
                <a:cs typeface="Arial"/>
              </a:rPr>
              <a:t>public key.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8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4. When Alice receives the message, she decrypts it using her private key.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No other </a:t>
            </a:r>
            <a:r>
              <a:rPr lang="en-US" dirty="0">
                <a:latin typeface="+mj-lt"/>
                <a:cs typeface="Arial"/>
              </a:rPr>
              <a:t>recipient can decrypt the message because only Alice knows Alice’s </a:t>
            </a:r>
            <a:r>
              <a:rPr lang="en-US" dirty="0" smtClean="0">
                <a:latin typeface="+mj-lt"/>
                <a:cs typeface="Arial"/>
              </a:rPr>
              <a:t>private key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56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87" y="1306286"/>
            <a:ext cx="7518400" cy="478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4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structure of Public-key encryption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9" y="1393374"/>
            <a:ext cx="7402285" cy="4743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277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Public-key encryption, first publicly proposed by </a:t>
            </a:r>
            <a:r>
              <a:rPr lang="en-US" dirty="0" err="1">
                <a:latin typeface="+mj-lt"/>
                <a:cs typeface="Arial"/>
              </a:rPr>
              <a:t>Diffie</a:t>
            </a:r>
            <a:r>
              <a:rPr lang="en-US" dirty="0">
                <a:latin typeface="+mj-lt"/>
                <a:cs typeface="Arial"/>
              </a:rPr>
              <a:t> and Hellman </a:t>
            </a:r>
            <a:r>
              <a:rPr lang="en-US">
                <a:latin typeface="+mj-lt"/>
                <a:cs typeface="Arial"/>
              </a:rPr>
              <a:t>in </a:t>
            </a:r>
            <a:r>
              <a:rPr lang="en-US" smtClean="0">
                <a:latin typeface="+mj-lt"/>
                <a:cs typeface="Arial"/>
              </a:rPr>
              <a:t>1976.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68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Public-key algorithms are based on mathematical functions </a:t>
            </a:r>
            <a:r>
              <a:rPr lang="en-US" dirty="0" smtClean="0">
                <a:latin typeface="+mj-lt"/>
                <a:cs typeface="Arial"/>
              </a:rPr>
              <a:t>rather than </a:t>
            </a:r>
            <a:r>
              <a:rPr lang="en-US" dirty="0">
                <a:latin typeface="+mj-lt"/>
                <a:cs typeface="Arial"/>
              </a:rPr>
              <a:t>on simple operations on bit patterns, such as are used in symmetric </a:t>
            </a:r>
            <a:r>
              <a:rPr lang="en-US" dirty="0" smtClean="0">
                <a:latin typeface="+mj-lt"/>
                <a:cs typeface="Arial"/>
              </a:rPr>
              <a:t>encryption  algorithms. 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More important, public-key cryptography is asymmetric, involving the use of two separate keys—in contrast to the symmetric conventional encryption, which uses only one key. 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80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use of two keys has profound consequences </a:t>
            </a:r>
            <a:r>
              <a:rPr lang="en-US">
                <a:latin typeface="+mj-lt"/>
                <a:cs typeface="Arial"/>
              </a:rPr>
              <a:t>in </a:t>
            </a:r>
            <a:r>
              <a:rPr lang="en-US" smtClean="0">
                <a:latin typeface="+mj-lt"/>
                <a:cs typeface="Arial"/>
              </a:rPr>
              <a:t>the areas </a:t>
            </a:r>
            <a:r>
              <a:rPr lang="en-US" dirty="0">
                <a:latin typeface="+mj-lt"/>
                <a:cs typeface="Arial"/>
              </a:rPr>
              <a:t>of confidentiality, key distribution, and authentication.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80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Structure</a:t>
            </a:r>
          </a:p>
          <a:p>
            <a:r>
              <a:rPr lang="en-US" dirty="0">
                <a:latin typeface="+mj-lt"/>
                <a:cs typeface="Arial"/>
              </a:rPr>
              <a:t>A public-key encryption scheme has six </a:t>
            </a:r>
            <a:r>
              <a:rPr lang="en-US" dirty="0" smtClean="0">
                <a:latin typeface="+mj-lt"/>
                <a:cs typeface="Arial"/>
              </a:rPr>
              <a:t>ingredients.</a:t>
            </a:r>
          </a:p>
          <a:p>
            <a:r>
              <a:rPr lang="en-US" b="1" dirty="0" smtClean="0">
                <a:latin typeface="+mj-lt"/>
                <a:cs typeface="Arial"/>
              </a:rPr>
              <a:t>Plaintext</a:t>
            </a:r>
            <a:r>
              <a:rPr lang="en-US" b="1" dirty="0">
                <a:latin typeface="+mj-lt"/>
                <a:cs typeface="Arial"/>
              </a:rPr>
              <a:t>:</a:t>
            </a:r>
            <a:r>
              <a:rPr lang="en-US" dirty="0">
                <a:latin typeface="+mj-lt"/>
                <a:cs typeface="Arial"/>
              </a:rPr>
              <a:t>  This is the readable message or data that is fed into the algorithm </a:t>
            </a:r>
            <a:r>
              <a:rPr lang="en-US" dirty="0" smtClean="0">
                <a:latin typeface="+mj-lt"/>
                <a:cs typeface="Arial"/>
              </a:rPr>
              <a:t>as input</a:t>
            </a:r>
            <a:r>
              <a:rPr lang="en-US" dirty="0">
                <a:latin typeface="+mj-lt"/>
                <a:cs typeface="Arial"/>
              </a:rPr>
              <a:t>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6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+mj-lt"/>
                <a:cs typeface="Arial"/>
              </a:rPr>
              <a:t>Encryption </a:t>
            </a:r>
            <a:r>
              <a:rPr lang="en-US" b="1" dirty="0">
                <a:latin typeface="+mj-lt"/>
                <a:cs typeface="Arial"/>
              </a:rPr>
              <a:t>algorithm: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encryption algorithm performs various </a:t>
            </a:r>
            <a:r>
              <a:rPr lang="en-US" dirty="0" smtClean="0">
                <a:latin typeface="+mj-lt"/>
                <a:cs typeface="Arial"/>
              </a:rPr>
              <a:t>transformations on </a:t>
            </a:r>
            <a:r>
              <a:rPr lang="en-US" dirty="0">
                <a:latin typeface="+mj-lt"/>
                <a:cs typeface="Arial"/>
              </a:rPr>
              <a:t>the plaintext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Public-Key Encryption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1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9774</TotalTime>
  <Words>511</Words>
  <Application>Microsoft Office PowerPoint</Application>
  <PresentationFormat>On-screen Show (4:3)</PresentationFormat>
  <Paragraphs>78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  <vt:lpstr>Public-Key Encryption Structure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3912</cp:revision>
  <cp:lastPrinted>2015-04-15T04:00:00Z</cp:lastPrinted>
  <dcterms:created xsi:type="dcterms:W3CDTF">2015-04-10T12:56:27Z</dcterms:created>
  <dcterms:modified xsi:type="dcterms:W3CDTF">2016-04-19T07:09:52Z</dcterms:modified>
</cp:coreProperties>
</file>