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3" r:id="rId2"/>
    <p:sldId id="304" r:id="rId3"/>
    <p:sldId id="338" r:id="rId4"/>
    <p:sldId id="1122" r:id="rId5"/>
    <p:sldId id="1129" r:id="rId6"/>
    <p:sldId id="1130" r:id="rId7"/>
    <p:sldId id="1131" r:id="rId8"/>
    <p:sldId id="1132" r:id="rId9"/>
    <p:sldId id="1133" r:id="rId10"/>
    <p:sldId id="1134" r:id="rId11"/>
    <p:sldId id="1135" r:id="rId12"/>
    <p:sldId id="1136" r:id="rId13"/>
    <p:sldId id="1137" r:id="rId14"/>
    <p:sldId id="1138" r:id="rId15"/>
    <p:sldId id="1139" r:id="rId16"/>
    <p:sldId id="1140" r:id="rId17"/>
    <p:sldId id="1141" r:id="rId18"/>
    <p:sldId id="1142" r:id="rId19"/>
    <p:sldId id="1143" r:id="rId20"/>
    <p:sldId id="1144" r:id="rId21"/>
    <p:sldId id="1145" r:id="rId22"/>
    <p:sldId id="1146" r:id="rId23"/>
    <p:sldId id="114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8/11/2016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8/11/2016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</a:t>
            </a:r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Enable storm control for broadcasts on the S1 and S2 trunk ports with a 50 percent rising suppression level</a:t>
            </a:r>
            <a:r>
              <a:rPr lang="en-US" dirty="0" smtClean="0"/>
              <a:t>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0/1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storm-control broadcast level </a:t>
            </a:r>
            <a:r>
              <a:rPr lang="en-US" b="1" dirty="0" smtClean="0"/>
              <a:t>50</a:t>
            </a:r>
          </a:p>
          <a:p>
            <a:r>
              <a:rPr lang="en-US" dirty="0" smtClean="0"/>
              <a:t>Repeat for S2.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6. </a:t>
            </a:r>
            <a:r>
              <a:rPr lang="en-US" b="1" dirty="0" smtClean="0"/>
              <a:t>Secure access ports.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mode access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0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Repeat for S1 </a:t>
            </a:r>
            <a:r>
              <a:rPr lang="en-US" b="1" dirty="0" err="1" smtClean="0"/>
              <a:t>FastEthernet</a:t>
            </a:r>
            <a:r>
              <a:rPr lang="en-US" b="1" dirty="0" smtClean="0"/>
              <a:t> 0/6, </a:t>
            </a:r>
            <a:r>
              <a:rPr lang="en-US" dirty="0" smtClean="0"/>
              <a:t>S2</a:t>
            </a:r>
            <a:r>
              <a:rPr lang="en-US" b="1" dirty="0" smtClean="0"/>
              <a:t> </a:t>
            </a:r>
            <a:r>
              <a:rPr lang="en-US" b="1" dirty="0" err="1"/>
              <a:t>FastEthernet</a:t>
            </a:r>
            <a:r>
              <a:rPr lang="en-US" b="1" dirty="0"/>
              <a:t> </a:t>
            </a:r>
            <a:r>
              <a:rPr lang="en-US" b="1" dirty="0" smtClean="0"/>
              <a:t>0/18, </a:t>
            </a:r>
            <a:r>
              <a:rPr lang="en-US" dirty="0" smtClean="0"/>
              <a:t>S3 </a:t>
            </a:r>
            <a:r>
              <a:rPr lang="en-US" b="1" dirty="0" err="1" smtClean="0"/>
              <a:t>FastEthernet</a:t>
            </a:r>
            <a:r>
              <a:rPr lang="en-US" b="1" dirty="0" smtClean="0"/>
              <a:t> 0/5</a:t>
            </a:r>
            <a:r>
              <a:rPr lang="en-US" dirty="0" smtClean="0"/>
              <a:t>,</a:t>
            </a:r>
            <a:r>
              <a:rPr lang="en-US" b="1" dirty="0" smtClean="0"/>
              <a:t> </a:t>
            </a:r>
            <a:r>
              <a:rPr lang="en-US" dirty="0" smtClean="0"/>
              <a:t>and</a:t>
            </a:r>
            <a:r>
              <a:rPr lang="en-US" b="1" dirty="0" smtClean="0"/>
              <a:t> </a:t>
            </a:r>
            <a:r>
              <a:rPr lang="en-US" dirty="0" smtClean="0"/>
              <a:t>S3</a:t>
            </a:r>
            <a:r>
              <a:rPr lang="en-US" b="1" dirty="0" smtClean="0"/>
              <a:t> </a:t>
            </a:r>
            <a:r>
              <a:rPr lang="en-US" b="1" dirty="0" err="1"/>
              <a:t>FastEthernet</a:t>
            </a:r>
            <a:r>
              <a:rPr lang="en-US" b="1" dirty="0"/>
              <a:t> </a:t>
            </a:r>
            <a:r>
              <a:rPr lang="en-US" b="1" dirty="0" smtClean="0"/>
              <a:t>0/6.</a:t>
            </a:r>
          </a:p>
          <a:p>
            <a:r>
              <a:rPr lang="en-US" dirty="0"/>
              <a:t>Enable </a:t>
            </a:r>
            <a:r>
              <a:rPr lang="en-US" dirty="0" err="1"/>
              <a:t>PortFast</a:t>
            </a:r>
            <a:r>
              <a:rPr lang="en-US" dirty="0"/>
              <a:t> on S1, S2, and S3 access ports</a:t>
            </a:r>
            <a:r>
              <a:rPr lang="en-US" dirty="0" smtClean="0"/>
              <a:t>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spanning-tree </a:t>
            </a:r>
            <a:r>
              <a:rPr lang="en-US" b="1" dirty="0" err="1" smtClean="0"/>
              <a:t>portfast</a:t>
            </a:r>
            <a:endParaRPr lang="en-US" b="1" dirty="0" smtClean="0"/>
          </a:p>
          <a:p>
            <a:r>
              <a:rPr lang="en-US" dirty="0"/>
              <a:t>Repeat for S1 </a:t>
            </a:r>
            <a:r>
              <a:rPr lang="en-US" b="1" dirty="0" err="1"/>
              <a:t>FastEthernet</a:t>
            </a:r>
            <a:r>
              <a:rPr lang="en-US" b="1" dirty="0"/>
              <a:t> 0/6, </a:t>
            </a:r>
            <a:r>
              <a:rPr lang="en-US" dirty="0"/>
              <a:t>S2</a:t>
            </a:r>
            <a:r>
              <a:rPr lang="en-US" b="1" dirty="0"/>
              <a:t> </a:t>
            </a:r>
            <a:r>
              <a:rPr lang="en-US" b="1" dirty="0" err="1"/>
              <a:t>FastEthernet</a:t>
            </a:r>
            <a:r>
              <a:rPr lang="en-US" b="1" dirty="0"/>
              <a:t> 0/18, </a:t>
            </a:r>
            <a:r>
              <a:rPr lang="en-US" dirty="0"/>
              <a:t>S3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dirty="0"/>
              <a:t>and</a:t>
            </a:r>
            <a:r>
              <a:rPr lang="en-US" b="1" dirty="0"/>
              <a:t> </a:t>
            </a:r>
            <a:r>
              <a:rPr lang="en-US" dirty="0"/>
              <a:t>S3</a:t>
            </a:r>
            <a:r>
              <a:rPr lang="en-US" b="1" dirty="0"/>
              <a:t> </a:t>
            </a:r>
            <a:r>
              <a:rPr lang="en-US" b="1" dirty="0" err="1"/>
              <a:t>FastEthernet</a:t>
            </a:r>
            <a:r>
              <a:rPr lang="en-US" b="1" dirty="0"/>
              <a:t> 0/6</a:t>
            </a:r>
            <a:r>
              <a:rPr lang="en-US" b="1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7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Enable BPDU guard on the switch ports previously configured as access only</a:t>
            </a:r>
            <a:r>
              <a:rPr lang="en-US" dirty="0" smtClean="0"/>
              <a:t>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spanning-tree </a:t>
            </a:r>
            <a:r>
              <a:rPr lang="en-US" b="1" dirty="0" err="1"/>
              <a:t>bpduguard</a:t>
            </a:r>
            <a:r>
              <a:rPr lang="en-US" b="1" dirty="0"/>
              <a:t> </a:t>
            </a:r>
            <a:r>
              <a:rPr lang="en-US" b="1" dirty="0" smtClean="0"/>
              <a:t>enable</a:t>
            </a:r>
          </a:p>
          <a:p>
            <a:r>
              <a:rPr lang="en-US" dirty="0"/>
              <a:t>Repeat for S1 </a:t>
            </a:r>
            <a:r>
              <a:rPr lang="en-US" b="1" dirty="0" err="1"/>
              <a:t>FastEthernet</a:t>
            </a:r>
            <a:r>
              <a:rPr lang="en-US" b="1" dirty="0"/>
              <a:t> 0/6, </a:t>
            </a:r>
            <a:r>
              <a:rPr lang="en-US" dirty="0"/>
              <a:t>S2</a:t>
            </a:r>
            <a:r>
              <a:rPr lang="en-US" b="1" dirty="0"/>
              <a:t> </a:t>
            </a:r>
            <a:r>
              <a:rPr lang="en-US" b="1" dirty="0" err="1"/>
              <a:t>FastEthernet</a:t>
            </a:r>
            <a:r>
              <a:rPr lang="en-US" b="1" dirty="0"/>
              <a:t> 0/18, </a:t>
            </a:r>
            <a:r>
              <a:rPr lang="en-US" dirty="0"/>
              <a:t>S3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dirty="0"/>
              <a:t>and</a:t>
            </a:r>
            <a:r>
              <a:rPr lang="en-US" b="1" dirty="0"/>
              <a:t> </a:t>
            </a:r>
            <a:r>
              <a:rPr lang="en-US" dirty="0"/>
              <a:t>S3</a:t>
            </a:r>
            <a:r>
              <a:rPr lang="en-US" b="1" dirty="0"/>
              <a:t> </a:t>
            </a:r>
            <a:r>
              <a:rPr lang="en-US" b="1" dirty="0" err="1"/>
              <a:t>FastEthernet</a:t>
            </a:r>
            <a:r>
              <a:rPr lang="en-US" b="1" dirty="0"/>
              <a:t> 0/6</a:t>
            </a:r>
            <a:r>
              <a:rPr lang="en-US" b="1" dirty="0" smtClean="0"/>
              <a:t>.</a:t>
            </a:r>
          </a:p>
          <a:p>
            <a:r>
              <a:rPr lang="en-US" dirty="0"/>
              <a:t>Enable basic default port security on all end-user access ports that are in use. Use the </a:t>
            </a:r>
            <a:r>
              <a:rPr lang="en-US" b="1" dirty="0"/>
              <a:t>sticky </a:t>
            </a:r>
            <a:r>
              <a:rPr lang="en-US" dirty="0"/>
              <a:t>option. </a:t>
            </a:r>
            <a:r>
              <a:rPr lang="en-US" dirty="0" err="1" smtClean="0"/>
              <a:t>Reenable</a:t>
            </a:r>
            <a:r>
              <a:rPr lang="en-US" dirty="0" smtClean="0"/>
              <a:t> each </a:t>
            </a:r>
            <a:r>
              <a:rPr lang="en-US" dirty="0"/>
              <a:t>access port to which port security was applied.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86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smtClean="0"/>
              <a:t>shutdown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port-security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port-security mac-address sticky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no </a:t>
            </a:r>
            <a:r>
              <a:rPr lang="en-US" b="1" dirty="0" smtClean="0"/>
              <a:t>shutdown</a:t>
            </a:r>
          </a:p>
          <a:p>
            <a:r>
              <a:rPr lang="en-US" dirty="0"/>
              <a:t>Repeat for S1 </a:t>
            </a:r>
            <a:r>
              <a:rPr lang="en-US" b="1" dirty="0" err="1"/>
              <a:t>FastEthernet</a:t>
            </a:r>
            <a:r>
              <a:rPr lang="en-US" b="1" dirty="0"/>
              <a:t> 0/6, </a:t>
            </a:r>
            <a:r>
              <a:rPr lang="en-US" dirty="0"/>
              <a:t>S2</a:t>
            </a:r>
            <a:r>
              <a:rPr lang="en-US" b="1" dirty="0"/>
              <a:t> </a:t>
            </a:r>
            <a:r>
              <a:rPr lang="en-US" b="1" dirty="0" err="1"/>
              <a:t>FastEthernet</a:t>
            </a:r>
            <a:r>
              <a:rPr lang="en-US" b="1" dirty="0"/>
              <a:t> 0/18, </a:t>
            </a:r>
            <a:r>
              <a:rPr lang="en-US" dirty="0"/>
              <a:t>S3 </a:t>
            </a:r>
            <a:r>
              <a:rPr lang="en-US" b="1" dirty="0" err="1"/>
              <a:t>FastEthernet</a:t>
            </a:r>
            <a:r>
              <a:rPr lang="en-US" b="1" dirty="0"/>
              <a:t> 0/5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dirty="0"/>
              <a:t>and</a:t>
            </a:r>
            <a:r>
              <a:rPr lang="en-US" b="1" dirty="0"/>
              <a:t> </a:t>
            </a:r>
            <a:r>
              <a:rPr lang="en-US" dirty="0"/>
              <a:t>S3</a:t>
            </a:r>
            <a:r>
              <a:rPr lang="en-US" b="1" dirty="0"/>
              <a:t> </a:t>
            </a:r>
            <a:r>
              <a:rPr lang="en-US" b="1" dirty="0" err="1"/>
              <a:t>FastEthernet</a:t>
            </a:r>
            <a:r>
              <a:rPr lang="en-US" b="1" dirty="0"/>
              <a:t> 0/6</a:t>
            </a:r>
            <a:r>
              <a:rPr lang="en-US" b="1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35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Disable any ports not being used on each switch</a:t>
            </a:r>
            <a:r>
              <a:rPr lang="en-US" dirty="0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73943"/>
            <a:ext cx="7162800" cy="418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35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11: Verification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Test SSH </a:t>
            </a:r>
            <a:r>
              <a:rPr lang="en-US" b="1" dirty="0"/>
              <a:t>configuration.</a:t>
            </a:r>
          </a:p>
          <a:p>
            <a:r>
              <a:rPr lang="en-US" dirty="0"/>
              <a:t>Attempt to connect to R3 via Telnet from PC-C.</a:t>
            </a:r>
          </a:p>
          <a:p>
            <a:r>
              <a:rPr lang="en-US" dirty="0"/>
              <a:t>From PC-C, enter the command to connect to R3 via Telnet at IP address 192.168.3.1</a:t>
            </a:r>
            <a:r>
              <a:rPr lang="en-US" dirty="0" smtClean="0"/>
              <a:t>. This </a:t>
            </a:r>
            <a:r>
              <a:rPr lang="en-US" dirty="0"/>
              <a:t>connection should fail, since R3 has been configured to accept only SSH connections on the </a:t>
            </a:r>
            <a:r>
              <a:rPr lang="en-US" dirty="0" smtClean="0"/>
              <a:t>virtual terminal </a:t>
            </a:r>
            <a:r>
              <a:rPr lang="en-US" dirty="0"/>
              <a:t>lines.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39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From PC-C, enter the </a:t>
            </a:r>
            <a:r>
              <a:rPr lang="en-US" b="1" dirty="0" err="1"/>
              <a:t>ssh</a:t>
            </a:r>
            <a:r>
              <a:rPr lang="en-US" b="1" dirty="0"/>
              <a:t> –l Admin01 192.168.3.1 </a:t>
            </a:r>
            <a:r>
              <a:rPr lang="en-US" dirty="0"/>
              <a:t>command to connect to R3 via SSH.</a:t>
            </a:r>
          </a:p>
          <a:p>
            <a:r>
              <a:rPr lang="en-US" dirty="0"/>
              <a:t>When prompted for the password, enter the password </a:t>
            </a:r>
            <a:r>
              <a:rPr lang="en-US" b="1" dirty="0"/>
              <a:t>Admin01pa55 </a:t>
            </a:r>
            <a:r>
              <a:rPr lang="en-US" dirty="0"/>
              <a:t>configured for the local administrator</a:t>
            </a:r>
            <a:r>
              <a:rPr lang="en-US" dirty="0" smtClean="0"/>
              <a:t>.</a:t>
            </a:r>
          </a:p>
          <a:p>
            <a:r>
              <a:rPr lang="en-US" dirty="0"/>
              <a:t>Use the </a:t>
            </a:r>
            <a:r>
              <a:rPr lang="en-US" b="1" dirty="0"/>
              <a:t>show </a:t>
            </a:r>
            <a:r>
              <a:rPr lang="en-US" b="1" dirty="0" err="1"/>
              <a:t>ip</a:t>
            </a:r>
            <a:r>
              <a:rPr lang="en-US" b="1" dirty="0"/>
              <a:t> </a:t>
            </a:r>
            <a:r>
              <a:rPr lang="en-US" b="1" dirty="0" err="1"/>
              <a:t>ssh</a:t>
            </a:r>
            <a:r>
              <a:rPr lang="en-US" b="1" dirty="0"/>
              <a:t> </a:t>
            </a:r>
            <a:r>
              <a:rPr lang="en-US" dirty="0"/>
              <a:t>command to see the configured settings.</a:t>
            </a:r>
          </a:p>
          <a:p>
            <a:r>
              <a:rPr lang="en-US" dirty="0"/>
              <a:t>R3# </a:t>
            </a:r>
            <a:r>
              <a:rPr lang="en-US" b="1" dirty="0"/>
              <a:t>show </a:t>
            </a:r>
            <a:r>
              <a:rPr lang="en-US" b="1" dirty="0" err="1"/>
              <a:t>ip</a:t>
            </a:r>
            <a:r>
              <a:rPr lang="en-US" b="1" dirty="0"/>
              <a:t> </a:t>
            </a:r>
            <a:r>
              <a:rPr lang="en-US" b="1" dirty="0" err="1"/>
              <a:t>ssh</a:t>
            </a:r>
            <a:endParaRPr lang="en-US" b="1" dirty="0"/>
          </a:p>
          <a:p>
            <a:r>
              <a:rPr lang="en-US" dirty="0"/>
              <a:t>SSH Enabled - version </a:t>
            </a:r>
            <a:r>
              <a:rPr lang="en-US" dirty="0" smtClean="0"/>
              <a:t>2.0,  Authentication </a:t>
            </a:r>
            <a:r>
              <a:rPr lang="en-US" dirty="0"/>
              <a:t>timeout: 90 </a:t>
            </a:r>
            <a:r>
              <a:rPr lang="en-US" dirty="0" err="1"/>
              <a:t>secs</a:t>
            </a:r>
            <a:r>
              <a:rPr lang="en-US" dirty="0"/>
              <a:t>; Authentication retries: 2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19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Verify </a:t>
            </a:r>
            <a:r>
              <a:rPr lang="en-US" b="1" dirty="0" smtClean="0"/>
              <a:t>timestamps </a:t>
            </a:r>
            <a:r>
              <a:rPr lang="en-US" b="1" dirty="0"/>
              <a:t>, NTP </a:t>
            </a:r>
            <a:r>
              <a:rPr lang="en-US" b="1" dirty="0" smtClean="0"/>
              <a:t>status </a:t>
            </a:r>
            <a:r>
              <a:rPr lang="en-US" b="1" dirty="0"/>
              <a:t>for </a:t>
            </a:r>
            <a:r>
              <a:rPr lang="en-US" b="1" dirty="0" smtClean="0"/>
              <a:t>R1 </a:t>
            </a:r>
            <a:r>
              <a:rPr lang="en-US" b="1" dirty="0"/>
              <a:t>and </a:t>
            </a:r>
            <a:r>
              <a:rPr lang="en-US" b="1" dirty="0" smtClean="0"/>
              <a:t>PC-A</a:t>
            </a:r>
            <a:r>
              <a:rPr lang="en-US" b="1" dirty="0"/>
              <a:t>.</a:t>
            </a:r>
          </a:p>
          <a:p>
            <a:r>
              <a:rPr lang="en-US" dirty="0"/>
              <a:t>R1# </a:t>
            </a:r>
            <a:r>
              <a:rPr lang="en-US" b="1" dirty="0"/>
              <a:t>show </a:t>
            </a:r>
            <a:r>
              <a:rPr lang="en-US" b="1" dirty="0" smtClean="0"/>
              <a:t>clock</a:t>
            </a:r>
          </a:p>
          <a:p>
            <a:r>
              <a:rPr lang="en-US" dirty="0"/>
              <a:t>R1# </a:t>
            </a:r>
            <a:r>
              <a:rPr lang="en-US" b="1" dirty="0"/>
              <a:t>show </a:t>
            </a:r>
            <a:r>
              <a:rPr lang="en-US" b="1" dirty="0" err="1"/>
              <a:t>ntp</a:t>
            </a:r>
            <a:r>
              <a:rPr lang="en-US" b="1" dirty="0"/>
              <a:t> </a:t>
            </a:r>
            <a:r>
              <a:rPr lang="en-US" b="1" dirty="0" smtClean="0"/>
              <a:t>status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Test CBAC </a:t>
            </a:r>
            <a:r>
              <a:rPr lang="en-US" b="1" dirty="0"/>
              <a:t>firewall on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b="1" dirty="0" smtClean="0"/>
              <a:t>Ping </a:t>
            </a:r>
            <a:r>
              <a:rPr lang="en-US" dirty="0"/>
              <a:t>from PC-A to R2 at 10.2.2.2 (should succeed</a:t>
            </a:r>
            <a:r>
              <a:rPr lang="en-US" dirty="0" smtClean="0"/>
              <a:t>). Telnet </a:t>
            </a:r>
            <a:r>
              <a:rPr lang="en-US" dirty="0"/>
              <a:t>from PC-A to R2 10.2.2.2 (should succeed</a:t>
            </a:r>
            <a:r>
              <a:rPr lang="en-US" dirty="0" smtClean="0"/>
              <a:t>). </a:t>
            </a:r>
            <a:r>
              <a:rPr lang="en-US" b="1" dirty="0" smtClean="0"/>
              <a:t>Ping </a:t>
            </a:r>
            <a:r>
              <a:rPr lang="en-US" dirty="0"/>
              <a:t>from R2 to PC-A at 192.168.1.3 (should fail)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</a:t>
            </a:r>
            <a:r>
              <a:rPr lang="en-US" b="1" dirty="0" smtClean="0"/>
              <a:t>Test </a:t>
            </a:r>
            <a:r>
              <a:rPr lang="en-US" b="1" dirty="0"/>
              <a:t>ZPF firewall on </a:t>
            </a:r>
            <a:r>
              <a:rPr lang="en-US" b="1" dirty="0" smtClean="0"/>
              <a:t>R3</a:t>
            </a:r>
            <a:r>
              <a:rPr lang="en-US" b="1" dirty="0"/>
              <a:t>.</a:t>
            </a:r>
          </a:p>
          <a:p>
            <a:r>
              <a:rPr lang="en-US" b="1" dirty="0" smtClean="0"/>
              <a:t>Ping </a:t>
            </a:r>
            <a:r>
              <a:rPr lang="en-US" dirty="0"/>
              <a:t>from PC-C to R2 at 10.2.2.2 (should succeed)</a:t>
            </a:r>
          </a:p>
          <a:p>
            <a:r>
              <a:rPr lang="en-US" dirty="0" smtClean="0"/>
              <a:t>Telnet </a:t>
            </a:r>
            <a:r>
              <a:rPr lang="en-US" dirty="0"/>
              <a:t>from PC-C to R2 at 10.2.2.2 (should succeed)</a:t>
            </a:r>
          </a:p>
          <a:p>
            <a:r>
              <a:rPr lang="en-US" b="1" dirty="0" smtClean="0"/>
              <a:t>Ping </a:t>
            </a:r>
            <a:r>
              <a:rPr lang="en-US" dirty="0"/>
              <a:t>from R2 to PC-C at 192.168.3.5 (should fail)</a:t>
            </a:r>
          </a:p>
          <a:p>
            <a:r>
              <a:rPr lang="en-US" dirty="0" smtClean="0"/>
              <a:t>Telnet </a:t>
            </a:r>
            <a:r>
              <a:rPr lang="en-US" dirty="0"/>
              <a:t>from R2 to R3 at 10.2.2.1 (should fail – only SSH is allowed)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82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5. Verify port security.</a:t>
            </a:r>
          </a:p>
          <a:p>
            <a:r>
              <a:rPr lang="en-US" dirty="0" smtClean="0"/>
              <a:t>On S2, use the </a:t>
            </a:r>
            <a:r>
              <a:rPr lang="en-US" b="1" dirty="0" smtClean="0"/>
              <a:t>show run </a:t>
            </a:r>
            <a:r>
              <a:rPr lang="en-US" dirty="0" smtClean="0"/>
              <a:t>command to confirm that S2 has added a sticky MAC address for Fa0/18. This </a:t>
            </a:r>
            <a:r>
              <a:rPr lang="en-US" dirty="0"/>
              <a:t>should be the MAC address of PC-B. Record the MAC address for later use</a:t>
            </a:r>
            <a:r>
              <a:rPr lang="en-US" dirty="0" smtClean="0"/>
              <a:t>.</a:t>
            </a:r>
          </a:p>
          <a:p>
            <a:r>
              <a:rPr lang="en-US" dirty="0"/>
              <a:t>S2#</a:t>
            </a:r>
            <a:r>
              <a:rPr lang="en-US" b="1" dirty="0"/>
              <a:t>show </a:t>
            </a:r>
            <a:r>
              <a:rPr lang="en-US" b="1" dirty="0" smtClean="0"/>
              <a:t>run</a:t>
            </a:r>
          </a:p>
          <a:p>
            <a:r>
              <a:rPr lang="en-US" dirty="0"/>
              <a:t>Select PC-B. Go to the </a:t>
            </a:r>
            <a:r>
              <a:rPr lang="en-US" b="1" dirty="0" err="1"/>
              <a:t>Config</a:t>
            </a:r>
            <a:r>
              <a:rPr lang="en-US" b="1" dirty="0"/>
              <a:t> </a:t>
            </a:r>
            <a:r>
              <a:rPr lang="en-US" dirty="0"/>
              <a:t>tab. Select </a:t>
            </a:r>
            <a:r>
              <a:rPr lang="en-US" b="1" dirty="0" err="1"/>
              <a:t>FastEthernet</a:t>
            </a:r>
            <a:r>
              <a:rPr lang="en-US" b="1" dirty="0"/>
              <a:t> </a:t>
            </a:r>
            <a:r>
              <a:rPr lang="en-US" dirty="0"/>
              <a:t>under the Interface section. Edit the </a:t>
            </a:r>
            <a:r>
              <a:rPr lang="en-US" dirty="0" smtClean="0"/>
              <a:t>MAC address </a:t>
            </a:r>
            <a:r>
              <a:rPr lang="en-US" dirty="0"/>
              <a:t>field. For example, change it from 0001.435D.3057 to 0001.435D.AAAA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9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a </a:t>
            </a:r>
            <a:r>
              <a:rPr lang="en-US" sz="2800" dirty="0">
                <a:cs typeface="Arial" pitchFamily="34" charset="0"/>
              </a:rPr>
              <a:t>Network for Secure Operation </a:t>
            </a:r>
            <a:r>
              <a:rPr lang="en-US" sz="2800" dirty="0" smtClean="0">
                <a:cs typeface="Arial" pitchFamily="34" charset="0"/>
              </a:rPr>
              <a:t>in Packet 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This should cause a port security violation and S2 should shut down port Fa0/18</a:t>
            </a:r>
            <a:r>
              <a:rPr lang="en-US" dirty="0" smtClean="0"/>
              <a:t>.</a:t>
            </a:r>
          </a:p>
          <a:p>
            <a:r>
              <a:rPr lang="en-US" dirty="0"/>
              <a:t>Use the </a:t>
            </a:r>
            <a:r>
              <a:rPr lang="en-US" b="1" dirty="0"/>
              <a:t>show interface Fa0/18 </a:t>
            </a:r>
            <a:r>
              <a:rPr lang="en-US" dirty="0"/>
              <a:t>command to view the status of the port. The port should be in the </a:t>
            </a:r>
            <a:r>
              <a:rPr lang="en-US" dirty="0" smtClean="0"/>
              <a:t>err-disabled state.</a:t>
            </a:r>
          </a:p>
          <a:p>
            <a:r>
              <a:rPr lang="en-US" dirty="0"/>
              <a:t>S2#</a:t>
            </a:r>
            <a:r>
              <a:rPr lang="en-US" b="1" dirty="0"/>
              <a:t>show </a:t>
            </a:r>
            <a:r>
              <a:rPr lang="en-US" b="1" dirty="0" err="1"/>
              <a:t>int</a:t>
            </a:r>
            <a:r>
              <a:rPr lang="en-US" b="1" dirty="0"/>
              <a:t> </a:t>
            </a:r>
            <a:r>
              <a:rPr lang="en-US" b="1" dirty="0" smtClean="0"/>
              <a:t>fa0/18</a:t>
            </a:r>
          </a:p>
          <a:p>
            <a:r>
              <a:rPr lang="en-US" dirty="0"/>
              <a:t>S2#</a:t>
            </a:r>
            <a:r>
              <a:rPr lang="en-US" b="1" dirty="0"/>
              <a:t>show </a:t>
            </a:r>
            <a:r>
              <a:rPr lang="en-US" b="1" dirty="0" smtClean="0"/>
              <a:t>port-security</a:t>
            </a:r>
          </a:p>
          <a:p>
            <a:r>
              <a:rPr lang="en-US" dirty="0"/>
              <a:t>On PC-B, go to the </a:t>
            </a:r>
            <a:r>
              <a:rPr lang="en-US" b="1" dirty="0" err="1"/>
              <a:t>Config</a:t>
            </a:r>
            <a:r>
              <a:rPr lang="en-US" b="1" dirty="0"/>
              <a:t> </a:t>
            </a:r>
            <a:r>
              <a:rPr lang="en-US" dirty="0"/>
              <a:t>tab. Select </a:t>
            </a:r>
            <a:r>
              <a:rPr lang="en-US" b="1" dirty="0" err="1"/>
              <a:t>FastEthernet</a:t>
            </a:r>
            <a:r>
              <a:rPr lang="en-US" b="1" dirty="0"/>
              <a:t> </a:t>
            </a:r>
            <a:r>
              <a:rPr lang="en-US" dirty="0"/>
              <a:t>under the Interface section. Change the </a:t>
            </a:r>
            <a:r>
              <a:rPr lang="en-US" dirty="0" smtClean="0"/>
              <a:t>MAC address </a:t>
            </a:r>
            <a:r>
              <a:rPr lang="en-US" dirty="0"/>
              <a:t>to another address. 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55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For example, change it from 0001.435D.AAAA to 0001.435D.BBBB</a:t>
            </a:r>
            <a:r>
              <a:rPr lang="en-US" dirty="0" smtClean="0"/>
              <a:t>.</a:t>
            </a:r>
          </a:p>
          <a:p>
            <a:r>
              <a:rPr lang="en-US" dirty="0"/>
              <a:t>From interface configuration mode on switch S2 for Fa0/18, use the </a:t>
            </a:r>
            <a:r>
              <a:rPr lang="en-US" b="1" dirty="0"/>
              <a:t>no </a:t>
            </a:r>
            <a:r>
              <a:rPr lang="en-US" b="1" dirty="0" err="1"/>
              <a:t>switchport</a:t>
            </a:r>
            <a:r>
              <a:rPr lang="en-US" b="1" dirty="0"/>
              <a:t> port-security </a:t>
            </a:r>
            <a:r>
              <a:rPr lang="en-US" b="1" dirty="0" err="1" smtClean="0"/>
              <a:t>macaddress</a:t>
            </a:r>
            <a:r>
              <a:rPr lang="en-US" b="1" dirty="0" smtClean="0"/>
              <a:t> sticky </a:t>
            </a:r>
            <a:r>
              <a:rPr lang="en-US" b="1" i="1" dirty="0"/>
              <a:t>address </a:t>
            </a:r>
            <a:r>
              <a:rPr lang="en-US" dirty="0"/>
              <a:t>command to remove the original PC-B learned address.</a:t>
            </a:r>
          </a:p>
          <a:p>
            <a:r>
              <a:rPr lang="en-US" dirty="0"/>
              <a:t>S2(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int</a:t>
            </a:r>
            <a:r>
              <a:rPr lang="en-US" b="1" dirty="0"/>
              <a:t> fa0/18</a:t>
            </a:r>
          </a:p>
          <a:p>
            <a:r>
              <a:rPr lang="en-US" dirty="0"/>
              <a:t>S2(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no </a:t>
            </a:r>
            <a:r>
              <a:rPr lang="en-US" b="1" dirty="0" err="1"/>
              <a:t>switchport</a:t>
            </a:r>
            <a:r>
              <a:rPr lang="en-US" b="1" dirty="0"/>
              <a:t> port-security mac-address </a:t>
            </a:r>
            <a:r>
              <a:rPr lang="en-US" b="1" dirty="0" smtClean="0"/>
              <a:t>sticky 0001.435D.3057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9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Shutdown and then re-enable the Fa0/18 interface.</a:t>
            </a:r>
          </a:p>
          <a:p>
            <a:r>
              <a:rPr lang="en-US" dirty="0"/>
              <a:t>S2(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int</a:t>
            </a:r>
            <a:r>
              <a:rPr lang="en-US" b="1" dirty="0"/>
              <a:t> fa0/18</a:t>
            </a:r>
          </a:p>
          <a:p>
            <a:r>
              <a:rPr lang="en-US" dirty="0"/>
              <a:t>S2(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shutdown</a:t>
            </a:r>
          </a:p>
          <a:p>
            <a:r>
              <a:rPr lang="en-US" dirty="0"/>
              <a:t>S2(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no </a:t>
            </a:r>
            <a:r>
              <a:rPr lang="en-US" b="1" dirty="0" smtClean="0"/>
              <a:t>shutdown</a:t>
            </a:r>
          </a:p>
          <a:p>
            <a:r>
              <a:rPr lang="en-US" dirty="0"/>
              <a:t>On S2, use the </a:t>
            </a:r>
            <a:r>
              <a:rPr lang="en-US" b="1" dirty="0"/>
              <a:t>show run </a:t>
            </a:r>
            <a:r>
              <a:rPr lang="en-US" dirty="0"/>
              <a:t>command to confirm that the port comes up and that the new MAC </a:t>
            </a:r>
            <a:r>
              <a:rPr lang="en-US" dirty="0" smtClean="0"/>
              <a:t>address has </a:t>
            </a:r>
            <a:r>
              <a:rPr lang="en-US" dirty="0"/>
              <a:t>been learned.</a:t>
            </a:r>
          </a:p>
          <a:p>
            <a:r>
              <a:rPr lang="en-US" dirty="0"/>
              <a:t>S2#</a:t>
            </a:r>
            <a:r>
              <a:rPr lang="en-US" b="1" dirty="0"/>
              <a:t>show run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0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6. </a:t>
            </a:r>
            <a:r>
              <a:rPr lang="en-US" b="1"/>
              <a:t>Check </a:t>
            </a:r>
            <a:r>
              <a:rPr lang="en-US" b="1" smtClean="0"/>
              <a:t>results.</a:t>
            </a:r>
            <a:endParaRPr lang="en-US" b="1" dirty="0"/>
          </a:p>
          <a:p>
            <a:r>
              <a:rPr lang="en-US" dirty="0"/>
              <a:t>Your completion percentage should be 100%. Click </a:t>
            </a:r>
            <a:r>
              <a:rPr lang="en-US" b="1" dirty="0"/>
              <a:t>Check Results </a:t>
            </a:r>
            <a:r>
              <a:rPr lang="en-US" dirty="0"/>
              <a:t>to see feedback and verification of </a:t>
            </a:r>
            <a:r>
              <a:rPr lang="en-US" dirty="0" smtClean="0"/>
              <a:t>which required </a:t>
            </a:r>
            <a:r>
              <a:rPr lang="en-US" dirty="0"/>
              <a:t>components have been completed.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45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>
                <a:cs typeface="Arial"/>
              </a:rPr>
              <a:t>Chapter </a:t>
            </a:r>
            <a:r>
              <a:rPr lang="en-US" i="1" dirty="0" smtClean="0">
                <a:cs typeface="Arial"/>
              </a:rPr>
              <a:t>9: </a:t>
            </a:r>
            <a:r>
              <a:rPr lang="en-US" i="1" dirty="0">
                <a:latin typeface="+mj-lt"/>
                <a:cs typeface="Arial"/>
              </a:rPr>
              <a:t>PT Activity: Configure a Network for Secure Operation </a:t>
            </a:r>
            <a:r>
              <a:rPr lang="en-US" i="1" dirty="0" smtClean="0">
                <a:latin typeface="+mj-lt"/>
                <a:cs typeface="Arial"/>
              </a:rPr>
              <a:t>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 </a:t>
            </a:r>
            <a:r>
              <a:rPr lang="en-US" dirty="0" smtClean="0"/>
              <a:t>Lets assume a network </a:t>
            </a:r>
            <a:r>
              <a:rPr lang="en-US" dirty="0"/>
              <a:t>topology </a:t>
            </a:r>
            <a:r>
              <a:rPr lang="en-US" dirty="0" smtClean="0"/>
              <a:t>consists of </a:t>
            </a:r>
            <a:r>
              <a:rPr lang="en-US" dirty="0"/>
              <a:t>three </a:t>
            </a:r>
            <a:r>
              <a:rPr lang="en-US" dirty="0" smtClean="0"/>
              <a:t>routers</a:t>
            </a:r>
            <a:r>
              <a:rPr lang="en-US" dirty="0"/>
              <a:t> </a:t>
            </a:r>
            <a:r>
              <a:rPr lang="en-US" dirty="0" smtClean="0"/>
              <a:t>R1, R2 and R3.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2" descr="C:\Users\kashif\Pictures\Screenshots\Screenshot (32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2177142"/>
            <a:ext cx="4933950" cy="397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8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10: Secure the Switches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an enable </a:t>
            </a:r>
            <a:r>
              <a:rPr lang="en-US" b="1" dirty="0" smtClean="0"/>
              <a:t>secret </a:t>
            </a:r>
            <a:r>
              <a:rPr lang="en-US" b="1" dirty="0"/>
              <a:t>password on all </a:t>
            </a:r>
            <a:r>
              <a:rPr lang="en-US" b="1" dirty="0" smtClean="0"/>
              <a:t>switches.</a:t>
            </a:r>
            <a:endParaRPr lang="en-US" b="1" dirty="0"/>
          </a:p>
          <a:p>
            <a:r>
              <a:rPr lang="en-US" dirty="0"/>
              <a:t>Use an enable secret password of </a:t>
            </a:r>
            <a:r>
              <a:rPr lang="en-US" b="1" dirty="0"/>
              <a:t>ciscoenpa55</a:t>
            </a:r>
            <a:r>
              <a:rPr lang="en-US" b="1" dirty="0" smtClean="0"/>
              <a:t>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enable secret </a:t>
            </a:r>
            <a:r>
              <a:rPr lang="en-US" b="1" dirty="0" smtClean="0"/>
              <a:t>ciscoenpa55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Encrypt </a:t>
            </a:r>
            <a:r>
              <a:rPr lang="en-US" b="1" dirty="0"/>
              <a:t>plaintext </a:t>
            </a:r>
            <a:r>
              <a:rPr lang="en-US" b="1" dirty="0" smtClean="0"/>
              <a:t>passwords </a:t>
            </a:r>
            <a:r>
              <a:rPr lang="en-US" b="1" dirty="0"/>
              <a:t>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service </a:t>
            </a:r>
            <a:r>
              <a:rPr lang="en-US" b="1" dirty="0" smtClean="0"/>
              <a:t>password-encryption</a:t>
            </a:r>
          </a:p>
          <a:p>
            <a:r>
              <a:rPr lang="en-US" b="1" dirty="0"/>
              <a:t>Step 3. Configure the </a:t>
            </a:r>
            <a:r>
              <a:rPr lang="en-US" b="1" dirty="0" smtClean="0"/>
              <a:t>console </a:t>
            </a:r>
            <a:r>
              <a:rPr lang="en-US" b="1" dirty="0"/>
              <a:t>lines on all switches.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5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Configure </a:t>
            </a:r>
            <a:r>
              <a:rPr lang="en-US" dirty="0"/>
              <a:t>a console password of </a:t>
            </a:r>
            <a:r>
              <a:rPr lang="en-US" b="1" dirty="0"/>
              <a:t>ciscoconpa55 </a:t>
            </a:r>
            <a:r>
              <a:rPr lang="en-US" dirty="0"/>
              <a:t>and enable login. Set the </a:t>
            </a:r>
            <a:r>
              <a:rPr lang="en-US" b="1" dirty="0"/>
              <a:t>exec-timeout </a:t>
            </a:r>
            <a:r>
              <a:rPr lang="en-US" dirty="0"/>
              <a:t>to log out after </a:t>
            </a:r>
            <a:r>
              <a:rPr lang="en-US" b="1" dirty="0" smtClean="0"/>
              <a:t>5 </a:t>
            </a:r>
            <a:r>
              <a:rPr lang="en-US" dirty="0" smtClean="0"/>
              <a:t>minutes </a:t>
            </a:r>
            <a:r>
              <a:rPr lang="en-US" dirty="0"/>
              <a:t>of inactivity. Prevent console messages from interrupting command entry</a:t>
            </a:r>
            <a:r>
              <a:rPr lang="en-US" dirty="0" smtClean="0"/>
              <a:t>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console 0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password ciscoconpa55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exec-timeout 5 0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logging synchronous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24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4. Configure </a:t>
            </a:r>
            <a:r>
              <a:rPr lang="en-US" b="1" dirty="0" err="1"/>
              <a:t>vty</a:t>
            </a:r>
            <a:r>
              <a:rPr lang="en-US" b="1" dirty="0"/>
              <a:t> lines on all switches .</a:t>
            </a:r>
          </a:p>
          <a:p>
            <a:r>
              <a:rPr lang="en-US" dirty="0"/>
              <a:t>Configure a </a:t>
            </a:r>
            <a:r>
              <a:rPr lang="en-US" dirty="0" err="1"/>
              <a:t>vty</a:t>
            </a:r>
            <a:r>
              <a:rPr lang="en-US" dirty="0"/>
              <a:t> line password of </a:t>
            </a:r>
            <a:r>
              <a:rPr lang="en-US" b="1" dirty="0"/>
              <a:t>ciscovtypa55 </a:t>
            </a:r>
            <a:r>
              <a:rPr lang="en-US" dirty="0"/>
              <a:t>and enable login. Set the </a:t>
            </a:r>
            <a:r>
              <a:rPr lang="en-US" b="1" dirty="0"/>
              <a:t>exec-timeout </a:t>
            </a:r>
            <a:r>
              <a:rPr lang="en-US" dirty="0"/>
              <a:t>to log out after </a:t>
            </a:r>
            <a:r>
              <a:rPr lang="en-US" b="1" dirty="0" smtClean="0"/>
              <a:t>5 </a:t>
            </a:r>
            <a:r>
              <a:rPr lang="en-US" dirty="0" smtClean="0"/>
              <a:t>minutes </a:t>
            </a:r>
            <a:r>
              <a:rPr lang="en-US" dirty="0"/>
              <a:t>of inactivity. Set the basic login parameter.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</a:t>
            </a:r>
            <a:r>
              <a:rPr lang="en-US" b="1" dirty="0" err="1"/>
              <a:t>vty</a:t>
            </a:r>
            <a:r>
              <a:rPr lang="en-US" b="1" dirty="0"/>
              <a:t> 0 4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password ciscovtypa55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exec-timeout 5 0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07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5. </a:t>
            </a:r>
            <a:r>
              <a:rPr lang="en-US" b="1" dirty="0" smtClean="0"/>
              <a:t>Secure </a:t>
            </a:r>
            <a:r>
              <a:rPr lang="en-US" b="1" dirty="0"/>
              <a:t>trunk ports on </a:t>
            </a:r>
            <a:r>
              <a:rPr lang="en-US" b="1" dirty="0" smtClean="0"/>
              <a:t>S1 </a:t>
            </a:r>
            <a:r>
              <a:rPr lang="en-US" b="1" dirty="0"/>
              <a:t>and </a:t>
            </a:r>
            <a:r>
              <a:rPr lang="en-US" b="1" dirty="0" smtClean="0"/>
              <a:t>S2</a:t>
            </a:r>
            <a:r>
              <a:rPr lang="en-US" b="1" dirty="0"/>
              <a:t>.</a:t>
            </a:r>
          </a:p>
          <a:p>
            <a:r>
              <a:rPr lang="fr-FR" dirty="0"/>
              <a:t>Configure port Fa0/1 on S1 as a </a:t>
            </a:r>
            <a:r>
              <a:rPr lang="fr-FR" dirty="0" err="1"/>
              <a:t>trunk</a:t>
            </a:r>
            <a:r>
              <a:rPr lang="fr-FR" dirty="0"/>
              <a:t> port.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</a:t>
            </a:r>
            <a:r>
              <a:rPr lang="en-US" b="1" dirty="0" err="1"/>
              <a:t>FastEthernet</a:t>
            </a:r>
            <a:r>
              <a:rPr lang="en-US" b="1" dirty="0"/>
              <a:t> 0/1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mode trunk</a:t>
            </a:r>
          </a:p>
          <a:p>
            <a:r>
              <a:rPr lang="en-US" dirty="0" smtClean="0"/>
              <a:t>Repeat for S2.</a:t>
            </a:r>
          </a:p>
          <a:p>
            <a:r>
              <a:rPr lang="en-US" dirty="0" smtClean="0"/>
              <a:t>Verify </a:t>
            </a:r>
            <a:r>
              <a:rPr lang="en-US" dirty="0"/>
              <a:t>that S1 port Fa0/1 is in trunking mode.</a:t>
            </a:r>
          </a:p>
          <a:p>
            <a:r>
              <a:rPr lang="en-US" dirty="0"/>
              <a:t>S1# </a:t>
            </a:r>
            <a:r>
              <a:rPr lang="en-US" b="1" dirty="0"/>
              <a:t>show interfaces </a:t>
            </a:r>
            <a:r>
              <a:rPr lang="en-US" b="1" dirty="0" smtClean="0"/>
              <a:t>trunk</a:t>
            </a:r>
          </a:p>
          <a:p>
            <a:r>
              <a:rPr lang="en-US" dirty="0"/>
              <a:t>Set the native VLAN on S1 and S2 trunk ports to an unused VLAN 99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48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interface Fa0/1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trunk native </a:t>
            </a:r>
            <a:r>
              <a:rPr lang="en-US" b="1" dirty="0" err="1"/>
              <a:t>vlan</a:t>
            </a:r>
            <a:r>
              <a:rPr lang="en-US" b="1" dirty="0"/>
              <a:t> 99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smtClean="0"/>
              <a:t>end</a:t>
            </a:r>
          </a:p>
          <a:p>
            <a:r>
              <a:rPr lang="en-US" dirty="0" smtClean="0"/>
              <a:t>Repeat for S2.</a:t>
            </a:r>
          </a:p>
          <a:p>
            <a:r>
              <a:rPr lang="en-US" dirty="0"/>
              <a:t>Set the trunk ports on S1 and S2 so that they do not negotiate by turning off the generation of DTP frames.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Fa0/1</a:t>
            </a:r>
          </a:p>
          <a:p>
            <a:r>
              <a:rPr lang="en-US" dirty="0"/>
              <a:t>S1(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switchport</a:t>
            </a:r>
            <a:r>
              <a:rPr lang="en-US" b="1" dirty="0"/>
              <a:t> </a:t>
            </a:r>
            <a:r>
              <a:rPr lang="en-US" b="1" dirty="0" err="1"/>
              <a:t>nonegotiate</a:t>
            </a:r>
            <a:endParaRPr lang="en-US" b="1" dirty="0"/>
          </a:p>
          <a:p>
            <a:r>
              <a:rPr lang="en-US" dirty="0"/>
              <a:t>Repeat for S2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Operation-2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0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23652</TotalTime>
  <Words>1274</Words>
  <Application>Microsoft Office PowerPoint</Application>
  <PresentationFormat>On-screen Show (4:3)</PresentationFormat>
  <Paragraphs>155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  <vt:lpstr>Configure a Network for Secure Operation-2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17218</cp:revision>
  <cp:lastPrinted>2015-04-15T04:00:00Z</cp:lastPrinted>
  <dcterms:created xsi:type="dcterms:W3CDTF">2015-04-10T12:56:27Z</dcterms:created>
  <dcterms:modified xsi:type="dcterms:W3CDTF">2016-08-11T02:59:12Z</dcterms:modified>
</cp:coreProperties>
</file>