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706" r:id="rId5"/>
    <p:sldId id="724" r:id="rId6"/>
    <p:sldId id="725" r:id="rId7"/>
    <p:sldId id="726" r:id="rId8"/>
    <p:sldId id="727" r:id="rId9"/>
    <p:sldId id="728" r:id="rId10"/>
    <p:sldId id="729" r:id="rId11"/>
    <p:sldId id="730" r:id="rId12"/>
    <p:sldId id="731" r:id="rId13"/>
    <p:sldId id="732" r:id="rId14"/>
    <p:sldId id="733" r:id="rId15"/>
    <p:sldId id="734" r:id="rId16"/>
    <p:sldId id="735" r:id="rId17"/>
    <p:sldId id="736" r:id="rId18"/>
    <p:sldId id="737" r:id="rId19"/>
    <p:sldId id="738" r:id="rId20"/>
    <p:sldId id="739" r:id="rId21"/>
    <p:sldId id="723" r:id="rId22"/>
    <p:sldId id="740" r:id="rId23"/>
    <p:sldId id="74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Protocol Architecture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MAC layer receives </a:t>
            </a:r>
            <a:r>
              <a:rPr lang="en-US" dirty="0" smtClean="0"/>
              <a:t>data from </a:t>
            </a:r>
            <a:r>
              <a:rPr lang="en-US" dirty="0"/>
              <a:t>a higher-layer protocol, typically the Logical Link Control (LLC) layer, in </a:t>
            </a:r>
            <a:r>
              <a:rPr lang="en-US" dirty="0" smtClean="0"/>
              <a:t>the form </a:t>
            </a:r>
            <a:r>
              <a:rPr lang="en-US" dirty="0"/>
              <a:t>of a block of data known as the </a:t>
            </a:r>
            <a:r>
              <a:rPr lang="en-US" b="1" dirty="0"/>
              <a:t>MAC service data unit (MSDU)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general</a:t>
            </a:r>
            <a:r>
              <a:rPr lang="en-US" dirty="0" smtClean="0"/>
              <a:t>, the </a:t>
            </a:r>
            <a:r>
              <a:rPr lang="en-US" dirty="0"/>
              <a:t>MAC layer performs the following functions</a:t>
            </a:r>
            <a:r>
              <a:rPr lang="en-US" dirty="0" smtClean="0"/>
              <a:t>:</a:t>
            </a:r>
          </a:p>
          <a:p>
            <a:r>
              <a:rPr lang="en-US" dirty="0" smtClean="0"/>
              <a:t>1. On </a:t>
            </a:r>
            <a:r>
              <a:rPr lang="en-US" dirty="0"/>
              <a:t>transmission, assemble data into a frame, known as a </a:t>
            </a:r>
            <a:r>
              <a:rPr lang="en-US" b="1" dirty="0"/>
              <a:t>MAC protocol </a:t>
            </a:r>
            <a:r>
              <a:rPr lang="en-US" b="1" dirty="0" smtClean="0"/>
              <a:t>data unit </a:t>
            </a:r>
            <a:r>
              <a:rPr lang="en-US" b="1" dirty="0"/>
              <a:t>(MPDU) </a:t>
            </a:r>
            <a:r>
              <a:rPr lang="en-US" dirty="0"/>
              <a:t>with address and error-detection fields.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On </a:t>
            </a:r>
            <a:r>
              <a:rPr lang="en-US" dirty="0"/>
              <a:t>reception, disassemble frame, and perform address recognition and </a:t>
            </a:r>
            <a:r>
              <a:rPr lang="en-US" dirty="0" smtClean="0"/>
              <a:t>error detection</a:t>
            </a:r>
            <a:r>
              <a:rPr lang="en-US" dirty="0"/>
              <a:t>.</a:t>
            </a:r>
          </a:p>
          <a:p>
            <a:r>
              <a:rPr lang="en-US" dirty="0" smtClean="0"/>
              <a:t>3. Govern </a:t>
            </a:r>
            <a:r>
              <a:rPr lang="en-US" dirty="0"/>
              <a:t>access to the LAN transmission medium.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9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exact format of the MPDU differs somewhat for the various MAC </a:t>
            </a:r>
            <a:r>
              <a:rPr lang="en-US" dirty="0" smtClean="0"/>
              <a:t> protocols </a:t>
            </a:r>
            <a:r>
              <a:rPr lang="en-US" dirty="0" smtClean="0"/>
              <a:t>in </a:t>
            </a:r>
            <a:r>
              <a:rPr lang="en-US" dirty="0"/>
              <a:t>use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All </a:t>
            </a:r>
            <a:r>
              <a:rPr lang="en-US" dirty="0"/>
              <a:t>of the MPDUs have </a:t>
            </a:r>
            <a:r>
              <a:rPr lang="en-US" dirty="0" smtClean="0"/>
              <a:t>a similar format in general.</a:t>
            </a:r>
          </a:p>
          <a:p>
            <a:r>
              <a:rPr lang="en-US" dirty="0"/>
              <a:t>The fields of this frame are as follows.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9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86971" y="1142272"/>
            <a:ext cx="7447155" cy="439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a-DK" sz="3200" b="1" dirty="0">
                <a:solidFill>
                  <a:srgbClr val="5B0505"/>
                </a:solidFill>
                <a:cs typeface="Arial"/>
              </a:rPr>
              <a:t>General IEEE 802 MPDU Format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2869517"/>
            <a:ext cx="740228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96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MAC Control:</a:t>
            </a:r>
            <a:r>
              <a:rPr lang="en-US" dirty="0"/>
              <a:t> This field contains any protocol control information </a:t>
            </a:r>
            <a:r>
              <a:rPr lang="en-US" dirty="0" smtClean="0"/>
              <a:t>needed for </a:t>
            </a:r>
            <a:r>
              <a:rPr lang="en-US" dirty="0"/>
              <a:t>the functioning of the MAC protocol.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a priority level </a:t>
            </a:r>
            <a:r>
              <a:rPr lang="en-US" dirty="0" smtClean="0"/>
              <a:t>could be </a:t>
            </a:r>
            <a:r>
              <a:rPr lang="en-US" dirty="0"/>
              <a:t>indicated 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3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Destination </a:t>
            </a:r>
            <a:r>
              <a:rPr lang="en-US" b="1" dirty="0"/>
              <a:t>MAC Address: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destination physical address on the LAN </a:t>
            </a:r>
            <a:r>
              <a:rPr lang="en-US" dirty="0" smtClean="0"/>
              <a:t>for this </a:t>
            </a:r>
            <a:r>
              <a:rPr lang="en-US" dirty="0"/>
              <a:t>MPDU.</a:t>
            </a:r>
          </a:p>
          <a:p>
            <a:r>
              <a:rPr lang="en-US" b="1" dirty="0" smtClean="0"/>
              <a:t>Source </a:t>
            </a:r>
            <a:r>
              <a:rPr lang="en-US" b="1" dirty="0"/>
              <a:t>MAC Address:</a:t>
            </a:r>
            <a:r>
              <a:rPr lang="en-US" dirty="0"/>
              <a:t> The source physical address on the LAN for </a:t>
            </a:r>
            <a:r>
              <a:rPr lang="en-US" dirty="0" smtClean="0"/>
              <a:t>this MPDU.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MAC Service Data Unit:</a:t>
            </a:r>
            <a:r>
              <a:rPr lang="en-US" dirty="0"/>
              <a:t> The data from the next higher layer</a:t>
            </a:r>
            <a:r>
              <a:rPr lang="en-US" dirty="0" smtClean="0"/>
              <a:t>.</a:t>
            </a:r>
          </a:p>
          <a:p>
            <a:r>
              <a:rPr lang="en-US" b="1" dirty="0"/>
              <a:t>CRC: </a:t>
            </a:r>
            <a:r>
              <a:rPr lang="en-US" dirty="0"/>
              <a:t>The cyclic redundancy check field; also known as the Frame </a:t>
            </a:r>
            <a:r>
              <a:rPr lang="en-US" dirty="0" smtClean="0"/>
              <a:t>Check Sequence </a:t>
            </a:r>
            <a:r>
              <a:rPr lang="en-US" dirty="0"/>
              <a:t>(FCS) field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is an error-detecting </a:t>
            </a:r>
            <a:r>
              <a:rPr lang="en-US" dirty="0" smtClean="0"/>
              <a:t>code.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CRC is calculated based on </a:t>
            </a:r>
            <a:r>
              <a:rPr lang="en-US" dirty="0" smtClean="0"/>
              <a:t>the bits </a:t>
            </a:r>
            <a:r>
              <a:rPr lang="en-US" dirty="0"/>
              <a:t>in the entire MPDU.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sender calculates the CRC and adds it to </a:t>
            </a:r>
            <a:r>
              <a:rPr lang="en-US" dirty="0" smtClean="0"/>
              <a:t>the frame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0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receiver performs the same calculation on the incoming </a:t>
            </a:r>
            <a:r>
              <a:rPr lang="en-US" dirty="0" smtClean="0"/>
              <a:t>MPDU and </a:t>
            </a:r>
            <a:r>
              <a:rPr lang="en-US" dirty="0"/>
              <a:t>compares that calculation to the CRC field in that incoming MPDU. </a:t>
            </a:r>
            <a:endParaRPr lang="en-US" dirty="0" smtClean="0"/>
          </a:p>
          <a:p>
            <a:r>
              <a:rPr lang="en-US" dirty="0" smtClean="0"/>
              <a:t>If the two </a:t>
            </a:r>
            <a:r>
              <a:rPr lang="en-US" dirty="0"/>
              <a:t>values don’t match, then one or more bits have been altered in transit.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9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Architecture of </a:t>
            </a:r>
            <a:r>
              <a:rPr lang="en-US" sz="2800" dirty="0">
                <a:cs typeface="Arial" pitchFamily="34" charset="0"/>
              </a:rPr>
              <a:t>IEEE 802 </a:t>
            </a:r>
            <a:r>
              <a:rPr lang="en-US" sz="2800" dirty="0" smtClean="0">
                <a:cs typeface="Arial" pitchFamily="34" charset="0"/>
              </a:rPr>
              <a:t>Protocol.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MAC </a:t>
            </a:r>
            <a:r>
              <a:rPr lang="en-US" b="1" dirty="0" smtClean="0"/>
              <a:t>header </a:t>
            </a:r>
            <a:r>
              <a:rPr lang="en-US" dirty="0" smtClean="0"/>
              <a:t>and </a:t>
            </a:r>
            <a:r>
              <a:rPr lang="en-US" b="1" dirty="0" smtClean="0"/>
              <a:t>MAC trailer</a:t>
            </a:r>
            <a:r>
              <a:rPr lang="en-US" dirty="0" smtClean="0"/>
              <a:t> </a:t>
            </a:r>
            <a:r>
              <a:rPr lang="en-US" dirty="0"/>
              <a:t>contain control information that accompany the data field and that </a:t>
            </a:r>
            <a:r>
              <a:rPr lang="en-US" dirty="0" smtClean="0"/>
              <a:t>are used </a:t>
            </a:r>
            <a:r>
              <a:rPr lang="en-US" dirty="0"/>
              <a:t>by the MAC protocol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0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Logical Link Control</a:t>
            </a:r>
            <a:r>
              <a:rPr lang="en-US" b="1" i="1" dirty="0"/>
              <a:t> </a:t>
            </a:r>
            <a:r>
              <a:rPr lang="en-US" dirty="0"/>
              <a:t>In most data-link control protocols, the data-link </a:t>
            </a:r>
            <a:r>
              <a:rPr lang="en-US" dirty="0" smtClean="0"/>
              <a:t>protocol entity </a:t>
            </a:r>
            <a:r>
              <a:rPr lang="en-US" dirty="0"/>
              <a:t>is responsible not only for detecting errors using the CRC, but for </a:t>
            </a:r>
            <a:r>
              <a:rPr lang="en-US" dirty="0" smtClean="0"/>
              <a:t>recovering from </a:t>
            </a:r>
            <a:r>
              <a:rPr lang="en-US" dirty="0"/>
              <a:t>those errors by retransmitting damaged frames.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the LAN protocol architecture</a:t>
            </a:r>
            <a:r>
              <a:rPr lang="en-US" dirty="0" smtClean="0"/>
              <a:t>, these </a:t>
            </a:r>
            <a:r>
              <a:rPr lang="en-US" dirty="0"/>
              <a:t>two functions are split between the MAC and LLC layers. </a:t>
            </a:r>
            <a:endParaRPr lang="en-US" dirty="0" smtClean="0"/>
          </a:p>
          <a:p>
            <a:r>
              <a:rPr lang="en-US" dirty="0" smtClean="0"/>
              <a:t>The MAC layer </a:t>
            </a:r>
            <a:r>
              <a:rPr lang="en-US" dirty="0"/>
              <a:t>is responsible for detecting errors and discarding any frames that contain errors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LLC layer optionally keeps track of which frames have been </a:t>
            </a:r>
            <a:r>
              <a:rPr lang="en-US" dirty="0" smtClean="0"/>
              <a:t>successfully received </a:t>
            </a:r>
            <a:r>
              <a:rPr lang="en-US" dirty="0"/>
              <a:t>and retransmits unsuccessful frames.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31311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802.11 standards are defined within the structure of a layered set of protocols.</a:t>
            </a:r>
          </a:p>
          <a:p>
            <a:r>
              <a:rPr lang="en-US" dirty="0"/>
              <a:t>This structure, used for all IEEE 802 standards, is illustrated </a:t>
            </a:r>
            <a:r>
              <a:rPr lang="en-US" dirty="0" smtClean="0"/>
              <a:t>next.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86971" y="1142272"/>
            <a:ext cx="7447155" cy="439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IEEE 802.11 Protocol Stack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2" y="1698182"/>
            <a:ext cx="7199086" cy="439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1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Physical Layer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lowest layer of the IEEE 802 reference model is the </a:t>
            </a:r>
            <a:r>
              <a:rPr lang="en-US" dirty="0" smtClean="0"/>
              <a:t>physical layer</a:t>
            </a:r>
            <a:r>
              <a:rPr lang="en-US" dirty="0"/>
              <a:t>, which includes such functions as encoding/decoding of signals and bit </a:t>
            </a:r>
            <a:r>
              <a:rPr lang="en-US" dirty="0" smtClean="0"/>
              <a:t>transmission/ reception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addition, the physical layer includes a specification of </a:t>
            </a:r>
            <a:r>
              <a:rPr lang="en-US" dirty="0" smtClean="0"/>
              <a:t>the transmission </a:t>
            </a:r>
            <a:r>
              <a:rPr lang="en-US" dirty="0"/>
              <a:t>medium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</a:t>
            </a:r>
            <a:r>
              <a:rPr lang="en-US" dirty="0"/>
              <a:t>the case of IEEE 802.11, the physical layer also </a:t>
            </a:r>
            <a:r>
              <a:rPr lang="en-US" dirty="0" smtClean="0"/>
              <a:t>defines frequency </a:t>
            </a:r>
            <a:r>
              <a:rPr lang="en-US" dirty="0"/>
              <a:t>bands and antenna characteristics.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9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Media Access </a:t>
            </a:r>
            <a:r>
              <a:rPr lang="en-US" b="1" dirty="0" smtClean="0"/>
              <a:t>Control:</a:t>
            </a:r>
          </a:p>
          <a:p>
            <a:r>
              <a:rPr lang="en-US" dirty="0" smtClean="0"/>
              <a:t>All </a:t>
            </a:r>
            <a:r>
              <a:rPr lang="en-US" dirty="0"/>
              <a:t>LANs consist of collections of devices that share the </a:t>
            </a:r>
            <a:r>
              <a:rPr lang="en-US" dirty="0" smtClean="0"/>
              <a:t>network’s transmission </a:t>
            </a:r>
            <a:r>
              <a:rPr lang="en-US" dirty="0"/>
              <a:t>capacity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Some </a:t>
            </a:r>
            <a:r>
              <a:rPr lang="en-US" dirty="0"/>
              <a:t>means of controlling access to the </a:t>
            </a:r>
            <a:r>
              <a:rPr lang="en-US" dirty="0" smtClean="0"/>
              <a:t>transmission medium </a:t>
            </a:r>
            <a:r>
              <a:rPr lang="en-US" dirty="0"/>
              <a:t>is needed to provide an orderly and efficient use of that capacity. </a:t>
            </a:r>
            <a:endParaRPr lang="en-US" dirty="0" smtClean="0"/>
          </a:p>
          <a:p>
            <a:r>
              <a:rPr lang="en-US" dirty="0" smtClean="0"/>
              <a:t>This is the </a:t>
            </a:r>
            <a:r>
              <a:rPr lang="en-US" dirty="0"/>
              <a:t>function of a </a:t>
            </a:r>
            <a:r>
              <a:rPr lang="en-US" b="1" dirty="0"/>
              <a:t>media access control (MAC) </a:t>
            </a:r>
            <a:r>
              <a:rPr lang="en-US" dirty="0"/>
              <a:t>layer.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IEEE 802 Protocol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14124</TotalTime>
  <Words>732</Words>
  <Application>Microsoft Office PowerPoint</Application>
  <PresentationFormat>On-screen Show (4:3)</PresentationFormat>
  <Paragraphs>92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  <vt:lpstr>IEEE 802 Protocol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9425</cp:revision>
  <cp:lastPrinted>2015-04-15T04:00:00Z</cp:lastPrinted>
  <dcterms:created xsi:type="dcterms:W3CDTF">2015-04-10T12:56:27Z</dcterms:created>
  <dcterms:modified xsi:type="dcterms:W3CDTF">2016-06-15T11:31:02Z</dcterms:modified>
</cp:coreProperties>
</file>