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3" r:id="rId2"/>
    <p:sldId id="304" r:id="rId3"/>
    <p:sldId id="338" r:id="rId4"/>
    <p:sldId id="471" r:id="rId5"/>
    <p:sldId id="472" r:id="rId6"/>
    <p:sldId id="473" r:id="rId7"/>
    <p:sldId id="474" r:id="rId8"/>
    <p:sldId id="475" r:id="rId9"/>
    <p:sldId id="477" r:id="rId10"/>
    <p:sldId id="476" r:id="rId11"/>
    <p:sldId id="478" r:id="rId12"/>
    <p:sldId id="479" r:id="rId13"/>
    <p:sldId id="480" r:id="rId14"/>
    <p:sldId id="482" r:id="rId15"/>
    <p:sldId id="483" r:id="rId16"/>
    <p:sldId id="484" r:id="rId17"/>
    <p:sldId id="481" r:id="rId18"/>
    <p:sldId id="470" r:id="rId19"/>
    <p:sldId id="486" r:id="rId20"/>
    <p:sldId id="485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61C17BD-0F72-9142-8158-18A80B797C1E}" type="doc">
      <dgm:prSet loTypeId="urn:microsoft.com/office/officeart/2005/8/layout/vList5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4CC3E79-E088-D44D-B017-954CD81C7247}">
      <dgm:prSet custT="1"/>
      <dgm:spPr/>
      <dgm:t>
        <a:bodyPr/>
        <a:lstStyle/>
        <a:p>
          <a:pPr rtl="0"/>
          <a:r>
            <a:rPr lang="en-US" sz="2200" b="1" dirty="0" smtClean="0">
              <a:solidFill>
                <a:schemeClr val="tx1"/>
              </a:solidFill>
            </a:rPr>
            <a:t>Purpose-built algorithms</a:t>
          </a:r>
          <a:endParaRPr lang="en-US" sz="2200" b="1" dirty="0">
            <a:solidFill>
              <a:schemeClr val="tx1"/>
            </a:solidFill>
          </a:endParaRPr>
        </a:p>
      </dgm:t>
    </dgm:pt>
    <dgm:pt modelId="{296E642D-1AEF-4A46-A5A4-8C43F2F13E66}" type="parTrans" cxnId="{FA847BC6-8CF6-0048-A069-2A8445E71098}">
      <dgm:prSet/>
      <dgm:spPr/>
      <dgm:t>
        <a:bodyPr/>
        <a:lstStyle/>
        <a:p>
          <a:endParaRPr lang="en-US"/>
        </a:p>
      </dgm:t>
    </dgm:pt>
    <dgm:pt modelId="{68409112-9461-AF4E-A688-A2AF5A121F79}" type="sibTrans" cxnId="{FA847BC6-8CF6-0048-A069-2A8445E71098}">
      <dgm:prSet/>
      <dgm:spPr/>
      <dgm:t>
        <a:bodyPr/>
        <a:lstStyle/>
        <a:p>
          <a:endParaRPr lang="en-US"/>
        </a:p>
      </dgm:t>
    </dgm:pt>
    <dgm:pt modelId="{AAD98DB4-6817-CB40-B76D-4F86AD7493EB}">
      <dgm:prSet custT="1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pPr rtl="0"/>
          <a:r>
            <a:rPr lang="en-US" sz="2000" dirty="0" smtClean="0"/>
            <a:t>Designed specifically and solely for the purpose of generating pseudorandom bit streams</a:t>
          </a:r>
          <a:endParaRPr lang="en-US" sz="2000" dirty="0"/>
        </a:p>
      </dgm:t>
    </dgm:pt>
    <dgm:pt modelId="{A3E4D108-B645-7C4E-B4B9-37438E7D158B}" type="parTrans" cxnId="{B188C164-C8B7-364A-81F8-5D63DBF20E1D}">
      <dgm:prSet/>
      <dgm:spPr/>
      <dgm:t>
        <a:bodyPr/>
        <a:lstStyle/>
        <a:p>
          <a:endParaRPr lang="en-US"/>
        </a:p>
      </dgm:t>
    </dgm:pt>
    <dgm:pt modelId="{66FA2A19-355D-9F4A-911A-1857B94AF106}" type="sibTrans" cxnId="{B188C164-C8B7-364A-81F8-5D63DBF20E1D}">
      <dgm:prSet/>
      <dgm:spPr/>
      <dgm:t>
        <a:bodyPr/>
        <a:lstStyle/>
        <a:p>
          <a:endParaRPr lang="en-US"/>
        </a:p>
      </dgm:t>
    </dgm:pt>
    <dgm:pt modelId="{ED4A87B3-0B3A-954F-8803-BB6321418C70}">
      <dgm:prSet custT="1"/>
      <dgm:spPr/>
      <dgm:t>
        <a:bodyPr/>
        <a:lstStyle/>
        <a:p>
          <a:pPr rtl="0"/>
          <a:r>
            <a:rPr lang="en-US" sz="1900" b="1" dirty="0" smtClean="0">
              <a:solidFill>
                <a:schemeClr val="tx1"/>
              </a:solidFill>
            </a:rPr>
            <a:t>Algorithms based on existing cryptographic algorithms</a:t>
          </a:r>
          <a:endParaRPr lang="en-US" sz="1900" b="1" dirty="0">
            <a:solidFill>
              <a:schemeClr val="tx1"/>
            </a:solidFill>
          </a:endParaRPr>
        </a:p>
      </dgm:t>
    </dgm:pt>
    <dgm:pt modelId="{3FB1ADA6-0F9E-9A47-8547-069F0F950B44}" type="parTrans" cxnId="{DF17C4D4-35FD-5441-AF8D-6AF16768F287}">
      <dgm:prSet/>
      <dgm:spPr/>
      <dgm:t>
        <a:bodyPr/>
        <a:lstStyle/>
        <a:p>
          <a:endParaRPr lang="en-US"/>
        </a:p>
      </dgm:t>
    </dgm:pt>
    <dgm:pt modelId="{D74CA62F-5937-864B-8915-46ED34F919CC}" type="sibTrans" cxnId="{DF17C4D4-35FD-5441-AF8D-6AF16768F287}">
      <dgm:prSet/>
      <dgm:spPr/>
      <dgm:t>
        <a:bodyPr/>
        <a:lstStyle/>
        <a:p>
          <a:endParaRPr lang="en-US"/>
        </a:p>
      </dgm:t>
    </dgm:pt>
    <dgm:pt modelId="{B520B3FE-6D8A-7A4F-A1DD-C445551351A9}">
      <dgm:prSet custT="1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pPr rtl="0"/>
          <a:r>
            <a:rPr lang="en-US" sz="2000" dirty="0" smtClean="0"/>
            <a:t>Cryptographic algorithms have the effect of randomizing input</a:t>
          </a:r>
          <a:endParaRPr lang="en-US" sz="2000" dirty="0"/>
        </a:p>
      </dgm:t>
    </dgm:pt>
    <dgm:pt modelId="{70D8D907-C2D2-EB48-B6C9-31851D1E3D4B}" type="parTrans" cxnId="{8330B7F7-B38E-2848-91DA-E1909C4E722D}">
      <dgm:prSet/>
      <dgm:spPr/>
      <dgm:t>
        <a:bodyPr/>
        <a:lstStyle/>
        <a:p>
          <a:endParaRPr lang="en-US"/>
        </a:p>
      </dgm:t>
    </dgm:pt>
    <dgm:pt modelId="{AEFE5BDA-040A-2F4D-BA49-610D81BAF8FF}" type="sibTrans" cxnId="{8330B7F7-B38E-2848-91DA-E1909C4E722D}">
      <dgm:prSet/>
      <dgm:spPr/>
      <dgm:t>
        <a:bodyPr/>
        <a:lstStyle/>
        <a:p>
          <a:endParaRPr lang="en-US"/>
        </a:p>
      </dgm:t>
    </dgm:pt>
    <dgm:pt modelId="{83032155-4C62-1E48-B57F-A98868899AA9}">
      <dgm:prSet custT="1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pPr rtl="0"/>
          <a:r>
            <a:rPr lang="en-US" sz="2000" dirty="0" smtClean="0"/>
            <a:t>Can serve as the core of PRNGs</a:t>
          </a:r>
          <a:endParaRPr lang="en-US" sz="2000" dirty="0"/>
        </a:p>
      </dgm:t>
    </dgm:pt>
    <dgm:pt modelId="{8BE1031F-CEC1-EB44-AEB4-F4512C6942A2}" type="parTrans" cxnId="{13A266D4-FFA1-6A41-9C94-2FDE03A3BB6A}">
      <dgm:prSet/>
      <dgm:spPr/>
      <dgm:t>
        <a:bodyPr/>
        <a:lstStyle/>
        <a:p>
          <a:endParaRPr lang="en-US"/>
        </a:p>
      </dgm:t>
    </dgm:pt>
    <dgm:pt modelId="{6325D38E-2097-2548-B9D5-395B99063128}" type="sibTrans" cxnId="{13A266D4-FFA1-6A41-9C94-2FDE03A3BB6A}">
      <dgm:prSet/>
      <dgm:spPr/>
      <dgm:t>
        <a:bodyPr/>
        <a:lstStyle/>
        <a:p>
          <a:endParaRPr lang="en-US"/>
        </a:p>
      </dgm:t>
    </dgm:pt>
    <dgm:pt modelId="{885049F6-12CE-974A-8A28-E63008046E0F}">
      <dgm:prSet custT="1"/>
      <dgm:spPr/>
      <dgm:t>
        <a:bodyPr/>
        <a:lstStyle/>
        <a:p>
          <a:pPr rtl="0"/>
          <a:r>
            <a:rPr lang="en-US" sz="1900" b="1" dirty="0" smtClean="0">
              <a:solidFill>
                <a:schemeClr val="tx1"/>
              </a:solidFill>
            </a:rPr>
            <a:t>Three broad categories of cryptographic algorithms are commonly used to create PRNGs:</a:t>
          </a:r>
          <a:endParaRPr lang="en-US" sz="1900" b="1" dirty="0">
            <a:solidFill>
              <a:schemeClr val="tx1"/>
            </a:solidFill>
          </a:endParaRPr>
        </a:p>
      </dgm:t>
    </dgm:pt>
    <dgm:pt modelId="{C8953D4F-CBF4-2D40-96D9-78A1A003327F}" type="parTrans" cxnId="{4557FE2A-CF84-5E47-AB54-8117765671B1}">
      <dgm:prSet/>
      <dgm:spPr/>
      <dgm:t>
        <a:bodyPr/>
        <a:lstStyle/>
        <a:p>
          <a:endParaRPr lang="en-US"/>
        </a:p>
      </dgm:t>
    </dgm:pt>
    <dgm:pt modelId="{945204A7-32F1-474D-986F-F914A48B3478}" type="sibTrans" cxnId="{4557FE2A-CF84-5E47-AB54-8117765671B1}">
      <dgm:prSet/>
      <dgm:spPr/>
      <dgm:t>
        <a:bodyPr/>
        <a:lstStyle/>
        <a:p>
          <a:endParaRPr lang="en-US"/>
        </a:p>
      </dgm:t>
    </dgm:pt>
    <dgm:pt modelId="{3002EF2B-0EBB-5245-8320-89B09A9BEB12}">
      <dgm:prSet custT="1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pPr rtl="0"/>
          <a:r>
            <a:rPr lang="en-US" sz="2000" dirty="0" smtClean="0"/>
            <a:t>Symmetric block ciphers</a:t>
          </a:r>
          <a:endParaRPr lang="en-US" sz="2000" dirty="0"/>
        </a:p>
      </dgm:t>
    </dgm:pt>
    <dgm:pt modelId="{B7FE78B3-3C35-C341-91AE-1B2EAF930BF0}" type="parTrans" cxnId="{FAECB181-1755-5248-A1C0-FD77E369FE6E}">
      <dgm:prSet/>
      <dgm:spPr/>
      <dgm:t>
        <a:bodyPr/>
        <a:lstStyle/>
        <a:p>
          <a:endParaRPr lang="en-US"/>
        </a:p>
      </dgm:t>
    </dgm:pt>
    <dgm:pt modelId="{792576A5-E021-B74E-9BE6-9DEA73EC45C4}" type="sibTrans" cxnId="{FAECB181-1755-5248-A1C0-FD77E369FE6E}">
      <dgm:prSet/>
      <dgm:spPr/>
      <dgm:t>
        <a:bodyPr/>
        <a:lstStyle/>
        <a:p>
          <a:endParaRPr lang="en-US"/>
        </a:p>
      </dgm:t>
    </dgm:pt>
    <dgm:pt modelId="{1469E8F6-A108-214C-93BE-7CD7A2DBAE8E}">
      <dgm:prSet custT="1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pPr rtl="0"/>
          <a:r>
            <a:rPr lang="en-US" sz="2000" dirty="0" smtClean="0"/>
            <a:t>Asymmetric ciphers</a:t>
          </a:r>
          <a:endParaRPr lang="en-US" sz="2000" dirty="0"/>
        </a:p>
      </dgm:t>
    </dgm:pt>
    <dgm:pt modelId="{F46B05DC-360C-3E46-A0C1-B11B3F3886FE}" type="parTrans" cxnId="{B3AAE41F-D4E4-3E4B-A62D-74E740914EFB}">
      <dgm:prSet/>
      <dgm:spPr/>
      <dgm:t>
        <a:bodyPr/>
        <a:lstStyle/>
        <a:p>
          <a:endParaRPr lang="en-US"/>
        </a:p>
      </dgm:t>
    </dgm:pt>
    <dgm:pt modelId="{69896C03-9ADA-F742-9B6D-A0F2E024EEDC}" type="sibTrans" cxnId="{B3AAE41F-D4E4-3E4B-A62D-74E740914EFB}">
      <dgm:prSet/>
      <dgm:spPr/>
      <dgm:t>
        <a:bodyPr/>
        <a:lstStyle/>
        <a:p>
          <a:endParaRPr lang="en-US"/>
        </a:p>
      </dgm:t>
    </dgm:pt>
    <dgm:pt modelId="{16A47E11-5770-5641-8163-F8F6548C6A90}">
      <dgm:prSet custT="1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pPr rtl="0"/>
          <a:r>
            <a:rPr lang="en-US" sz="2000" dirty="0" smtClean="0"/>
            <a:t>Hash functions and message authentication codes</a:t>
          </a:r>
          <a:endParaRPr lang="en-US" sz="2000" dirty="0"/>
        </a:p>
      </dgm:t>
    </dgm:pt>
    <dgm:pt modelId="{66F1CD45-34A4-2E45-8202-AE29E0C4418F}" type="parTrans" cxnId="{624E7885-C330-E442-951D-19DEE42BFE8F}">
      <dgm:prSet/>
      <dgm:spPr/>
      <dgm:t>
        <a:bodyPr/>
        <a:lstStyle/>
        <a:p>
          <a:endParaRPr lang="en-US"/>
        </a:p>
      </dgm:t>
    </dgm:pt>
    <dgm:pt modelId="{B7806B36-69A1-984D-AA4D-30D5889B5A3F}" type="sibTrans" cxnId="{624E7885-C330-E442-951D-19DEE42BFE8F}">
      <dgm:prSet/>
      <dgm:spPr/>
      <dgm:t>
        <a:bodyPr/>
        <a:lstStyle/>
        <a:p>
          <a:endParaRPr lang="en-US"/>
        </a:p>
      </dgm:t>
    </dgm:pt>
    <dgm:pt modelId="{8CE1B85D-57BB-024F-86ED-02AFAA1017E9}" type="pres">
      <dgm:prSet presAssocID="{B61C17BD-0F72-9142-8158-18A80B797C1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316A79D-8E89-8648-B4C5-368B7FEA947C}" type="pres">
      <dgm:prSet presAssocID="{24CC3E79-E088-D44D-B017-954CD81C7247}" presName="linNode" presStyleCnt="0"/>
      <dgm:spPr/>
    </dgm:pt>
    <dgm:pt modelId="{E5FA5D52-14F2-A346-9893-D0456FC1A331}" type="pres">
      <dgm:prSet presAssocID="{24CC3E79-E088-D44D-B017-954CD81C7247}" presName="parentText" presStyleLbl="node1" presStyleIdx="0" presStyleCnt="3" custLinFactY="-151" custLinFactNeighborX="-54128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F7643A-B1DB-B845-83BE-BAA3FEF2D8E8}" type="pres">
      <dgm:prSet presAssocID="{24CC3E79-E088-D44D-B017-954CD81C7247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E3A1BE-8586-1F43-A6BC-7F3070752C3E}" type="pres">
      <dgm:prSet presAssocID="{68409112-9461-AF4E-A688-A2AF5A121F79}" presName="sp" presStyleCnt="0"/>
      <dgm:spPr/>
    </dgm:pt>
    <dgm:pt modelId="{94E5C92A-76A2-C14B-B1CA-998212590F66}" type="pres">
      <dgm:prSet presAssocID="{ED4A87B3-0B3A-954F-8803-BB6321418C70}" presName="linNode" presStyleCnt="0"/>
      <dgm:spPr/>
    </dgm:pt>
    <dgm:pt modelId="{11A75C36-EF87-854F-803B-7A7AEF2C78C1}" type="pres">
      <dgm:prSet presAssocID="{ED4A87B3-0B3A-954F-8803-BB6321418C70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4D56555-1D64-714E-BF77-B75F000B160C}" type="pres">
      <dgm:prSet presAssocID="{ED4A87B3-0B3A-954F-8803-BB6321418C70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FAC9CF-FD54-FD49-9E61-FA1AC821D4CC}" type="pres">
      <dgm:prSet presAssocID="{D74CA62F-5937-864B-8915-46ED34F919CC}" presName="sp" presStyleCnt="0"/>
      <dgm:spPr/>
    </dgm:pt>
    <dgm:pt modelId="{FCA00C35-2A24-4048-ACFE-545D59C0066E}" type="pres">
      <dgm:prSet presAssocID="{885049F6-12CE-974A-8A28-E63008046E0F}" presName="linNode" presStyleCnt="0"/>
      <dgm:spPr/>
    </dgm:pt>
    <dgm:pt modelId="{0AFCEBCD-5C04-F944-B4F6-326676E9DDDB}" type="pres">
      <dgm:prSet presAssocID="{885049F6-12CE-974A-8A28-E63008046E0F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90AE34C-971D-5646-9A5B-7164C868745B}" type="pres">
      <dgm:prSet presAssocID="{885049F6-12CE-974A-8A28-E63008046E0F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C15835A-0DF0-477E-8F62-B4A9A781FE7B}" type="presOf" srcId="{16A47E11-5770-5641-8163-F8F6548C6A90}" destId="{990AE34C-971D-5646-9A5B-7164C868745B}" srcOrd="0" destOrd="2" presId="urn:microsoft.com/office/officeart/2005/8/layout/vList5"/>
    <dgm:cxn modelId="{B188C164-C8B7-364A-81F8-5D63DBF20E1D}" srcId="{24CC3E79-E088-D44D-B017-954CD81C7247}" destId="{AAD98DB4-6817-CB40-B76D-4F86AD7493EB}" srcOrd="0" destOrd="0" parTransId="{A3E4D108-B645-7C4E-B4B9-37438E7D158B}" sibTransId="{66FA2A19-355D-9F4A-911A-1857B94AF106}"/>
    <dgm:cxn modelId="{E63D2DB9-7356-4984-8E81-A84D6B61B6D2}" type="presOf" srcId="{ED4A87B3-0B3A-954F-8803-BB6321418C70}" destId="{11A75C36-EF87-854F-803B-7A7AEF2C78C1}" srcOrd="0" destOrd="0" presId="urn:microsoft.com/office/officeart/2005/8/layout/vList5"/>
    <dgm:cxn modelId="{416401D9-288F-495D-8FF7-8EE08F62E146}" type="presOf" srcId="{3002EF2B-0EBB-5245-8320-89B09A9BEB12}" destId="{990AE34C-971D-5646-9A5B-7164C868745B}" srcOrd="0" destOrd="0" presId="urn:microsoft.com/office/officeart/2005/8/layout/vList5"/>
    <dgm:cxn modelId="{FAECB181-1755-5248-A1C0-FD77E369FE6E}" srcId="{885049F6-12CE-974A-8A28-E63008046E0F}" destId="{3002EF2B-0EBB-5245-8320-89B09A9BEB12}" srcOrd="0" destOrd="0" parTransId="{B7FE78B3-3C35-C341-91AE-1B2EAF930BF0}" sibTransId="{792576A5-E021-B74E-9BE6-9DEA73EC45C4}"/>
    <dgm:cxn modelId="{92A40944-2359-4FEC-8C33-048494F24366}" type="presOf" srcId="{24CC3E79-E088-D44D-B017-954CD81C7247}" destId="{E5FA5D52-14F2-A346-9893-D0456FC1A331}" srcOrd="0" destOrd="0" presId="urn:microsoft.com/office/officeart/2005/8/layout/vList5"/>
    <dgm:cxn modelId="{A2E6318E-6A4B-4319-B5B2-2ABF67666885}" type="presOf" srcId="{B520B3FE-6D8A-7A4F-A1DD-C445551351A9}" destId="{A4D56555-1D64-714E-BF77-B75F000B160C}" srcOrd="0" destOrd="0" presId="urn:microsoft.com/office/officeart/2005/8/layout/vList5"/>
    <dgm:cxn modelId="{8330B7F7-B38E-2848-91DA-E1909C4E722D}" srcId="{ED4A87B3-0B3A-954F-8803-BB6321418C70}" destId="{B520B3FE-6D8A-7A4F-A1DD-C445551351A9}" srcOrd="0" destOrd="0" parTransId="{70D8D907-C2D2-EB48-B6C9-31851D1E3D4B}" sibTransId="{AEFE5BDA-040A-2F4D-BA49-610D81BAF8FF}"/>
    <dgm:cxn modelId="{4557FE2A-CF84-5E47-AB54-8117765671B1}" srcId="{B61C17BD-0F72-9142-8158-18A80B797C1E}" destId="{885049F6-12CE-974A-8A28-E63008046E0F}" srcOrd="2" destOrd="0" parTransId="{C8953D4F-CBF4-2D40-96D9-78A1A003327F}" sibTransId="{945204A7-32F1-474D-986F-F914A48B3478}"/>
    <dgm:cxn modelId="{4D12CBED-4ABA-437F-BCEE-88A10ACC4CE3}" type="presOf" srcId="{AAD98DB4-6817-CB40-B76D-4F86AD7493EB}" destId="{EDF7643A-B1DB-B845-83BE-BAA3FEF2D8E8}" srcOrd="0" destOrd="0" presId="urn:microsoft.com/office/officeart/2005/8/layout/vList5"/>
    <dgm:cxn modelId="{DF17C4D4-35FD-5441-AF8D-6AF16768F287}" srcId="{B61C17BD-0F72-9142-8158-18A80B797C1E}" destId="{ED4A87B3-0B3A-954F-8803-BB6321418C70}" srcOrd="1" destOrd="0" parTransId="{3FB1ADA6-0F9E-9A47-8547-069F0F950B44}" sibTransId="{D74CA62F-5937-864B-8915-46ED34F919CC}"/>
    <dgm:cxn modelId="{38332857-4ABF-4FE2-BB1B-F2BE90C7B7ED}" type="presOf" srcId="{B61C17BD-0F72-9142-8158-18A80B797C1E}" destId="{8CE1B85D-57BB-024F-86ED-02AFAA1017E9}" srcOrd="0" destOrd="0" presId="urn:microsoft.com/office/officeart/2005/8/layout/vList5"/>
    <dgm:cxn modelId="{624E7885-C330-E442-951D-19DEE42BFE8F}" srcId="{885049F6-12CE-974A-8A28-E63008046E0F}" destId="{16A47E11-5770-5641-8163-F8F6548C6A90}" srcOrd="2" destOrd="0" parTransId="{66F1CD45-34A4-2E45-8202-AE29E0C4418F}" sibTransId="{B7806B36-69A1-984D-AA4D-30D5889B5A3F}"/>
    <dgm:cxn modelId="{5EEF8253-101E-4435-A89D-75465270B078}" type="presOf" srcId="{1469E8F6-A108-214C-93BE-7CD7A2DBAE8E}" destId="{990AE34C-971D-5646-9A5B-7164C868745B}" srcOrd="0" destOrd="1" presId="urn:microsoft.com/office/officeart/2005/8/layout/vList5"/>
    <dgm:cxn modelId="{B3AAE41F-D4E4-3E4B-A62D-74E740914EFB}" srcId="{885049F6-12CE-974A-8A28-E63008046E0F}" destId="{1469E8F6-A108-214C-93BE-7CD7A2DBAE8E}" srcOrd="1" destOrd="0" parTransId="{F46B05DC-360C-3E46-A0C1-B11B3F3886FE}" sibTransId="{69896C03-9ADA-F742-9B6D-A0F2E024EEDC}"/>
    <dgm:cxn modelId="{FA847BC6-8CF6-0048-A069-2A8445E71098}" srcId="{B61C17BD-0F72-9142-8158-18A80B797C1E}" destId="{24CC3E79-E088-D44D-B017-954CD81C7247}" srcOrd="0" destOrd="0" parTransId="{296E642D-1AEF-4A46-A5A4-8C43F2F13E66}" sibTransId="{68409112-9461-AF4E-A688-A2AF5A121F79}"/>
    <dgm:cxn modelId="{13A266D4-FFA1-6A41-9C94-2FDE03A3BB6A}" srcId="{ED4A87B3-0B3A-954F-8803-BB6321418C70}" destId="{83032155-4C62-1E48-B57F-A98868899AA9}" srcOrd="1" destOrd="0" parTransId="{8BE1031F-CEC1-EB44-AEB4-F4512C6942A2}" sibTransId="{6325D38E-2097-2548-B9D5-395B99063128}"/>
    <dgm:cxn modelId="{05AFD1E4-1EE8-4B9E-9463-C9B026AF18DB}" type="presOf" srcId="{83032155-4C62-1E48-B57F-A98868899AA9}" destId="{A4D56555-1D64-714E-BF77-B75F000B160C}" srcOrd="0" destOrd="1" presId="urn:microsoft.com/office/officeart/2005/8/layout/vList5"/>
    <dgm:cxn modelId="{3EFE2C26-BBEF-4CBF-9075-A4FF50CAB61A}" type="presOf" srcId="{885049F6-12CE-974A-8A28-E63008046E0F}" destId="{0AFCEBCD-5C04-F944-B4F6-326676E9DDDB}" srcOrd="0" destOrd="0" presId="urn:microsoft.com/office/officeart/2005/8/layout/vList5"/>
    <dgm:cxn modelId="{A599CFA6-77B9-423D-A81F-3C74FF7D18D5}" type="presParOf" srcId="{8CE1B85D-57BB-024F-86ED-02AFAA1017E9}" destId="{C316A79D-8E89-8648-B4C5-368B7FEA947C}" srcOrd="0" destOrd="0" presId="urn:microsoft.com/office/officeart/2005/8/layout/vList5"/>
    <dgm:cxn modelId="{63C2D81D-6A60-4F37-B960-9A033C50B88C}" type="presParOf" srcId="{C316A79D-8E89-8648-B4C5-368B7FEA947C}" destId="{E5FA5D52-14F2-A346-9893-D0456FC1A331}" srcOrd="0" destOrd="0" presId="urn:microsoft.com/office/officeart/2005/8/layout/vList5"/>
    <dgm:cxn modelId="{C870FEAF-951A-4D8E-8D8E-780A40FEA847}" type="presParOf" srcId="{C316A79D-8E89-8648-B4C5-368B7FEA947C}" destId="{EDF7643A-B1DB-B845-83BE-BAA3FEF2D8E8}" srcOrd="1" destOrd="0" presId="urn:microsoft.com/office/officeart/2005/8/layout/vList5"/>
    <dgm:cxn modelId="{3C10B6D1-96DD-4515-93D1-3FBCB5AF3AE2}" type="presParOf" srcId="{8CE1B85D-57BB-024F-86ED-02AFAA1017E9}" destId="{DBE3A1BE-8586-1F43-A6BC-7F3070752C3E}" srcOrd="1" destOrd="0" presId="urn:microsoft.com/office/officeart/2005/8/layout/vList5"/>
    <dgm:cxn modelId="{D9BFBF02-01EE-46FB-B9B0-5855B37567FE}" type="presParOf" srcId="{8CE1B85D-57BB-024F-86ED-02AFAA1017E9}" destId="{94E5C92A-76A2-C14B-B1CA-998212590F66}" srcOrd="2" destOrd="0" presId="urn:microsoft.com/office/officeart/2005/8/layout/vList5"/>
    <dgm:cxn modelId="{CAB49CFE-8384-42B9-89A8-096119288C80}" type="presParOf" srcId="{94E5C92A-76A2-C14B-B1CA-998212590F66}" destId="{11A75C36-EF87-854F-803B-7A7AEF2C78C1}" srcOrd="0" destOrd="0" presId="urn:microsoft.com/office/officeart/2005/8/layout/vList5"/>
    <dgm:cxn modelId="{789BBF05-4D8D-4025-A262-617ED4D1D9AA}" type="presParOf" srcId="{94E5C92A-76A2-C14B-B1CA-998212590F66}" destId="{A4D56555-1D64-714E-BF77-B75F000B160C}" srcOrd="1" destOrd="0" presId="urn:microsoft.com/office/officeart/2005/8/layout/vList5"/>
    <dgm:cxn modelId="{6A1FBE43-6005-4761-8525-054FFA571DAB}" type="presParOf" srcId="{8CE1B85D-57BB-024F-86ED-02AFAA1017E9}" destId="{10FAC9CF-FD54-FD49-9E61-FA1AC821D4CC}" srcOrd="3" destOrd="0" presId="urn:microsoft.com/office/officeart/2005/8/layout/vList5"/>
    <dgm:cxn modelId="{AAA92587-ED6E-4974-8FE9-4AD422A80897}" type="presParOf" srcId="{8CE1B85D-57BB-024F-86ED-02AFAA1017E9}" destId="{FCA00C35-2A24-4048-ACFE-545D59C0066E}" srcOrd="4" destOrd="0" presId="urn:microsoft.com/office/officeart/2005/8/layout/vList5"/>
    <dgm:cxn modelId="{C3A7A63F-2791-432A-9121-C65081AF6AAF}" type="presParOf" srcId="{FCA00C35-2A24-4048-ACFE-545D59C0066E}" destId="{0AFCEBCD-5C04-F944-B4F6-326676E9DDDB}" srcOrd="0" destOrd="0" presId="urn:microsoft.com/office/officeart/2005/8/layout/vList5"/>
    <dgm:cxn modelId="{3BE4A603-998E-4423-9D17-482DA3030B80}" type="presParOf" srcId="{FCA00C35-2A24-4048-ACFE-545D59C0066E}" destId="{990AE34C-971D-5646-9A5B-7164C868745B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F7643A-B1DB-B845-83BE-BAA3FEF2D8E8}">
      <dsp:nvSpPr>
        <dsp:cNvPr id="0" name=""/>
        <dsp:cNvSpPr/>
      </dsp:nvSpPr>
      <dsp:spPr>
        <a:xfrm rot="5400000">
          <a:off x="4227333" y="-1481701"/>
          <a:ext cx="1296302" cy="4588691"/>
        </a:xfrm>
        <a:prstGeom prst="round2SameRect">
          <a:avLst/>
        </a:prstGeom>
        <a:solidFill>
          <a:schemeClr val="accent3">
            <a:lumMod val="60000"/>
            <a:lumOff val="40000"/>
            <a:alpha val="9000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Designed specifically and solely for the purpose of generating pseudorandom bit streams</a:t>
          </a:r>
          <a:endParaRPr lang="en-US" sz="2000" kern="1200" dirty="0"/>
        </a:p>
      </dsp:txBody>
      <dsp:txXfrm rot="-5400000">
        <a:off x="2581139" y="227773"/>
        <a:ext cx="4525411" cy="1169742"/>
      </dsp:txXfrm>
    </dsp:sp>
    <dsp:sp modelId="{E5FA5D52-14F2-A346-9893-D0456FC1A331}">
      <dsp:nvSpPr>
        <dsp:cNvPr id="0" name=""/>
        <dsp:cNvSpPr/>
      </dsp:nvSpPr>
      <dsp:spPr>
        <a:xfrm>
          <a:off x="0" y="0"/>
          <a:ext cx="2581139" cy="162037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>
              <a:solidFill>
                <a:schemeClr val="tx1"/>
              </a:solidFill>
            </a:rPr>
            <a:t>Purpose-built algorithms</a:t>
          </a:r>
          <a:endParaRPr lang="en-US" sz="2200" b="1" kern="1200" dirty="0">
            <a:solidFill>
              <a:schemeClr val="tx1"/>
            </a:solidFill>
          </a:endParaRPr>
        </a:p>
      </dsp:txBody>
      <dsp:txXfrm>
        <a:off x="79100" y="79100"/>
        <a:ext cx="2422939" cy="1462178"/>
      </dsp:txXfrm>
    </dsp:sp>
    <dsp:sp modelId="{A4D56555-1D64-714E-BF77-B75F000B160C}">
      <dsp:nvSpPr>
        <dsp:cNvPr id="0" name=""/>
        <dsp:cNvSpPr/>
      </dsp:nvSpPr>
      <dsp:spPr>
        <a:xfrm rot="5400000">
          <a:off x="4227333" y="219696"/>
          <a:ext cx="1296302" cy="4588691"/>
        </a:xfrm>
        <a:prstGeom prst="round2SameRect">
          <a:avLst/>
        </a:prstGeom>
        <a:solidFill>
          <a:schemeClr val="accent3">
            <a:lumMod val="60000"/>
            <a:lumOff val="40000"/>
            <a:alpha val="9000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Cryptographic algorithms have the effect of randomizing input</a:t>
          </a:r>
          <a:endParaRPr lang="en-US" sz="2000" kern="1200" dirty="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Can serve as the core of PRNGs</a:t>
          </a:r>
          <a:endParaRPr lang="en-US" sz="2000" kern="1200" dirty="0"/>
        </a:p>
      </dsp:txBody>
      <dsp:txXfrm rot="-5400000">
        <a:off x="2581139" y="1929170"/>
        <a:ext cx="4525411" cy="1169742"/>
      </dsp:txXfrm>
    </dsp:sp>
    <dsp:sp modelId="{11A75C36-EF87-854F-803B-7A7AEF2C78C1}">
      <dsp:nvSpPr>
        <dsp:cNvPr id="0" name=""/>
        <dsp:cNvSpPr/>
      </dsp:nvSpPr>
      <dsp:spPr>
        <a:xfrm>
          <a:off x="0" y="1703852"/>
          <a:ext cx="2581139" cy="162037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>
              <a:solidFill>
                <a:schemeClr val="tx1"/>
              </a:solidFill>
            </a:rPr>
            <a:t>Algorithms based on existing cryptographic algorithms</a:t>
          </a:r>
          <a:endParaRPr lang="en-US" sz="1900" b="1" kern="1200" dirty="0">
            <a:solidFill>
              <a:schemeClr val="tx1"/>
            </a:solidFill>
          </a:endParaRPr>
        </a:p>
      </dsp:txBody>
      <dsp:txXfrm>
        <a:off x="79100" y="1782952"/>
        <a:ext cx="2422939" cy="1462178"/>
      </dsp:txXfrm>
    </dsp:sp>
    <dsp:sp modelId="{990AE34C-971D-5646-9A5B-7164C868745B}">
      <dsp:nvSpPr>
        <dsp:cNvPr id="0" name=""/>
        <dsp:cNvSpPr/>
      </dsp:nvSpPr>
      <dsp:spPr>
        <a:xfrm rot="5400000">
          <a:off x="4227333" y="1921093"/>
          <a:ext cx="1296302" cy="4588691"/>
        </a:xfrm>
        <a:prstGeom prst="round2SameRect">
          <a:avLst/>
        </a:prstGeom>
        <a:solidFill>
          <a:schemeClr val="accent3">
            <a:lumMod val="60000"/>
            <a:lumOff val="40000"/>
            <a:alpha val="9000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Symmetric block ciphers</a:t>
          </a:r>
          <a:endParaRPr lang="en-US" sz="2000" kern="1200" dirty="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Asymmetric ciphers</a:t>
          </a:r>
          <a:endParaRPr lang="en-US" sz="2000" kern="1200" dirty="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Hash functions and message authentication codes</a:t>
          </a:r>
          <a:endParaRPr lang="en-US" sz="2000" kern="1200" dirty="0"/>
        </a:p>
      </dsp:txBody>
      <dsp:txXfrm rot="-5400000">
        <a:off x="2581139" y="3630567"/>
        <a:ext cx="4525411" cy="1169742"/>
      </dsp:txXfrm>
    </dsp:sp>
    <dsp:sp modelId="{0AFCEBCD-5C04-F944-B4F6-326676E9DDDB}">
      <dsp:nvSpPr>
        <dsp:cNvPr id="0" name=""/>
        <dsp:cNvSpPr/>
      </dsp:nvSpPr>
      <dsp:spPr>
        <a:xfrm>
          <a:off x="0" y="3405250"/>
          <a:ext cx="2581139" cy="162037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>
              <a:solidFill>
                <a:schemeClr val="tx1"/>
              </a:solidFill>
            </a:rPr>
            <a:t>Three broad categories of cryptographic algorithms are commonly used to create PRNGs:</a:t>
          </a:r>
          <a:endParaRPr lang="en-US" sz="1900" b="1" kern="1200" dirty="0">
            <a:solidFill>
              <a:schemeClr val="tx1"/>
            </a:solidFill>
          </a:endParaRPr>
        </a:p>
      </dsp:txBody>
      <dsp:txXfrm>
        <a:off x="79100" y="3484350"/>
        <a:ext cx="2422939" cy="14621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4/13/2016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4/13/2016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4/13/2016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Pseudorandom Numbers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entropy source is drawn </a:t>
            </a:r>
            <a:r>
              <a:rPr lang="en-US" dirty="0" smtClean="0"/>
              <a:t>from </a:t>
            </a:r>
            <a:r>
              <a:rPr lang="en-US" dirty="0"/>
              <a:t>physical environment of the </a:t>
            </a:r>
            <a:r>
              <a:rPr lang="en-US" dirty="0" smtClean="0"/>
              <a:t>computer and </a:t>
            </a:r>
            <a:r>
              <a:rPr lang="en-US" dirty="0"/>
              <a:t>could include </a:t>
            </a:r>
            <a:r>
              <a:rPr lang="en-US" dirty="0" smtClean="0"/>
              <a:t>keystroke </a:t>
            </a:r>
            <a:r>
              <a:rPr lang="en-US" dirty="0"/>
              <a:t>timing patterns, disk </a:t>
            </a:r>
            <a:r>
              <a:rPr lang="en-US" dirty="0" smtClean="0"/>
              <a:t>electrical activity</a:t>
            </a:r>
            <a:r>
              <a:rPr lang="en-US" dirty="0"/>
              <a:t>, mouse movements, and instantaneous values of the system clock.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Pseudorandom Numbers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854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/>
              <a:t>The source</a:t>
            </a:r>
            <a:r>
              <a:rPr lang="en-US" dirty="0"/>
              <a:t>, or combination of sources, serves as input to an algorithm that </a:t>
            </a:r>
            <a:r>
              <a:rPr lang="en-US" dirty="0" smtClean="0"/>
              <a:t>produces random </a:t>
            </a:r>
            <a:r>
              <a:rPr lang="en-US" dirty="0"/>
              <a:t>binary output.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TRNG may simply involve conversion of an </a:t>
            </a:r>
            <a:r>
              <a:rPr lang="en-US" dirty="0" smtClean="0"/>
              <a:t>analog source </a:t>
            </a:r>
            <a:r>
              <a:rPr lang="en-US" dirty="0"/>
              <a:t>to a binary output.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Pseudorandom Numbers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965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Pseudorandom Numbers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801917" y="1150938"/>
            <a:ext cx="4038600" cy="56242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TRNG</a:t>
            </a:r>
            <a:endParaRPr lang="en-US" sz="3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9712" y="2381024"/>
            <a:ext cx="6705373" cy="2873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5199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Pseudorandom Number Generator (PRNG)</a:t>
            </a:r>
            <a:endParaRPr lang="en-US" dirty="0" smtClean="0"/>
          </a:p>
          <a:p>
            <a:r>
              <a:rPr lang="en-US" dirty="0"/>
              <a:t>takes as input a fixed value, called the </a:t>
            </a:r>
            <a:r>
              <a:rPr lang="en-US" dirty="0" smtClean="0"/>
              <a:t>seed, </a:t>
            </a:r>
            <a:r>
              <a:rPr lang="en-US" dirty="0"/>
              <a:t>and </a:t>
            </a:r>
            <a:r>
              <a:rPr lang="en-US" dirty="0" smtClean="0"/>
              <a:t>produces a </a:t>
            </a:r>
            <a:r>
              <a:rPr lang="en-US" dirty="0"/>
              <a:t>sequence of output bits using a deterministic </a:t>
            </a:r>
            <a:r>
              <a:rPr lang="en-US" dirty="0" smtClean="0"/>
              <a:t>algorithm.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Pseudorandom Numbers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0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/>
              <a:t>There </a:t>
            </a:r>
            <a:r>
              <a:rPr lang="en-US" dirty="0"/>
              <a:t>is a</a:t>
            </a:r>
            <a:r>
              <a:rPr lang="en-US" dirty="0" smtClean="0"/>
              <a:t> </a:t>
            </a:r>
            <a:r>
              <a:rPr lang="en-US" dirty="0"/>
              <a:t>feedback path by which some of the </a:t>
            </a:r>
            <a:r>
              <a:rPr lang="en-US" dirty="0" smtClean="0"/>
              <a:t>output are </a:t>
            </a:r>
            <a:r>
              <a:rPr lang="en-US" dirty="0"/>
              <a:t>fed back as </a:t>
            </a:r>
            <a:r>
              <a:rPr lang="en-US" dirty="0" smtClean="0"/>
              <a:t>input. </a:t>
            </a:r>
          </a:p>
          <a:p>
            <a:r>
              <a:rPr lang="en-US" dirty="0" smtClean="0"/>
              <a:t>The output </a:t>
            </a:r>
            <a:r>
              <a:rPr lang="en-US" dirty="0"/>
              <a:t>bit stream is determined solely by the input </a:t>
            </a:r>
            <a:r>
              <a:rPr lang="en-US" dirty="0" smtClean="0"/>
              <a:t>value, </a:t>
            </a:r>
            <a:r>
              <a:rPr lang="en-US" dirty="0"/>
              <a:t>so that an adversary who knows the algorithm and the seed can </a:t>
            </a:r>
            <a:r>
              <a:rPr lang="en-US" dirty="0" smtClean="0"/>
              <a:t>reproduce bit </a:t>
            </a:r>
            <a:r>
              <a:rPr lang="en-US" dirty="0"/>
              <a:t>stream.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Pseudorandom Numbers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481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/>
              <a:t>Two </a:t>
            </a:r>
            <a:r>
              <a:rPr lang="en-US" dirty="0"/>
              <a:t>different forms of PRNGs, based on application</a:t>
            </a:r>
            <a:r>
              <a:rPr lang="en-US" dirty="0" smtClean="0"/>
              <a:t>.</a:t>
            </a:r>
          </a:p>
          <a:p>
            <a:r>
              <a:rPr lang="en-US" b="1" dirty="0" smtClean="0"/>
              <a:t>PRNG: </a:t>
            </a:r>
            <a:r>
              <a:rPr lang="en-US" dirty="0" smtClean="0"/>
              <a:t>An </a:t>
            </a:r>
            <a:r>
              <a:rPr lang="en-US" dirty="0"/>
              <a:t>algorithm </a:t>
            </a:r>
            <a:r>
              <a:rPr lang="en-US" dirty="0" smtClean="0"/>
              <a:t>used </a:t>
            </a:r>
            <a:r>
              <a:rPr lang="en-US" dirty="0"/>
              <a:t>to produce </a:t>
            </a:r>
            <a:r>
              <a:rPr lang="en-US" dirty="0" smtClean="0"/>
              <a:t>an open-ended </a:t>
            </a:r>
            <a:r>
              <a:rPr lang="en-US" dirty="0"/>
              <a:t>sequence of bits is referred to as a PRNG</a:t>
            </a:r>
            <a:r>
              <a:rPr lang="en-US" dirty="0" smtClean="0"/>
              <a:t>.</a:t>
            </a:r>
          </a:p>
          <a:p>
            <a:r>
              <a:rPr lang="en-US" dirty="0" smtClean="0"/>
              <a:t>App: input to a symmetric </a:t>
            </a:r>
            <a:r>
              <a:rPr lang="en-US" dirty="0"/>
              <a:t>stream </a:t>
            </a:r>
            <a:r>
              <a:rPr lang="en-US" dirty="0" smtClean="0"/>
              <a:t>cipher.</a:t>
            </a:r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Pseudorandom Numbers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92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b="1" dirty="0"/>
              <a:t>Pseudorandom function (PRF):  </a:t>
            </a:r>
            <a:r>
              <a:rPr lang="en-US" dirty="0" smtClean="0"/>
              <a:t>produces a pseudorandom string </a:t>
            </a:r>
            <a:r>
              <a:rPr lang="en-US" dirty="0"/>
              <a:t>of bits of some fixed </a:t>
            </a:r>
            <a:r>
              <a:rPr lang="en-US" dirty="0" smtClean="0"/>
              <a:t>length and takes </a:t>
            </a:r>
            <a:r>
              <a:rPr lang="en-US" dirty="0"/>
              <a:t>as </a:t>
            </a:r>
            <a:r>
              <a:rPr lang="en-US" dirty="0" smtClean="0"/>
              <a:t>input </a:t>
            </a:r>
            <a:r>
              <a:rPr lang="en-US" dirty="0"/>
              <a:t>seed plus some </a:t>
            </a:r>
            <a:r>
              <a:rPr lang="en-US" dirty="0" smtClean="0"/>
              <a:t>context values </a:t>
            </a:r>
            <a:r>
              <a:rPr lang="en-US" dirty="0" smtClean="0"/>
              <a:t>(a </a:t>
            </a:r>
            <a:r>
              <a:rPr lang="en-US" dirty="0" smtClean="0"/>
              <a:t>user or </a:t>
            </a:r>
            <a:r>
              <a:rPr lang="en-US" dirty="0"/>
              <a:t>application </a:t>
            </a:r>
            <a:r>
              <a:rPr lang="en-US" dirty="0" smtClean="0"/>
              <a:t>ID). </a:t>
            </a:r>
          </a:p>
          <a:p>
            <a:r>
              <a:rPr lang="en-US" dirty="0" smtClean="0"/>
              <a:t>App: symmetric encrypt. </a:t>
            </a:r>
            <a:r>
              <a:rPr lang="en-US" dirty="0"/>
              <a:t>k</a:t>
            </a:r>
            <a:r>
              <a:rPr lang="en-US" dirty="0" smtClean="0"/>
              <a:t>eys, </a:t>
            </a:r>
            <a:r>
              <a:rPr lang="en-US" dirty="0" err="1"/>
              <a:t>nonces</a:t>
            </a:r>
            <a:r>
              <a:rPr lang="en-US" dirty="0"/>
              <a:t>.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Pseudorandom Numbers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979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Pseudorandom Numbers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918029" y="1150938"/>
            <a:ext cx="4038600" cy="56242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PRNG and PRF</a:t>
            </a:r>
            <a:endParaRPr lang="en-US" sz="32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7" y="1713367"/>
            <a:ext cx="5724525" cy="444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8135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/>
              <a:t>Only difference </a:t>
            </a:r>
            <a:r>
              <a:rPr lang="en-US" dirty="0"/>
              <a:t>between </a:t>
            </a:r>
            <a:r>
              <a:rPr lang="en-US" dirty="0" smtClean="0"/>
              <a:t>a PRNG </a:t>
            </a:r>
            <a:r>
              <a:rPr lang="en-US" dirty="0"/>
              <a:t>and a </a:t>
            </a:r>
            <a:r>
              <a:rPr lang="en-US" dirty="0" smtClean="0"/>
              <a:t>PRF is the </a:t>
            </a:r>
            <a:r>
              <a:rPr lang="en-US" dirty="0"/>
              <a:t>number of bits </a:t>
            </a:r>
            <a:r>
              <a:rPr lang="en-US" dirty="0" smtClean="0"/>
              <a:t>produced.</a:t>
            </a:r>
          </a:p>
          <a:p>
            <a:r>
              <a:rPr lang="en-US" dirty="0"/>
              <a:t>The same algorithms can be used in both applications. </a:t>
            </a:r>
            <a:endParaRPr lang="en-US" dirty="0" smtClean="0"/>
          </a:p>
          <a:p>
            <a:r>
              <a:rPr lang="en-US" dirty="0" smtClean="0"/>
              <a:t>Both require </a:t>
            </a:r>
            <a:r>
              <a:rPr lang="en-US" dirty="0"/>
              <a:t>a seed and both must exhibit randomness and </a:t>
            </a:r>
            <a:r>
              <a:rPr lang="en-US" dirty="0" smtClean="0"/>
              <a:t>unpredictability.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Pseudorandom Numbers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4281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/>
              <a:t>Cryptographic PRNGs have been the subject of much research over the years, </a:t>
            </a:r>
            <a:r>
              <a:rPr lang="en-US"/>
              <a:t>and </a:t>
            </a:r>
            <a:r>
              <a:rPr lang="en-US" smtClean="0"/>
              <a:t>a wide </a:t>
            </a:r>
            <a:r>
              <a:rPr lang="en-US" dirty="0"/>
              <a:t>variety of algorithms have been </a:t>
            </a:r>
            <a:r>
              <a:rPr lang="en-US"/>
              <a:t>developed</a:t>
            </a:r>
            <a:r>
              <a:rPr lang="en-US" smtClean="0"/>
              <a:t>.</a:t>
            </a:r>
          </a:p>
          <a:p>
            <a:r>
              <a:rPr lang="en-US" smtClean="0"/>
              <a:t>These </a:t>
            </a:r>
            <a:r>
              <a:rPr lang="en-US" dirty="0"/>
              <a:t>fall roughly into two categories: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Pseudorandom Numbers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8404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understand pseudorandom numbers</a:t>
            </a:r>
            <a:r>
              <a:rPr lang="en-US" sz="2800" dirty="0">
                <a:cs typeface="Arial" pitchFamily="34" charset="0"/>
              </a:rPr>
              <a:t>.</a:t>
            </a:r>
            <a:endParaRPr lang="en-US" sz="2800" dirty="0" smtClean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Pseudorandom Numbers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Pseudorandom Numbers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 dirty="0"/>
          </a:p>
        </p:txBody>
      </p:sp>
      <p:graphicFrame>
        <p:nvGraphicFramePr>
          <p:cNvPr id="8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3027112"/>
              </p:ext>
            </p:extLst>
          </p:nvPr>
        </p:nvGraphicFramePr>
        <p:xfrm>
          <a:off x="1103312" y="1082430"/>
          <a:ext cx="7169831" cy="50280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31375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topic have been</a:t>
            </a:r>
          </a:p>
          <a:p>
            <a:r>
              <a:rPr lang="en-US" dirty="0" smtClean="0">
                <a:latin typeface="+mj-lt"/>
                <a:cs typeface="Arial"/>
              </a:rPr>
              <a:t>adapted </a:t>
            </a:r>
            <a:r>
              <a:rPr lang="en-US" dirty="0">
                <a:latin typeface="+mj-lt"/>
                <a:cs typeface="Arial"/>
              </a:rPr>
              <a:t>from </a:t>
            </a:r>
            <a:r>
              <a:rPr lang="en-US" i="1" dirty="0" smtClean="0">
                <a:latin typeface="+mj-lt"/>
                <a:cs typeface="Arial"/>
              </a:rPr>
              <a:t>“</a:t>
            </a:r>
            <a:r>
              <a:rPr lang="en-US" i="1" dirty="0">
                <a:latin typeface="+mj-lt"/>
                <a:cs typeface="Arial"/>
              </a:rPr>
              <a:t>Network 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2014, by </a:t>
            </a:r>
            <a:r>
              <a:rPr lang="en-US" dirty="0" smtClean="0">
                <a:cs typeface="Arial"/>
              </a:rPr>
              <a:t>William </a:t>
            </a:r>
            <a:r>
              <a:rPr lang="en-US" dirty="0">
                <a:cs typeface="Arial"/>
              </a:rPr>
              <a:t>Stallings</a:t>
            </a:r>
            <a:r>
              <a:rPr lang="en-US" dirty="0" smtClean="0">
                <a:latin typeface="+mj-lt"/>
                <a:cs typeface="Arial"/>
              </a:rPr>
              <a:t>.</a:t>
            </a:r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Pseudorandom Numbers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/>
              <a:t>For </a:t>
            </a:r>
            <a:r>
              <a:rPr lang="en-US" dirty="0" smtClean="0"/>
              <a:t>cryptographic applications, </a:t>
            </a:r>
            <a:r>
              <a:rPr lang="en-US" dirty="0"/>
              <a:t>algorithmic techniques for random number </a:t>
            </a:r>
            <a:r>
              <a:rPr lang="en-US" dirty="0" smtClean="0"/>
              <a:t>generation </a:t>
            </a:r>
            <a:r>
              <a:rPr lang="en-US" dirty="0"/>
              <a:t>are deterministic and therefore </a:t>
            </a:r>
            <a:r>
              <a:rPr lang="en-US" dirty="0" smtClean="0"/>
              <a:t>produce sequences </a:t>
            </a:r>
            <a:r>
              <a:rPr lang="en-US" dirty="0"/>
              <a:t>of numbers that are not statistically random.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Pseudorandom Numbers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636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/>
              <a:t>If </a:t>
            </a:r>
            <a:r>
              <a:rPr lang="en-US" dirty="0"/>
              <a:t>the algorithm </a:t>
            </a:r>
            <a:r>
              <a:rPr lang="en-US" dirty="0" smtClean="0"/>
              <a:t>is good</a:t>
            </a:r>
            <a:r>
              <a:rPr lang="en-US" dirty="0"/>
              <a:t>, the resulting sequences will pass many reasonable tests of randomness. </a:t>
            </a:r>
            <a:endParaRPr lang="en-US" dirty="0" smtClean="0"/>
          </a:p>
          <a:p>
            <a:r>
              <a:rPr lang="en-US" dirty="0" smtClean="0"/>
              <a:t>Such numbers </a:t>
            </a:r>
            <a:r>
              <a:rPr lang="en-US" dirty="0"/>
              <a:t>are referred to as </a:t>
            </a:r>
            <a:r>
              <a:rPr lang="en-US" b="1" dirty="0"/>
              <a:t>pseudorandom numbers</a:t>
            </a:r>
            <a:r>
              <a:rPr lang="en-US" dirty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Pseudorandom Numbers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0283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/>
              <a:t>You may be somewhat uneasy about the concept of using numbers </a:t>
            </a:r>
            <a:r>
              <a:rPr lang="en-US" dirty="0" smtClean="0"/>
              <a:t>generated by </a:t>
            </a:r>
            <a:r>
              <a:rPr lang="en-US" dirty="0"/>
              <a:t>a deterministic algorithm as if they were random numbers</a:t>
            </a:r>
            <a:r>
              <a:rPr lang="en-US" dirty="0" smtClean="0"/>
              <a:t>.</a:t>
            </a:r>
          </a:p>
          <a:p>
            <a:r>
              <a:rPr lang="en-US" dirty="0"/>
              <a:t>it generally works.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Pseudorandom Numbers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598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/>
              <a:t>Under most </a:t>
            </a:r>
            <a:r>
              <a:rPr lang="en-US" dirty="0"/>
              <a:t>circumstances, pseudorandom numbers will perform as well as if they were </a:t>
            </a:r>
            <a:r>
              <a:rPr lang="en-US" dirty="0" smtClean="0"/>
              <a:t>random for </a:t>
            </a:r>
            <a:r>
              <a:rPr lang="en-US" dirty="0"/>
              <a:t>a given use.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Pseudorandom Numbers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124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True Random Number Generator (TRNG)</a:t>
            </a:r>
            <a:endParaRPr lang="en-US" dirty="0" smtClean="0"/>
          </a:p>
          <a:p>
            <a:r>
              <a:rPr lang="en-US" dirty="0" smtClean="0"/>
              <a:t>takes </a:t>
            </a:r>
            <a:r>
              <a:rPr lang="en-US" dirty="0"/>
              <a:t>as input a </a:t>
            </a:r>
            <a:r>
              <a:rPr lang="en-US" dirty="0" smtClean="0"/>
              <a:t>source that </a:t>
            </a:r>
            <a:r>
              <a:rPr lang="en-US" dirty="0"/>
              <a:t>is effectively </a:t>
            </a:r>
            <a:r>
              <a:rPr lang="en-US" dirty="0" smtClean="0"/>
              <a:t>random.</a:t>
            </a:r>
          </a:p>
          <a:p>
            <a:r>
              <a:rPr lang="en-US" dirty="0" smtClean="0"/>
              <a:t>the </a:t>
            </a:r>
            <a:r>
              <a:rPr lang="en-US" dirty="0"/>
              <a:t>source is often referred to as an entropy source 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Pseudorandom Numbers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0533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Pseudorandom Numbers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918029" y="1150938"/>
            <a:ext cx="4038600" cy="56242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TRNG</a:t>
            </a:r>
            <a:endParaRPr lang="en-US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870755"/>
            <a:ext cx="2133600" cy="3790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1174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4808</TotalTime>
  <Words>600</Words>
  <Application>Microsoft Office PowerPoint</Application>
  <PresentationFormat>On-screen Show (4:3)</PresentationFormat>
  <Paragraphs>102</Paragraphs>
  <Slides>20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Pseudorandom Numbers</vt:lpstr>
      <vt:lpstr>Pseudorandom Numbers</vt:lpstr>
      <vt:lpstr>Pseudorandom Numbers</vt:lpstr>
      <vt:lpstr>Pseudorandom Numbers</vt:lpstr>
      <vt:lpstr>Pseudorandom Numbers</vt:lpstr>
      <vt:lpstr>Pseudorandom Numbers</vt:lpstr>
      <vt:lpstr>Pseudorandom Numbers</vt:lpstr>
      <vt:lpstr>Pseudorandom Numbers</vt:lpstr>
      <vt:lpstr>Pseudorandom Numbers</vt:lpstr>
      <vt:lpstr>Pseudorandom Numbers</vt:lpstr>
      <vt:lpstr>Pseudorandom Numbers</vt:lpstr>
      <vt:lpstr>Pseudorandom Numbers</vt:lpstr>
      <vt:lpstr>Pseudorandom Numbers</vt:lpstr>
      <vt:lpstr>Pseudorandom Numbers</vt:lpstr>
      <vt:lpstr>Pseudorandom Numbers</vt:lpstr>
      <vt:lpstr>Pseudorandom Numbers</vt:lpstr>
      <vt:lpstr>Pseudorandom Numbers</vt:lpstr>
      <vt:lpstr>Pseudorandom Numbers</vt:lpstr>
      <vt:lpstr>Pseudorandom Numbers</vt:lpstr>
      <vt:lpstr>Pseudorandom Numbers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2512</cp:revision>
  <cp:lastPrinted>2015-04-15T04:00:00Z</cp:lastPrinted>
  <dcterms:created xsi:type="dcterms:W3CDTF">2015-04-10T12:56:27Z</dcterms:created>
  <dcterms:modified xsi:type="dcterms:W3CDTF">2016-04-13T04:44:46Z</dcterms:modified>
</cp:coreProperties>
</file>