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706" r:id="rId5"/>
    <p:sldId id="718" r:id="rId6"/>
    <p:sldId id="719" r:id="rId7"/>
    <p:sldId id="720" r:id="rId8"/>
    <p:sldId id="721" r:id="rId9"/>
    <p:sldId id="722" r:id="rId10"/>
    <p:sldId id="723" r:id="rId11"/>
    <p:sldId id="725" r:id="rId12"/>
    <p:sldId id="726" r:id="rId13"/>
    <p:sldId id="717" r:id="rId14"/>
    <p:sldId id="731" r:id="rId15"/>
    <p:sldId id="729" r:id="rId16"/>
    <p:sldId id="728" r:id="rId17"/>
    <p:sldId id="730" r:id="rId18"/>
    <p:sldId id="732" r:id="rId19"/>
    <p:sldId id="733" r:id="rId20"/>
    <p:sldId id="734" r:id="rId21"/>
    <p:sldId id="727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088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088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088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Mobile Device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Additionally</a:t>
            </a:r>
            <a:r>
              <a:rPr lang="en-US" dirty="0"/>
              <a:t>, end users can now take advantage of a wide variety </a:t>
            </a:r>
            <a:r>
              <a:rPr lang="en-US" dirty="0" smtClean="0"/>
              <a:t>of cloud-based </a:t>
            </a:r>
            <a:r>
              <a:rPr lang="en-US" dirty="0"/>
              <a:t>applications and IT services for personal and professional use.</a:t>
            </a:r>
          </a:p>
          <a:p>
            <a:r>
              <a:rPr lang="en-US" dirty="0"/>
              <a:t>Facebook can be used </a:t>
            </a:r>
            <a:r>
              <a:rPr lang="en-US" dirty="0" smtClean="0"/>
              <a:t>as </a:t>
            </a:r>
            <a:r>
              <a:rPr lang="en-US" dirty="0"/>
              <a:t>a </a:t>
            </a:r>
            <a:r>
              <a:rPr lang="en-US" dirty="0" smtClean="0"/>
              <a:t>component of </a:t>
            </a:r>
            <a:r>
              <a:rPr lang="en-US" dirty="0"/>
              <a:t>a corporate marketing campaign.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5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De-</a:t>
            </a:r>
            <a:r>
              <a:rPr lang="en-US" b="1" dirty="0" err="1"/>
              <a:t>perimeterization</a:t>
            </a:r>
            <a:r>
              <a:rPr lang="en-US" b="1" dirty="0"/>
              <a:t>: </a:t>
            </a:r>
            <a:endParaRPr lang="en-US" b="1" dirty="0" smtClean="0"/>
          </a:p>
          <a:p>
            <a:r>
              <a:rPr lang="en-US" dirty="0" smtClean="0"/>
              <a:t>Given </a:t>
            </a:r>
            <a:r>
              <a:rPr lang="en-US" dirty="0"/>
              <a:t>new device proliferation, application mobility</a:t>
            </a:r>
            <a:r>
              <a:rPr lang="en-US" dirty="0" smtClean="0"/>
              <a:t>, and </a:t>
            </a:r>
            <a:r>
              <a:rPr lang="en-US" dirty="0"/>
              <a:t>cloud-based consumer and corporate services, the notion of a static </a:t>
            </a:r>
            <a:r>
              <a:rPr lang="en-US" dirty="0" smtClean="0"/>
              <a:t>network perimeter </a:t>
            </a:r>
            <a:r>
              <a:rPr lang="en-US" dirty="0"/>
              <a:t>is all but gone.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08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Now </a:t>
            </a:r>
            <a:r>
              <a:rPr lang="en-US" dirty="0"/>
              <a:t>there are a multitude of network </a:t>
            </a:r>
            <a:r>
              <a:rPr lang="en-US" dirty="0" smtClean="0"/>
              <a:t>perimeters around </a:t>
            </a:r>
            <a:r>
              <a:rPr lang="en-US" dirty="0"/>
              <a:t>devices, applications, users, and data.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perimeters have </a:t>
            </a:r>
            <a:r>
              <a:rPr lang="en-US" dirty="0" smtClean="0"/>
              <a:t>also become </a:t>
            </a:r>
            <a:r>
              <a:rPr lang="en-US" dirty="0"/>
              <a:t>quite dynamic as they must adapt to various environmental </a:t>
            </a:r>
            <a:r>
              <a:rPr lang="en-US" dirty="0" smtClean="0"/>
              <a:t>conditions.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24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External business requirements: </a:t>
            </a:r>
            <a:endParaRPr lang="en-US" b="1" dirty="0" smtClean="0"/>
          </a:p>
          <a:p>
            <a:r>
              <a:rPr lang="en-US" dirty="0" smtClean="0"/>
              <a:t>The </a:t>
            </a:r>
            <a:r>
              <a:rPr lang="en-US" dirty="0"/>
              <a:t>enterprise must also provide guests</a:t>
            </a:r>
            <a:r>
              <a:rPr lang="en-US" dirty="0" smtClean="0"/>
              <a:t>, third-party </a:t>
            </a:r>
            <a:r>
              <a:rPr lang="en-US" dirty="0"/>
              <a:t>contractors, and business partners network access using </a:t>
            </a:r>
            <a:r>
              <a:rPr lang="en-US" dirty="0" smtClean="0"/>
              <a:t>various devices </a:t>
            </a:r>
            <a:r>
              <a:rPr lang="en-US" dirty="0"/>
              <a:t>from a multitude of locations.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24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Security </a:t>
            </a:r>
            <a:r>
              <a:rPr lang="en-US" b="1" dirty="0" smtClean="0"/>
              <a:t>Threats:</a:t>
            </a:r>
          </a:p>
          <a:p>
            <a:r>
              <a:rPr lang="en-US" dirty="0"/>
              <a:t>Guidelines for Managing and Securing Mobile Devices in the Enterprise</a:t>
            </a:r>
            <a:r>
              <a:rPr lang="en-US" dirty="0" smtClean="0"/>
              <a:t>, July </a:t>
            </a:r>
            <a:r>
              <a:rPr lang="en-US" dirty="0" smtClean="0"/>
              <a:t>2012 lists </a:t>
            </a:r>
            <a:r>
              <a:rPr lang="en-US" dirty="0"/>
              <a:t>seven major security concerns for mobile </a:t>
            </a:r>
            <a:r>
              <a:rPr lang="en-US" dirty="0" smtClean="0"/>
              <a:t>devices:</a:t>
            </a:r>
            <a:endParaRPr lang="en-US" b="1" dirty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1. Lack </a:t>
            </a:r>
            <a:r>
              <a:rPr lang="en-US" b="1" dirty="0"/>
              <a:t>of physical security </a:t>
            </a:r>
            <a:r>
              <a:rPr lang="en-US" b="1" dirty="0" smtClean="0"/>
              <a:t>controls:</a:t>
            </a:r>
          </a:p>
          <a:p>
            <a:pPr lvl="0"/>
            <a:r>
              <a:rPr lang="en-US" dirty="0"/>
              <a:t>The security policy for mobile devices must be based on the assumption that any mobile device may be stolen or at least accessed by a malicious </a:t>
            </a:r>
            <a:r>
              <a:rPr lang="en-US" dirty="0" smtClean="0"/>
              <a:t>party.</a:t>
            </a:r>
            <a:endParaRPr lang="en-US" b="1" dirty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4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 Use </a:t>
            </a:r>
            <a:r>
              <a:rPr lang="en-US" b="1" dirty="0"/>
              <a:t>of untrusted mobile </a:t>
            </a:r>
            <a:r>
              <a:rPr lang="en-US" b="1" dirty="0" smtClean="0"/>
              <a:t>devices:</a:t>
            </a:r>
          </a:p>
          <a:p>
            <a:pPr lvl="0"/>
            <a:r>
              <a:rPr lang="en-US" dirty="0"/>
              <a:t>The organization must assume that not all devices are </a:t>
            </a:r>
            <a:r>
              <a:rPr lang="en-US" dirty="0" smtClean="0"/>
              <a:t>trustworthy.</a:t>
            </a:r>
            <a:endParaRPr lang="en-US" dirty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0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3. Use </a:t>
            </a:r>
            <a:r>
              <a:rPr lang="en-US" b="1" dirty="0"/>
              <a:t>of untrusted </a:t>
            </a:r>
            <a:r>
              <a:rPr lang="en-US" b="1" dirty="0" smtClean="0"/>
              <a:t>networks:</a:t>
            </a:r>
          </a:p>
          <a:p>
            <a:pPr lvl="0"/>
            <a:r>
              <a:rPr lang="en-US" dirty="0"/>
              <a:t>The security policy must be based on the assumption that the networks between the mobile device and the organization are not </a:t>
            </a:r>
            <a:r>
              <a:rPr lang="en-US" dirty="0" smtClean="0"/>
              <a:t>trustworthy</a:t>
            </a:r>
            <a:r>
              <a:rPr lang="en-US" b="1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1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4. Use </a:t>
            </a:r>
            <a:r>
              <a:rPr lang="en-US" b="1" dirty="0"/>
              <a:t>of untrusted </a:t>
            </a:r>
            <a:r>
              <a:rPr lang="en-US" b="1" dirty="0" smtClean="0"/>
              <a:t>content:</a:t>
            </a:r>
          </a:p>
          <a:p>
            <a:pPr lvl="0"/>
            <a:r>
              <a:rPr lang="en-US" dirty="0"/>
              <a:t>Mobile devices may access and use content that other computing devices do not </a:t>
            </a:r>
            <a:r>
              <a:rPr lang="en-US" dirty="0" smtClean="0"/>
              <a:t>encounter.</a:t>
            </a:r>
            <a:endParaRPr lang="en-US" dirty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3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5. Use </a:t>
            </a:r>
            <a:r>
              <a:rPr lang="en-US" b="1" dirty="0"/>
              <a:t>of applications created by unknown </a:t>
            </a:r>
            <a:r>
              <a:rPr lang="en-US" b="1" dirty="0" smtClean="0"/>
              <a:t>parties:</a:t>
            </a:r>
          </a:p>
          <a:p>
            <a:pPr lvl="0"/>
            <a:r>
              <a:rPr lang="en-US" dirty="0"/>
              <a:t>It is easy to find and install third-party applications on mobile devices and this poses the risk of installing malicious </a:t>
            </a:r>
            <a:r>
              <a:rPr lang="en-US" dirty="0" smtClean="0"/>
              <a:t>software</a:t>
            </a:r>
            <a:r>
              <a:rPr lang="en-US" b="1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basics </a:t>
            </a:r>
            <a:r>
              <a:rPr lang="en-US" sz="2800" dirty="0">
                <a:cs typeface="Arial" pitchFamily="34" charset="0"/>
              </a:rPr>
              <a:t>of Mobile Device Security.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6. Interaction </a:t>
            </a:r>
            <a:r>
              <a:rPr lang="en-US" b="1" dirty="0"/>
              <a:t>with other </a:t>
            </a:r>
            <a:r>
              <a:rPr lang="en-US" b="1" dirty="0" smtClean="0"/>
              <a:t>systems: </a:t>
            </a:r>
            <a:r>
              <a:rPr lang="en-US" dirty="0" smtClean="0"/>
              <a:t>Unless an organization </a:t>
            </a:r>
            <a:r>
              <a:rPr lang="en-US" dirty="0"/>
              <a:t>has control of </a:t>
            </a:r>
            <a:r>
              <a:rPr lang="en-US" dirty="0" smtClean="0"/>
              <a:t>all </a:t>
            </a:r>
            <a:r>
              <a:rPr lang="en-US" dirty="0"/>
              <a:t>devices involved in synchronization, there is </a:t>
            </a:r>
            <a:r>
              <a:rPr lang="en-US" dirty="0" smtClean="0"/>
              <a:t>a high risk of data of organization </a:t>
            </a:r>
            <a:r>
              <a:rPr lang="en-US" dirty="0"/>
              <a:t>being stored </a:t>
            </a:r>
            <a:r>
              <a:rPr lang="en-US" dirty="0" smtClean="0"/>
              <a:t>in </a:t>
            </a:r>
            <a:r>
              <a:rPr lang="en-US" dirty="0"/>
              <a:t>unsecured location</a:t>
            </a:r>
            <a:r>
              <a:rPr lang="en-US" dirty="0" smtClean="0"/>
              <a:t>, plus risk of </a:t>
            </a:r>
            <a:r>
              <a:rPr lang="en-US" dirty="0"/>
              <a:t>introduction of </a:t>
            </a:r>
            <a:r>
              <a:rPr lang="en-US" dirty="0" smtClean="0"/>
              <a:t>malware.</a:t>
            </a:r>
            <a:endParaRPr lang="en-US" dirty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73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7. Use </a:t>
            </a:r>
            <a:r>
              <a:rPr lang="en-US" b="1" dirty="0"/>
              <a:t>of location </a:t>
            </a:r>
            <a:r>
              <a:rPr lang="en-US" b="1" dirty="0" smtClean="0"/>
              <a:t>services:</a:t>
            </a:r>
          </a:p>
          <a:p>
            <a:pPr lvl="0"/>
            <a:r>
              <a:rPr lang="en-US" dirty="0"/>
              <a:t>An attacker can use location information to determine where the device and user are located, which may be of use to the </a:t>
            </a:r>
            <a:r>
              <a:rPr lang="en-US" dirty="0" smtClean="0"/>
              <a:t>attacker</a:t>
            </a:r>
            <a:r>
              <a:rPr lang="en-US" b="1" dirty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04857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Mobile devices have become an essential element for organizations as part of the overall network </a:t>
            </a:r>
            <a:r>
              <a:rPr lang="en-US" dirty="0" smtClean="0"/>
              <a:t>infrastructure.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Prior to the widespread use of smartphones, network security was based upon clearly defined perimeters that separated trusted internal networks from the untrusted </a:t>
            </a:r>
            <a:r>
              <a:rPr lang="en-US" dirty="0" smtClean="0"/>
              <a:t>Internet.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95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Corporate IT was tightly controlled.</a:t>
            </a:r>
          </a:p>
          <a:p>
            <a:r>
              <a:rPr lang="en-US" dirty="0"/>
              <a:t>User devices were typically limited to Windows PCs</a:t>
            </a:r>
            <a:r>
              <a:rPr lang="en-US" dirty="0" smtClean="0"/>
              <a:t>.</a:t>
            </a:r>
          </a:p>
          <a:p>
            <a:r>
              <a:rPr lang="en-US" dirty="0" smtClean="0"/>
              <a:t>Business applications were </a:t>
            </a:r>
            <a:r>
              <a:rPr lang="en-US" dirty="0"/>
              <a:t>controlled by IT and either run locally on endpoints or on physical </a:t>
            </a:r>
            <a:r>
              <a:rPr lang="en-US" dirty="0" smtClean="0"/>
              <a:t>servers in </a:t>
            </a:r>
            <a:r>
              <a:rPr lang="en-US" dirty="0"/>
              <a:t>data centers.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1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Today, there </a:t>
            </a:r>
            <a:r>
              <a:rPr lang="en-US" dirty="0" smtClean="0"/>
              <a:t>have been </a:t>
            </a:r>
            <a:r>
              <a:rPr lang="en-US" dirty="0"/>
              <a:t>massive changes in each of these assumptions. </a:t>
            </a:r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organization’s </a:t>
            </a:r>
            <a:r>
              <a:rPr lang="en-US" dirty="0" smtClean="0"/>
              <a:t>networks must </a:t>
            </a:r>
            <a:r>
              <a:rPr lang="en-US" dirty="0"/>
              <a:t>accommodate the following: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91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Growing use of new devices: </a:t>
            </a:r>
            <a:endParaRPr lang="en-US" b="1" dirty="0" smtClean="0"/>
          </a:p>
          <a:p>
            <a:r>
              <a:rPr lang="en-US" dirty="0" smtClean="0"/>
              <a:t>Organizations </a:t>
            </a:r>
            <a:r>
              <a:rPr lang="en-US" dirty="0"/>
              <a:t>are experiencing significant </a:t>
            </a:r>
            <a:r>
              <a:rPr lang="en-US" dirty="0" smtClean="0"/>
              <a:t>growth in </a:t>
            </a:r>
            <a:r>
              <a:rPr lang="en-US" dirty="0"/>
              <a:t>employee use of mobile devices.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94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Cloud-based applications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Applications </a:t>
            </a:r>
            <a:r>
              <a:rPr lang="en-US" dirty="0"/>
              <a:t>no longer run solely on </a:t>
            </a:r>
            <a:r>
              <a:rPr lang="en-US" dirty="0" smtClean="0"/>
              <a:t>physical servers </a:t>
            </a:r>
            <a:r>
              <a:rPr lang="en-US" dirty="0"/>
              <a:t>in corporate data centers. </a:t>
            </a:r>
            <a:endParaRPr lang="en-US" dirty="0" smtClean="0"/>
          </a:p>
          <a:p>
            <a:r>
              <a:rPr lang="en-US" dirty="0"/>
              <a:t>C</a:t>
            </a:r>
            <a:r>
              <a:rPr lang="en-US" dirty="0" smtClean="0"/>
              <a:t>an run anywhere; on </a:t>
            </a:r>
            <a:r>
              <a:rPr lang="en-US" dirty="0"/>
              <a:t>traditional physical servers, on mobile virtual servers, or in </a:t>
            </a:r>
            <a:r>
              <a:rPr lang="en-US" dirty="0" smtClean="0"/>
              <a:t>the cloud</a:t>
            </a:r>
            <a:r>
              <a:rPr lang="en-US" dirty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Mobile Device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4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14025</TotalTime>
  <Words>696</Words>
  <Application>Microsoft Office PowerPoint</Application>
  <PresentationFormat>On-screen Show (4:3)</PresentationFormat>
  <Paragraphs>90</Paragraphs>
  <Slides>21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  <vt:lpstr>Basics of Mobile Device Security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9107</cp:revision>
  <cp:lastPrinted>2015-04-15T04:00:00Z</cp:lastPrinted>
  <dcterms:created xsi:type="dcterms:W3CDTF">2015-04-10T12:56:27Z</dcterms:created>
  <dcterms:modified xsi:type="dcterms:W3CDTF">2016-06-15T08:14:17Z</dcterms:modified>
</cp:coreProperties>
</file>