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3" r:id="rId2"/>
    <p:sldId id="304" r:id="rId3"/>
    <p:sldId id="338" r:id="rId4"/>
    <p:sldId id="805" r:id="rId5"/>
    <p:sldId id="807" r:id="rId6"/>
    <p:sldId id="808" r:id="rId7"/>
    <p:sldId id="810" r:id="rId8"/>
    <p:sldId id="811" r:id="rId9"/>
    <p:sldId id="812" r:id="rId10"/>
    <p:sldId id="813" r:id="rId11"/>
    <p:sldId id="815" r:id="rId12"/>
    <p:sldId id="816" r:id="rId13"/>
    <p:sldId id="817" r:id="rId14"/>
    <p:sldId id="818" r:id="rId15"/>
    <p:sldId id="819" r:id="rId16"/>
    <p:sldId id="820" r:id="rId17"/>
    <p:sldId id="821" r:id="rId18"/>
    <p:sldId id="822" r:id="rId19"/>
    <p:sldId id="823" r:id="rId20"/>
    <p:sldId id="824" r:id="rId21"/>
    <p:sldId id="814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Content Types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There are four subtypes of the multipart </a:t>
            </a:r>
            <a:r>
              <a:rPr lang="en-US" dirty="0" smtClean="0"/>
              <a:t>type. </a:t>
            </a:r>
          </a:p>
          <a:p>
            <a:r>
              <a:rPr lang="en-US" dirty="0" smtClean="0"/>
              <a:t>The </a:t>
            </a:r>
            <a:r>
              <a:rPr lang="en-US" b="1" dirty="0"/>
              <a:t>multipart/mixed subtype </a:t>
            </a:r>
            <a:r>
              <a:rPr lang="en-US" dirty="0"/>
              <a:t>is used when there are multiple </a:t>
            </a:r>
            <a:r>
              <a:rPr lang="en-US" dirty="0" smtClean="0"/>
              <a:t>independent body </a:t>
            </a:r>
            <a:r>
              <a:rPr lang="en-US" dirty="0"/>
              <a:t>parts that need to be bundled in a particular order.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Content Types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63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For </a:t>
            </a:r>
            <a:r>
              <a:rPr lang="en-US" b="1" dirty="0" smtClean="0"/>
              <a:t>multipart/parallel </a:t>
            </a:r>
            <a:r>
              <a:rPr lang="en-US" b="1" dirty="0"/>
              <a:t>subtype</a:t>
            </a:r>
            <a:r>
              <a:rPr lang="en-US" dirty="0"/>
              <a:t>, the order of the parts is not significant.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the recipient’s system </a:t>
            </a:r>
            <a:r>
              <a:rPr lang="en-US" dirty="0" smtClean="0"/>
              <a:t>is appropriate</a:t>
            </a:r>
            <a:r>
              <a:rPr lang="en-US" dirty="0"/>
              <a:t>, the multiple parts can be presented in parallel.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Content Types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24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For </a:t>
            </a:r>
            <a:r>
              <a:rPr lang="en-US" dirty="0"/>
              <a:t>example, a </a:t>
            </a:r>
            <a:r>
              <a:rPr lang="en-US" dirty="0" smtClean="0"/>
              <a:t>picture </a:t>
            </a:r>
            <a:r>
              <a:rPr lang="en-US" dirty="0"/>
              <a:t>or text part could be accompanied by a voice commentary that is played while </a:t>
            </a:r>
            <a:r>
              <a:rPr lang="en-US" dirty="0" smtClean="0"/>
              <a:t>the picture </a:t>
            </a:r>
            <a:r>
              <a:rPr lang="en-US" dirty="0"/>
              <a:t>or text is displayed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Content Types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84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For the </a:t>
            </a:r>
            <a:r>
              <a:rPr lang="en-US" b="1" dirty="0"/>
              <a:t>multipart/alternative subtype</a:t>
            </a:r>
            <a:r>
              <a:rPr lang="en-US" dirty="0"/>
              <a:t>, the various parts are different </a:t>
            </a:r>
            <a:r>
              <a:rPr lang="en-US" dirty="0" smtClean="0"/>
              <a:t>representations of </a:t>
            </a:r>
            <a:r>
              <a:rPr lang="en-US" dirty="0"/>
              <a:t>the same information</a:t>
            </a:r>
            <a:r>
              <a:rPr lang="en-US" dirty="0" smtClean="0"/>
              <a:t>.</a:t>
            </a:r>
          </a:p>
          <a:p>
            <a:r>
              <a:rPr lang="en-US" dirty="0"/>
              <a:t>In this subtype, the body parts are ordered in terms of increasing preference.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Content Types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45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Content Types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028" y="1199012"/>
            <a:ext cx="7039429" cy="492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333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</a:t>
            </a:r>
            <a:r>
              <a:rPr lang="en-US" dirty="0" smtClean="0"/>
              <a:t>f </a:t>
            </a:r>
            <a:r>
              <a:rPr lang="en-US" dirty="0"/>
              <a:t>the recipient system is capable of displaying the message in </a:t>
            </a:r>
            <a:r>
              <a:rPr lang="en-US" dirty="0" smtClean="0"/>
              <a:t>the text/enriched </a:t>
            </a:r>
            <a:r>
              <a:rPr lang="en-US" dirty="0"/>
              <a:t>format, this is </a:t>
            </a:r>
            <a:r>
              <a:rPr lang="en-US" dirty="0" smtClean="0"/>
              <a:t>done.</a:t>
            </a:r>
          </a:p>
          <a:p>
            <a:r>
              <a:rPr lang="en-US" dirty="0" smtClean="0"/>
              <a:t>Otherwise</a:t>
            </a:r>
            <a:r>
              <a:rPr lang="en-US" dirty="0"/>
              <a:t>, the plain text format is used.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Content Types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38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</a:t>
            </a:r>
            <a:r>
              <a:rPr lang="en-US" b="1" dirty="0"/>
              <a:t>multipart/digest subtype </a:t>
            </a:r>
            <a:r>
              <a:rPr lang="en-US" dirty="0"/>
              <a:t>is used when each of the body parts is </a:t>
            </a:r>
            <a:r>
              <a:rPr lang="en-US" dirty="0" smtClean="0"/>
              <a:t>interpreted as </a:t>
            </a:r>
            <a:r>
              <a:rPr lang="en-US" dirty="0"/>
              <a:t>an RFC 5322 message with headers</a:t>
            </a:r>
            <a:r>
              <a:rPr lang="en-US" dirty="0" smtClean="0"/>
              <a:t>.</a:t>
            </a:r>
          </a:p>
          <a:p>
            <a:r>
              <a:rPr lang="en-US" dirty="0"/>
              <a:t>This subtype enables the </a:t>
            </a:r>
            <a:r>
              <a:rPr lang="en-US" dirty="0" smtClean="0"/>
              <a:t>construction of </a:t>
            </a:r>
            <a:r>
              <a:rPr lang="en-US" dirty="0"/>
              <a:t>a message whose parts are individual messages.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Content Types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66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3. message type:</a:t>
            </a:r>
          </a:p>
          <a:p>
            <a:r>
              <a:rPr lang="en-US" dirty="0" smtClean="0"/>
              <a:t>provides </a:t>
            </a:r>
            <a:r>
              <a:rPr lang="en-US" dirty="0"/>
              <a:t>a number of important capabilities in MIME</a:t>
            </a:r>
            <a:r>
              <a:rPr lang="en-US" dirty="0" smtClean="0"/>
              <a:t>.</a:t>
            </a:r>
          </a:p>
          <a:p>
            <a:r>
              <a:rPr lang="en-US" dirty="0"/>
              <a:t>The </a:t>
            </a:r>
            <a:r>
              <a:rPr lang="en-US" b="1" dirty="0"/>
              <a:t>message/rfc822 subtype </a:t>
            </a:r>
            <a:r>
              <a:rPr lang="en-US" dirty="0"/>
              <a:t>indicates that the body is an entire message, </a:t>
            </a:r>
            <a:r>
              <a:rPr lang="en-US" dirty="0" smtClean="0"/>
              <a:t>including header </a:t>
            </a:r>
            <a:r>
              <a:rPr lang="en-US" dirty="0"/>
              <a:t>and </a:t>
            </a:r>
            <a:r>
              <a:rPr lang="en-US" dirty="0" smtClean="0"/>
              <a:t>body.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Content Types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98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</a:t>
            </a:r>
            <a:r>
              <a:rPr lang="en-US" b="1" dirty="0"/>
              <a:t>message/partial subtype </a:t>
            </a:r>
            <a:r>
              <a:rPr lang="en-US" dirty="0"/>
              <a:t>enables fragmentation of a large message into </a:t>
            </a:r>
            <a:r>
              <a:rPr lang="en-US" dirty="0" smtClean="0"/>
              <a:t>a number </a:t>
            </a:r>
            <a:r>
              <a:rPr lang="en-US" dirty="0"/>
              <a:t>of parts, which must be reassembled at the destination.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Content Types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13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Three </a:t>
            </a:r>
            <a:r>
              <a:rPr lang="en-US" dirty="0"/>
              <a:t>parameters are specified in the Content-Type: Message/Partial field: an </a:t>
            </a:r>
            <a:r>
              <a:rPr lang="en-US" i="1" dirty="0" smtClean="0"/>
              <a:t>id </a:t>
            </a:r>
            <a:r>
              <a:rPr lang="en-US" dirty="0" smtClean="0"/>
              <a:t>common </a:t>
            </a:r>
            <a:r>
              <a:rPr lang="en-US" dirty="0"/>
              <a:t>to all fragments of the same message, a </a:t>
            </a:r>
            <a:r>
              <a:rPr lang="en-US" i="1" dirty="0"/>
              <a:t>sequence number </a:t>
            </a:r>
            <a:r>
              <a:rPr lang="en-US" dirty="0"/>
              <a:t>unique to </a:t>
            </a:r>
            <a:r>
              <a:rPr lang="en-US" dirty="0" smtClean="0"/>
              <a:t>each fragment</a:t>
            </a:r>
            <a:r>
              <a:rPr lang="en-US" dirty="0"/>
              <a:t>, and the </a:t>
            </a:r>
            <a:r>
              <a:rPr lang="en-US" i="1" dirty="0"/>
              <a:t>total </a:t>
            </a:r>
            <a:r>
              <a:rPr lang="en-US" dirty="0"/>
              <a:t>number of fragments.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Content Types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3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smtClean="0">
                <a:cs typeface="Arial" pitchFamily="34" charset="0"/>
              </a:rPr>
              <a:t>describe</a:t>
            </a:r>
            <a:r>
              <a:rPr lang="en-US" sz="2800">
                <a:cs typeface="Arial" pitchFamily="34" charset="0"/>
              </a:rPr>
              <a:t> MIME Content Types.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Content Types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</a:t>
            </a:r>
            <a:r>
              <a:rPr lang="en-US" b="1" dirty="0"/>
              <a:t>message/external-body subtype </a:t>
            </a:r>
            <a:r>
              <a:rPr lang="en-US" dirty="0"/>
              <a:t>indicates that the actual data to be </a:t>
            </a:r>
            <a:r>
              <a:rPr lang="en-US" dirty="0" smtClean="0"/>
              <a:t>conveyed in </a:t>
            </a:r>
            <a:r>
              <a:rPr lang="en-US" dirty="0"/>
              <a:t>this message are not contained in the body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</a:t>
            </a:r>
            <a:r>
              <a:rPr lang="en-US" dirty="0"/>
              <a:t>body contains </a:t>
            </a:r>
            <a:r>
              <a:rPr lang="en-US" dirty="0" smtClean="0"/>
              <a:t>the information </a:t>
            </a:r>
            <a:r>
              <a:rPr lang="en-US" dirty="0"/>
              <a:t>needed to access the data.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Content Types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01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Content Types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9" y="1378857"/>
            <a:ext cx="7344229" cy="4804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271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Content Types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There </a:t>
            </a:r>
            <a:r>
              <a:rPr lang="en-US" dirty="0"/>
              <a:t>are seven </a:t>
            </a:r>
            <a:r>
              <a:rPr lang="en-US" dirty="0" smtClean="0"/>
              <a:t>different major </a:t>
            </a:r>
            <a:r>
              <a:rPr lang="en-US" dirty="0"/>
              <a:t>types of content and a total of 15 subtypes. 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general, a content </a:t>
            </a:r>
            <a:r>
              <a:rPr lang="en-US" dirty="0" smtClean="0"/>
              <a:t>type declares the general </a:t>
            </a:r>
            <a:r>
              <a:rPr lang="en-US" dirty="0"/>
              <a:t>type of data, and the subtype specifies a particular format </a:t>
            </a:r>
            <a:r>
              <a:rPr lang="en-US" dirty="0" smtClean="0"/>
              <a:t>for that </a:t>
            </a:r>
            <a:r>
              <a:rPr lang="en-US" dirty="0"/>
              <a:t>type of data.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Content Types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90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1. text type:</a:t>
            </a:r>
          </a:p>
          <a:p>
            <a:r>
              <a:rPr lang="en-US" dirty="0" smtClean="0"/>
              <a:t>no </a:t>
            </a:r>
            <a:r>
              <a:rPr lang="en-US" dirty="0"/>
              <a:t>special software is required to get the full </a:t>
            </a:r>
            <a:r>
              <a:rPr lang="en-US" dirty="0" smtClean="0"/>
              <a:t>meaning of </a:t>
            </a:r>
            <a:r>
              <a:rPr lang="en-US" dirty="0"/>
              <a:t>the text aside from support of the indicated character set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Content Types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91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primary </a:t>
            </a:r>
            <a:r>
              <a:rPr lang="en-US" dirty="0" smtClean="0"/>
              <a:t>subtype is </a:t>
            </a:r>
            <a:r>
              <a:rPr lang="en-US" b="1" dirty="0" smtClean="0"/>
              <a:t>plain </a:t>
            </a:r>
            <a:r>
              <a:rPr lang="en-US" b="1" dirty="0"/>
              <a:t>text</a:t>
            </a:r>
            <a:r>
              <a:rPr lang="en-US" dirty="0"/>
              <a:t>, which is simply a string of ASCII characters or ISO 8859 characters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enriched</a:t>
            </a:r>
            <a:r>
              <a:rPr lang="en-US" i="1" dirty="0" smtClean="0"/>
              <a:t> </a:t>
            </a:r>
            <a:r>
              <a:rPr lang="en-US" dirty="0"/>
              <a:t>subtype allows greater formatting flexibility.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Content Types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9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2. multipart type:</a:t>
            </a:r>
          </a:p>
          <a:p>
            <a:r>
              <a:rPr lang="en-US" dirty="0" smtClean="0"/>
              <a:t>indicates </a:t>
            </a:r>
            <a:r>
              <a:rPr lang="en-US" dirty="0"/>
              <a:t>that the body contains multiple, </a:t>
            </a:r>
            <a:r>
              <a:rPr lang="en-US" dirty="0" smtClean="0"/>
              <a:t>independent parts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Content-Type header field includes a parameter (called a boundary) </a:t>
            </a:r>
            <a:r>
              <a:rPr lang="en-US" dirty="0" smtClean="0"/>
              <a:t>that defines </a:t>
            </a:r>
            <a:r>
              <a:rPr lang="en-US" dirty="0"/>
              <a:t>the delimiter between body parts</a:t>
            </a:r>
            <a:r>
              <a:rPr lang="en-US" dirty="0" smtClean="0"/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Content Types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06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Each </a:t>
            </a:r>
            <a:r>
              <a:rPr lang="en-US" dirty="0"/>
              <a:t>boundary starts on a new line and consists of two </a:t>
            </a:r>
            <a:r>
              <a:rPr lang="en-US" dirty="0" smtClean="0"/>
              <a:t>hyphens followed </a:t>
            </a:r>
            <a:r>
              <a:rPr lang="en-US" dirty="0"/>
              <a:t>by the boundary value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</a:t>
            </a:r>
            <a:r>
              <a:rPr lang="en-US" dirty="0"/>
              <a:t>final boundary, which indicates the </a:t>
            </a:r>
            <a:r>
              <a:rPr lang="en-US" dirty="0" smtClean="0"/>
              <a:t>end of </a:t>
            </a:r>
            <a:r>
              <a:rPr lang="en-US" dirty="0"/>
              <a:t>the last part, also has a suffix of two hyphens.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Content Types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24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MIME Content Types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884" y="1277258"/>
            <a:ext cx="7300687" cy="4847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485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15727</TotalTime>
  <Words>604</Words>
  <Application>Microsoft Office PowerPoint</Application>
  <PresentationFormat>On-screen Show (4:3)</PresentationFormat>
  <Paragraphs>80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MIME Content Types</vt:lpstr>
      <vt:lpstr>MIME Content Types</vt:lpstr>
      <vt:lpstr>MIME Content Types</vt:lpstr>
      <vt:lpstr>MIME Content Types</vt:lpstr>
      <vt:lpstr>MIME Content Types</vt:lpstr>
      <vt:lpstr>MIME Content Types</vt:lpstr>
      <vt:lpstr>MIME Content Types</vt:lpstr>
      <vt:lpstr>MIME Content Types</vt:lpstr>
      <vt:lpstr>MIME Content Types</vt:lpstr>
      <vt:lpstr>MIME Content Types</vt:lpstr>
      <vt:lpstr>MIME Content Types</vt:lpstr>
      <vt:lpstr>MIME Content Types</vt:lpstr>
      <vt:lpstr>MIME Content Types</vt:lpstr>
      <vt:lpstr>MIME Content Types</vt:lpstr>
      <vt:lpstr>MIME Content Types</vt:lpstr>
      <vt:lpstr>MIME Content Types</vt:lpstr>
      <vt:lpstr>MIME Content Types</vt:lpstr>
      <vt:lpstr>MIME Content Types</vt:lpstr>
      <vt:lpstr>MIME Content Types</vt:lpstr>
      <vt:lpstr>MIME Content Types</vt:lpstr>
      <vt:lpstr>MIME Content Types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10906</cp:revision>
  <cp:lastPrinted>2015-04-15T04:00:00Z</cp:lastPrinted>
  <dcterms:created xsi:type="dcterms:W3CDTF">2015-04-10T12:56:27Z</dcterms:created>
  <dcterms:modified xsi:type="dcterms:W3CDTF">2016-06-29T06:04:19Z</dcterms:modified>
</cp:coreProperties>
</file>