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303" r:id="rId2"/>
    <p:sldId id="304" r:id="rId3"/>
    <p:sldId id="338" r:id="rId4"/>
    <p:sldId id="378" r:id="rId5"/>
    <p:sldId id="471" r:id="rId6"/>
    <p:sldId id="472" r:id="rId7"/>
    <p:sldId id="473" r:id="rId8"/>
    <p:sldId id="474" r:id="rId9"/>
    <p:sldId id="475" r:id="rId10"/>
    <p:sldId id="485" r:id="rId11"/>
    <p:sldId id="486" r:id="rId12"/>
    <p:sldId id="487" r:id="rId13"/>
    <p:sldId id="488" r:id="rId14"/>
    <p:sldId id="489" r:id="rId15"/>
    <p:sldId id="484" r:id="rId16"/>
    <p:sldId id="476" r:id="rId17"/>
    <p:sldId id="477" r:id="rId18"/>
    <p:sldId id="490" r:id="rId19"/>
    <p:sldId id="492" r:id="rId20"/>
    <p:sldId id="491" r:id="rId21"/>
    <p:sldId id="493" r:id="rId22"/>
    <p:sldId id="494" r:id="rId23"/>
    <p:sldId id="470" r:id="rId2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handouts4" clrMode="bw" frameSlides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84819"/>
    <a:srgbClr val="5B0505"/>
    <a:srgbClr val="050875"/>
    <a:srgbClr val="7C3B0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662" autoAdjust="0"/>
  </p:normalViewPr>
  <p:slideViewPr>
    <p:cSldViewPr snapToGrid="0" snapToObjects="1">
      <p:cViewPr varScale="1">
        <p:scale>
          <a:sx n="66" d="100"/>
          <a:sy n="66" d="100"/>
        </p:scale>
        <p:origin x="-1398" y="-96"/>
      </p:cViewPr>
      <p:guideLst>
        <p:guide orient="horz" pos="725"/>
        <p:guide pos="292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1D6E16-51C0-4345-9068-9A45A114C3D9}" type="datetimeFigureOut">
              <a:rPr lang="en-US" smtClean="0"/>
              <a:t>3/30/2016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C9D963-D9F2-4349-A898-395F515990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850777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2BA4CFF-7EFB-413D-979F-A35F027C1BED}" type="datetimeFigureOut">
              <a:rPr lang="en-US" smtClean="0"/>
              <a:t>3/30/2016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BFE10C6-2278-46DF-8982-0D5CB7448A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655090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E10C6-2278-46DF-8982-0D5CB7448A89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44999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E10C6-2278-46DF-8982-0D5CB7448A89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44999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E10C6-2278-46DF-8982-0D5CB7448A89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44999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E10C6-2278-46DF-8982-0D5CB7448A89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44999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E10C6-2278-46DF-8982-0D5CB7448A89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44999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E10C6-2278-46DF-8982-0D5CB7448A89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44999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E10C6-2278-46DF-8982-0D5CB7448A89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44999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E10C6-2278-46DF-8982-0D5CB7448A89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44999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E10C6-2278-46DF-8982-0D5CB7448A89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44999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E10C6-2278-46DF-8982-0D5CB7448A89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44999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E10C6-2278-46DF-8982-0D5CB7448A89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44999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E10C6-2278-46DF-8982-0D5CB7448A89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44999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E10C6-2278-46DF-8982-0D5CB7448A89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44999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E10C6-2278-46DF-8982-0D5CB7448A89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44999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E10C6-2278-46DF-8982-0D5CB7448A89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44999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E10C6-2278-46DF-8982-0D5CB7448A89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44999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E10C6-2278-46DF-8982-0D5CB7448A89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44999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E10C6-2278-46DF-8982-0D5CB7448A89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44999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E10C6-2278-46DF-8982-0D5CB7448A89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4499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DB5805-4A80-4240-9674-611D0350C9F5}" type="datetime1">
              <a:rPr lang="en-US" smtClean="0"/>
              <a:t>3/30/2016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38217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3EDDDD-F959-4D1A-9512-A7872E4461BE}" type="datetime1">
              <a:rPr lang="en-US" smtClean="0"/>
              <a:t>3/30/2016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17705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3B695C-B97A-44F8-BE78-29BECED17B65}" type="datetime1">
              <a:rPr lang="en-US" smtClean="0"/>
              <a:t>3/30/2016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74908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89DE9E-7AC5-4F3C-919A-3CD9D1803631}" type="datetime1">
              <a:rPr lang="en-US" smtClean="0"/>
              <a:t>3/30/2016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30696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F48DB-0A0E-4B15-B961-008B484F8715}" type="datetime1">
              <a:rPr lang="en-US" smtClean="0"/>
              <a:t>3/30/2016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62315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9E95D3-3B5F-4F55-819C-98DF50A31C5D}" type="datetime1">
              <a:rPr lang="en-US" smtClean="0"/>
              <a:t>3/30/2016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>
            <a:lvl1pPr>
              <a:defRPr sz="1200"/>
            </a:lvl1pPr>
          </a:lstStyle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02907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8B425A-704D-4D2C-AD9B-16096500C615}" type="datetime1">
              <a:rPr lang="en-US" smtClean="0"/>
              <a:t>3/30/2016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pPr/>
              <a:t>‹#›</a:t>
            </a:fld>
            <a:r>
              <a:rPr lang="en-US" dirty="0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16830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537B5F-ED59-4B5A-B86E-3AD00F64C54A}" type="datetime1">
              <a:rPr lang="en-US" smtClean="0"/>
              <a:t>3/30/2016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65314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342A16-A71D-4A98-A719-C537DB4039CF}" type="datetime1">
              <a:rPr lang="en-US" smtClean="0"/>
              <a:t>3/30/2016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63474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B7E944-AD44-4BB7-8E45-F55E48751476}" type="datetime1">
              <a:rPr lang="en-US" smtClean="0"/>
              <a:t>3/30/2016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64290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A74015-1A16-43FA-B156-0F74C7B2BAE0}" type="datetime1">
              <a:rPr lang="en-US" smtClean="0"/>
              <a:t>3/30/2016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36506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A64ED8-5C82-4F7D-946D-E413EB161506}" type="datetime1">
              <a:rPr lang="en-US" smtClean="0"/>
              <a:t>3/30/2016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05936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443576" y="2949090"/>
            <a:ext cx="3787352" cy="1700158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en-US" sz="3600" b="1" dirty="0" smtClean="0">
                <a:solidFill>
                  <a:srgbClr val="5B0505"/>
                </a:solidFill>
                <a:latin typeface="+mj-lt"/>
                <a:cs typeface="Arial"/>
              </a:rPr>
              <a:t>Network Security</a:t>
            </a:r>
            <a:endParaRPr lang="en-US" sz="3600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Advanced Encryption Standard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8268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2498" y="1155523"/>
            <a:ext cx="3787352" cy="4980233"/>
          </a:xfrm>
        </p:spPr>
        <p:txBody>
          <a:bodyPr>
            <a:noAutofit/>
          </a:bodyPr>
          <a:lstStyle/>
          <a:p>
            <a:r>
              <a:rPr lang="en-US" dirty="0"/>
              <a:t>The input to the encryption and decryption algorithms is a single </a:t>
            </a:r>
            <a:r>
              <a:rPr lang="en-US" dirty="0" smtClean="0"/>
              <a:t>128-bit block</a:t>
            </a:r>
            <a:r>
              <a:rPr lang="en-US" dirty="0"/>
              <a:t>. </a:t>
            </a:r>
            <a:endParaRPr lang="en-US" dirty="0" smtClean="0"/>
          </a:p>
          <a:p>
            <a:r>
              <a:rPr lang="en-US" dirty="0" smtClean="0"/>
              <a:t>In </a:t>
            </a:r>
            <a:r>
              <a:rPr lang="en-US" dirty="0"/>
              <a:t>FIPS PUB 197, this block is depicted as a square matrix of bytes. 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Advanced Encryption Standard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98776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2498" y="1155523"/>
            <a:ext cx="3787352" cy="4980233"/>
          </a:xfrm>
        </p:spPr>
        <p:txBody>
          <a:bodyPr>
            <a:noAutofit/>
          </a:bodyPr>
          <a:lstStyle/>
          <a:p>
            <a:r>
              <a:rPr lang="en-US" dirty="0" smtClean="0"/>
              <a:t>The block </a:t>
            </a:r>
            <a:r>
              <a:rPr lang="en-US" dirty="0"/>
              <a:t>is copied into the </a:t>
            </a:r>
            <a:r>
              <a:rPr lang="en-US" b="1" dirty="0"/>
              <a:t>State</a:t>
            </a:r>
            <a:r>
              <a:rPr lang="en-US" dirty="0"/>
              <a:t> </a:t>
            </a:r>
            <a:r>
              <a:rPr lang="en-US" dirty="0" smtClean="0"/>
              <a:t>array</a:t>
            </a:r>
            <a:r>
              <a:rPr lang="en-US" dirty="0"/>
              <a:t>, which is modified at each stage of encryption </a:t>
            </a:r>
            <a:r>
              <a:rPr lang="en-US" dirty="0" smtClean="0"/>
              <a:t>or decryption</a:t>
            </a:r>
            <a:r>
              <a:rPr lang="en-US" dirty="0"/>
              <a:t>. </a:t>
            </a:r>
            <a:endParaRPr lang="en-US" dirty="0" smtClean="0"/>
          </a:p>
          <a:p>
            <a:r>
              <a:rPr lang="en-US" dirty="0" smtClean="0"/>
              <a:t>After </a:t>
            </a:r>
            <a:r>
              <a:rPr lang="en-US" dirty="0"/>
              <a:t>the final stage, </a:t>
            </a:r>
            <a:r>
              <a:rPr lang="en-US" b="1" dirty="0"/>
              <a:t>State</a:t>
            </a:r>
            <a:r>
              <a:rPr lang="en-US" dirty="0"/>
              <a:t> </a:t>
            </a:r>
            <a:r>
              <a:rPr lang="en-US" dirty="0" smtClean="0"/>
              <a:t>is </a:t>
            </a:r>
            <a:r>
              <a:rPr lang="en-US" dirty="0"/>
              <a:t>copied to an output matrix. 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Advanced Encryption Standard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50100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2498" y="1155523"/>
            <a:ext cx="3787352" cy="4980233"/>
          </a:xfrm>
        </p:spPr>
        <p:txBody>
          <a:bodyPr>
            <a:noAutofit/>
          </a:bodyPr>
          <a:lstStyle/>
          <a:p>
            <a:r>
              <a:rPr lang="en-US" dirty="0" smtClean="0"/>
              <a:t>Similarly</a:t>
            </a:r>
            <a:r>
              <a:rPr lang="en-US" dirty="0"/>
              <a:t>,  </a:t>
            </a:r>
            <a:r>
              <a:rPr lang="en-US" dirty="0" smtClean="0"/>
              <a:t>the 128-bit </a:t>
            </a:r>
            <a:r>
              <a:rPr lang="en-US" dirty="0"/>
              <a:t>key is depicted as a square matrix of bytes. </a:t>
            </a:r>
            <a:endParaRPr lang="en-US" dirty="0" smtClean="0"/>
          </a:p>
          <a:p>
            <a:r>
              <a:rPr lang="en-US" dirty="0" smtClean="0"/>
              <a:t>This </a:t>
            </a:r>
            <a:r>
              <a:rPr lang="en-US" dirty="0"/>
              <a:t>key is then expanded into </a:t>
            </a:r>
            <a:r>
              <a:rPr lang="en-US" dirty="0" smtClean="0"/>
              <a:t>an array </a:t>
            </a:r>
            <a:r>
              <a:rPr lang="en-US" dirty="0"/>
              <a:t>of key schedule words: Each word is four bytes </a:t>
            </a:r>
            <a:r>
              <a:rPr lang="en-US" dirty="0" smtClean="0"/>
              <a:t>and </a:t>
            </a:r>
            <a:r>
              <a:rPr lang="en-US" dirty="0"/>
              <a:t>total key schedule </a:t>
            </a:r>
            <a:r>
              <a:rPr lang="en-US" dirty="0" smtClean="0"/>
              <a:t>is 44 </a:t>
            </a:r>
            <a:r>
              <a:rPr lang="en-US" dirty="0"/>
              <a:t>words </a:t>
            </a:r>
            <a:r>
              <a:rPr lang="en-US" dirty="0" smtClean="0"/>
              <a:t>for </a:t>
            </a:r>
            <a:r>
              <a:rPr lang="en-US" dirty="0"/>
              <a:t>128-bit key. 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Advanced Encryption Standard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50100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2498" y="1155523"/>
            <a:ext cx="3787352" cy="4980233"/>
          </a:xfrm>
        </p:spPr>
        <p:txBody>
          <a:bodyPr>
            <a:noAutofit/>
          </a:bodyPr>
          <a:lstStyle/>
          <a:p>
            <a:r>
              <a:rPr lang="en-US" dirty="0"/>
              <a:t>O</a:t>
            </a:r>
            <a:r>
              <a:rPr lang="en-US" dirty="0" smtClean="0"/>
              <a:t>rdering of bytes in a matrix is by column. </a:t>
            </a:r>
          </a:p>
          <a:p>
            <a:r>
              <a:rPr lang="en-US" dirty="0" smtClean="0"/>
              <a:t>First four bytes of a 128-bit plaintext input to the encryption cipher occupy the first column of the </a:t>
            </a:r>
            <a:r>
              <a:rPr lang="en-US" b="1" dirty="0" smtClean="0"/>
              <a:t>in </a:t>
            </a:r>
            <a:r>
              <a:rPr lang="en-US" dirty="0" smtClean="0"/>
              <a:t>matrix, the second four bytes occupy the second column, and so on. </a:t>
            </a:r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Advanced Encryption Standard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97533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2498" y="1155523"/>
            <a:ext cx="3787352" cy="4980233"/>
          </a:xfrm>
        </p:spPr>
        <p:txBody>
          <a:bodyPr>
            <a:noAutofit/>
          </a:bodyPr>
          <a:lstStyle/>
          <a:p>
            <a:r>
              <a:rPr lang="en-US" dirty="0" smtClean="0"/>
              <a:t>Similarly, the first four bytes of the expanded key, which form a word, occupy the first column of the </a:t>
            </a:r>
            <a:r>
              <a:rPr lang="en-US" b="1" dirty="0" smtClean="0"/>
              <a:t>w</a:t>
            </a:r>
            <a:r>
              <a:rPr lang="en-US" dirty="0" smtClean="0"/>
              <a:t>  matrix.</a:t>
            </a:r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Advanced Encryption Standard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97533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2498" y="1155523"/>
            <a:ext cx="3787352" cy="498023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 smtClean="0">
                <a:solidFill>
                  <a:srgbClr val="5B0505"/>
                </a:solidFill>
                <a:cs typeface="Arial"/>
              </a:rPr>
              <a:t>AES’s Working:</a:t>
            </a:r>
            <a:endParaRPr lang="en-US" dirty="0" smtClean="0"/>
          </a:p>
          <a:p>
            <a:r>
              <a:rPr lang="en-US" dirty="0" smtClean="0"/>
              <a:t>Four </a:t>
            </a:r>
            <a:r>
              <a:rPr lang="en-US" dirty="0"/>
              <a:t>different stages are used, one of permutation and three of substitution</a:t>
            </a:r>
          </a:p>
          <a:p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Advanced Encryption Standard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058299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2498" y="1155523"/>
            <a:ext cx="3787352" cy="4980233"/>
          </a:xfrm>
        </p:spPr>
        <p:txBody>
          <a:bodyPr>
            <a:noAutofit/>
          </a:bodyPr>
          <a:lstStyle/>
          <a:p>
            <a:r>
              <a:rPr lang="en-US" b="1" dirty="0"/>
              <a:t>Substitute bytes:</a:t>
            </a:r>
            <a:r>
              <a:rPr lang="en-US" dirty="0"/>
              <a:t>  Uses a table, referred to as an S-box,  to perform a </a:t>
            </a:r>
            <a:r>
              <a:rPr lang="en-US" dirty="0" smtClean="0"/>
              <a:t>byte-by- byte </a:t>
            </a:r>
            <a:r>
              <a:rPr lang="en-US" dirty="0"/>
              <a:t>substitution of the block</a:t>
            </a:r>
            <a:r>
              <a:rPr lang="en-US" dirty="0" smtClean="0"/>
              <a:t>.</a:t>
            </a:r>
          </a:p>
          <a:p>
            <a:r>
              <a:rPr lang="en-US" b="1" dirty="0"/>
              <a:t>Shift rows:</a:t>
            </a:r>
            <a:r>
              <a:rPr lang="en-US" dirty="0"/>
              <a:t>  A simple permutation that is performed row by row.</a:t>
            </a:r>
          </a:p>
          <a:p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Advanced Encryption Standard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754120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2498" y="1155523"/>
            <a:ext cx="3787352" cy="4980233"/>
          </a:xfrm>
        </p:spPr>
        <p:txBody>
          <a:bodyPr>
            <a:noAutofit/>
          </a:bodyPr>
          <a:lstStyle/>
          <a:p>
            <a:r>
              <a:rPr lang="en-US" b="1" dirty="0"/>
              <a:t>Mix columns:</a:t>
            </a:r>
            <a:r>
              <a:rPr lang="en-US" dirty="0"/>
              <a:t>  A substitution that alters each byte in a column as a </a:t>
            </a:r>
            <a:r>
              <a:rPr lang="en-US" dirty="0" smtClean="0"/>
              <a:t>function of </a:t>
            </a:r>
            <a:r>
              <a:rPr lang="en-US" dirty="0"/>
              <a:t>all of the bytes in the column.</a:t>
            </a:r>
          </a:p>
          <a:p>
            <a:r>
              <a:rPr lang="en-US" b="1" dirty="0" smtClean="0"/>
              <a:t>Add </a:t>
            </a:r>
            <a:r>
              <a:rPr lang="en-US" b="1" dirty="0"/>
              <a:t>round key:</a:t>
            </a:r>
            <a:r>
              <a:rPr lang="en-US" dirty="0"/>
              <a:t> A simple bitwise XOR of the current block with a </a:t>
            </a:r>
            <a:r>
              <a:rPr lang="en-US" dirty="0" smtClean="0"/>
              <a:t>portion of </a:t>
            </a:r>
            <a:r>
              <a:rPr lang="en-US" dirty="0"/>
              <a:t>the expanded key.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Advanced Encryption Standard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754120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2498" y="1155523"/>
            <a:ext cx="3787352" cy="4980233"/>
          </a:xfrm>
        </p:spPr>
        <p:txBody>
          <a:bodyPr>
            <a:noAutofit/>
          </a:bodyPr>
          <a:lstStyle/>
          <a:p>
            <a:pPr marL="0" indent="0">
              <a:buNone/>
            </a:pPr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Advanced Encryption Standard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18</a:t>
            </a:fld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9625" y="1306286"/>
            <a:ext cx="7524750" cy="48294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902814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860848" y="1174347"/>
            <a:ext cx="3787352" cy="101141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 smtClean="0">
                <a:solidFill>
                  <a:srgbClr val="5B0505"/>
                </a:solidFill>
                <a:cs typeface="Arial"/>
              </a:rPr>
              <a:t>Internal Details of a round.</a:t>
            </a:r>
            <a:endParaRPr lang="en-US" sz="3200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Advanced Encryption Standard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19</a:t>
            </a:fld>
            <a:endParaRPr lang="en-US" dirty="0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8388" y="2297564"/>
            <a:ext cx="4467225" cy="2524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014922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2498" y="1155523"/>
            <a:ext cx="3787352" cy="498023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 smtClean="0">
                <a:solidFill>
                  <a:srgbClr val="5B0505"/>
                </a:solidFill>
                <a:latin typeface="+mj-lt"/>
                <a:cs typeface="Arial"/>
              </a:rPr>
              <a:t>Objectives of the Topic </a:t>
            </a:r>
            <a:endParaRPr lang="en-US" sz="3200" b="1" dirty="0">
              <a:solidFill>
                <a:srgbClr val="5B0505"/>
              </a:solidFill>
              <a:latin typeface="+mj-lt"/>
              <a:cs typeface="Arial"/>
            </a:endParaRPr>
          </a:p>
          <a:p>
            <a:r>
              <a:rPr lang="en-US" dirty="0">
                <a:latin typeface="+mj-lt"/>
                <a:cs typeface="Arial"/>
              </a:rPr>
              <a:t>After completing this topic, </a:t>
            </a:r>
            <a:r>
              <a:rPr lang="en-US" dirty="0" smtClean="0">
                <a:latin typeface="+mj-lt"/>
                <a:cs typeface="Arial"/>
              </a:rPr>
              <a:t>a student </a:t>
            </a:r>
            <a:r>
              <a:rPr lang="en-US" dirty="0">
                <a:latin typeface="+mj-lt"/>
                <a:cs typeface="Arial"/>
              </a:rPr>
              <a:t>will be able </a:t>
            </a:r>
            <a:r>
              <a:rPr lang="en-US" dirty="0" smtClean="0">
                <a:latin typeface="+mj-lt"/>
                <a:cs typeface="Arial"/>
              </a:rPr>
              <a:t>to</a:t>
            </a:r>
            <a:endParaRPr lang="en-US" sz="2400" dirty="0" smtClean="0">
              <a:latin typeface="+mj-lt"/>
              <a:cs typeface="Arial"/>
            </a:endParaRPr>
          </a:p>
          <a:p>
            <a:pPr lvl="1"/>
            <a:r>
              <a:rPr lang="en-US" sz="2800" dirty="0">
                <a:cs typeface="Arial" pitchFamily="34" charset="0"/>
              </a:rPr>
              <a:t>describe Advanced Encryption Standard.</a:t>
            </a:r>
            <a:endParaRPr lang="en-US" sz="2800" dirty="0" smtClean="0">
              <a:cs typeface="Arial" pitchFamily="34" charset="0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Advanced Encryption Standard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40707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2498" y="1155523"/>
            <a:ext cx="3787352" cy="4980233"/>
          </a:xfrm>
        </p:spPr>
        <p:txBody>
          <a:bodyPr>
            <a:noAutofit/>
          </a:bodyPr>
          <a:lstStyle/>
          <a:p>
            <a:pPr marL="0" indent="0">
              <a:buNone/>
            </a:pPr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Advanced Encryption Standard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20</a:t>
            </a:fld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857" y="1277257"/>
            <a:ext cx="7431314" cy="4858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380660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26299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 smtClean="0">
                <a:solidFill>
                  <a:srgbClr val="5B0505"/>
                </a:solidFill>
                <a:latin typeface="+mj-lt"/>
                <a:cs typeface="Arial"/>
              </a:rPr>
              <a:t>Some comments:</a:t>
            </a:r>
            <a:endParaRPr lang="en-US" sz="3200" b="1" dirty="0">
              <a:solidFill>
                <a:srgbClr val="5B0505"/>
              </a:solidFill>
              <a:latin typeface="+mj-lt"/>
              <a:cs typeface="Arial"/>
            </a:endParaRPr>
          </a:p>
          <a:p>
            <a:r>
              <a:rPr lang="en-US" dirty="0" smtClean="0">
                <a:latin typeface="+mj-lt"/>
                <a:cs typeface="Arial"/>
              </a:rPr>
              <a:t>AES structure </a:t>
            </a:r>
            <a:r>
              <a:rPr lang="en-US" dirty="0">
                <a:latin typeface="+mj-lt"/>
                <a:cs typeface="Arial"/>
              </a:rPr>
              <a:t>is not a Feistel </a:t>
            </a:r>
            <a:r>
              <a:rPr lang="en-US" dirty="0" smtClean="0">
                <a:latin typeface="+mj-lt"/>
                <a:cs typeface="Arial"/>
              </a:rPr>
              <a:t>structure.</a:t>
            </a:r>
          </a:p>
          <a:p>
            <a:r>
              <a:rPr lang="en-US" dirty="0"/>
              <a:t>For both encryption and decryption, the </a:t>
            </a:r>
            <a:r>
              <a:rPr lang="en-US" dirty="0" smtClean="0"/>
              <a:t>cipher begins </a:t>
            </a:r>
            <a:r>
              <a:rPr lang="en-US" dirty="0"/>
              <a:t>with an Add Round Key stage, followed by nine rounds that each </a:t>
            </a:r>
            <a:r>
              <a:rPr lang="en-US" dirty="0" smtClean="0"/>
              <a:t>includes all </a:t>
            </a:r>
            <a:r>
              <a:rPr lang="en-US" dirty="0"/>
              <a:t>four </a:t>
            </a:r>
            <a:r>
              <a:rPr lang="en-US" dirty="0" smtClean="0"/>
              <a:t>stages</a:t>
            </a:r>
            <a:endParaRPr lang="en-US" sz="2800" dirty="0" smtClean="0">
              <a:latin typeface="+mj-lt"/>
              <a:cs typeface="Arial"/>
            </a:endParaRPr>
          </a:p>
          <a:p>
            <a:endParaRPr lang="en-US" sz="2400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Advanced Encryption Standard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25692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26299"/>
          </a:xfrm>
        </p:spPr>
        <p:txBody>
          <a:bodyPr>
            <a:noAutofit/>
          </a:bodyPr>
          <a:lstStyle/>
          <a:p>
            <a:r>
              <a:rPr lang="en-US" dirty="0"/>
              <a:t>Each stage is easily reversible.</a:t>
            </a:r>
            <a:endParaRPr lang="en-US" dirty="0">
              <a:cs typeface="Arial"/>
            </a:endParaRPr>
          </a:p>
          <a:p>
            <a:r>
              <a:rPr lang="en-US" dirty="0">
                <a:cs typeface="Arial"/>
              </a:rPr>
              <a:t>The final round of both encryption and decryption consists of only three stages.</a:t>
            </a:r>
          </a:p>
          <a:p>
            <a:r>
              <a:rPr lang="en-US" dirty="0" smtClean="0">
                <a:latin typeface="+mj-lt"/>
                <a:cs typeface="Arial"/>
              </a:rPr>
              <a:t>The </a:t>
            </a:r>
            <a:r>
              <a:rPr lang="en-US" dirty="0">
                <a:latin typeface="+mj-lt"/>
                <a:cs typeface="Arial"/>
              </a:rPr>
              <a:t>decryption algorithm is not identical to </a:t>
            </a:r>
            <a:r>
              <a:rPr lang="en-US" dirty="0" smtClean="0">
                <a:latin typeface="+mj-lt"/>
                <a:cs typeface="Arial"/>
              </a:rPr>
              <a:t>the encryption </a:t>
            </a:r>
            <a:r>
              <a:rPr lang="en-US" dirty="0">
                <a:latin typeface="+mj-lt"/>
                <a:cs typeface="Arial"/>
              </a:rPr>
              <a:t>algorithm</a:t>
            </a:r>
            <a:r>
              <a:rPr lang="en-US" dirty="0" smtClean="0">
                <a:latin typeface="+mj-lt"/>
                <a:cs typeface="Arial"/>
              </a:rPr>
              <a:t>.</a:t>
            </a:r>
          </a:p>
          <a:p>
            <a:endParaRPr lang="en-US" sz="2400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Advanced Encryption Standard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77523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2498" y="1155523"/>
            <a:ext cx="3787352" cy="4980233"/>
          </a:xfrm>
        </p:spPr>
        <p:txBody>
          <a:bodyPr>
            <a:noAutofit/>
          </a:bodyPr>
          <a:lstStyle/>
          <a:p>
            <a:r>
              <a:rPr lang="en-US" dirty="0" smtClean="0"/>
              <a:t>The decryption algorithm makes use of the expanded key in reverse order.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Advanced Encryption Standard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23</a:t>
            </a:fld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1936067" y="3891750"/>
            <a:ext cx="675861" cy="43088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2200" b="1" dirty="0" smtClean="0"/>
              <a:t>End</a:t>
            </a:r>
            <a:endParaRPr lang="en-US" sz="2200" b="1" dirty="0"/>
          </a:p>
        </p:txBody>
      </p:sp>
    </p:spTree>
    <p:extLst>
      <p:ext uri="{BB962C8B-B14F-4D97-AF65-F5344CB8AC3E}">
        <p14:creationId xmlns:p14="http://schemas.microsoft.com/office/powerpoint/2010/main" val="13142810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2"/>
            <a:ext cx="3787352" cy="458051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 smtClean="0">
                <a:solidFill>
                  <a:srgbClr val="5B0505"/>
                </a:solidFill>
                <a:latin typeface="+mj-lt"/>
                <a:cs typeface="Arial"/>
              </a:rPr>
              <a:t>Figures </a:t>
            </a:r>
            <a:r>
              <a:rPr lang="en-US" sz="3200" b="1" dirty="0">
                <a:solidFill>
                  <a:srgbClr val="5B0505"/>
                </a:solidFill>
                <a:latin typeface="+mj-lt"/>
                <a:cs typeface="Arial"/>
              </a:rPr>
              <a:t>and material in this topic have been</a:t>
            </a:r>
          </a:p>
          <a:p>
            <a:r>
              <a:rPr lang="en-US" dirty="0" smtClean="0">
                <a:latin typeface="+mj-lt"/>
                <a:cs typeface="Arial"/>
              </a:rPr>
              <a:t>adapted </a:t>
            </a:r>
            <a:r>
              <a:rPr lang="en-US" dirty="0">
                <a:latin typeface="+mj-lt"/>
                <a:cs typeface="Arial"/>
              </a:rPr>
              <a:t>from </a:t>
            </a:r>
            <a:r>
              <a:rPr lang="en-US" i="1" dirty="0" smtClean="0">
                <a:latin typeface="+mj-lt"/>
                <a:cs typeface="Arial"/>
              </a:rPr>
              <a:t>“</a:t>
            </a:r>
            <a:r>
              <a:rPr lang="en-US" i="1" dirty="0">
                <a:latin typeface="+mj-lt"/>
                <a:cs typeface="Arial"/>
              </a:rPr>
              <a:t>Network Security </a:t>
            </a:r>
            <a:r>
              <a:rPr lang="en-US" i="1" dirty="0" smtClean="0">
                <a:latin typeface="+mj-lt"/>
                <a:cs typeface="Arial"/>
              </a:rPr>
              <a:t>Essentials: Applications and Standards”</a:t>
            </a:r>
            <a:r>
              <a:rPr lang="en-US" dirty="0" smtClean="0">
                <a:latin typeface="+mj-lt"/>
                <a:cs typeface="Arial"/>
              </a:rPr>
              <a:t>, 2014, by </a:t>
            </a:r>
            <a:r>
              <a:rPr lang="en-US" dirty="0" smtClean="0">
                <a:cs typeface="Arial"/>
              </a:rPr>
              <a:t>William </a:t>
            </a:r>
            <a:r>
              <a:rPr lang="en-US" dirty="0">
                <a:cs typeface="Arial"/>
              </a:rPr>
              <a:t>Stallings</a:t>
            </a:r>
            <a:r>
              <a:rPr lang="en-US" dirty="0" smtClean="0">
                <a:latin typeface="+mj-lt"/>
                <a:cs typeface="Arial"/>
              </a:rPr>
              <a:t>.</a:t>
            </a:r>
            <a:endParaRPr lang="en-US" sz="2800" dirty="0" smtClean="0">
              <a:cs typeface="Arial"/>
            </a:endParaRPr>
          </a:p>
          <a:p>
            <a:endParaRPr lang="en-US" sz="2400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Advanced Encryption Standard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1077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2498" y="1155523"/>
            <a:ext cx="3787352" cy="4980233"/>
          </a:xfrm>
        </p:spPr>
        <p:txBody>
          <a:bodyPr>
            <a:noAutofit/>
          </a:bodyPr>
          <a:lstStyle/>
          <a:p>
            <a:r>
              <a:rPr lang="en-US" dirty="0"/>
              <a:t>The principal </a:t>
            </a:r>
            <a:r>
              <a:rPr lang="en-US" dirty="0" smtClean="0"/>
              <a:t>drawbacks </a:t>
            </a:r>
            <a:r>
              <a:rPr lang="en-US" dirty="0"/>
              <a:t>of </a:t>
            </a:r>
            <a:r>
              <a:rPr lang="en-US" dirty="0" smtClean="0"/>
              <a:t>3DES:</a:t>
            </a:r>
          </a:p>
          <a:p>
            <a:r>
              <a:rPr lang="en-US" dirty="0" smtClean="0"/>
              <a:t>1.It has </a:t>
            </a:r>
            <a:r>
              <a:rPr lang="en-US" dirty="0"/>
              <a:t>three </a:t>
            </a:r>
            <a:r>
              <a:rPr lang="en-US" dirty="0" smtClean="0"/>
              <a:t>times as </a:t>
            </a:r>
            <a:r>
              <a:rPr lang="en-US" dirty="0"/>
              <a:t>many rounds as </a:t>
            </a:r>
            <a:r>
              <a:rPr lang="en-US" dirty="0" smtClean="0"/>
              <a:t>DEA and </a:t>
            </a:r>
            <a:r>
              <a:rPr lang="en-US" dirty="0"/>
              <a:t>is correspondingly slower</a:t>
            </a:r>
            <a:r>
              <a:rPr lang="en-US" dirty="0" smtClean="0"/>
              <a:t>.</a:t>
            </a:r>
          </a:p>
          <a:p>
            <a:r>
              <a:rPr lang="en-US" dirty="0" smtClean="0"/>
              <a:t>2.Both </a:t>
            </a:r>
            <a:r>
              <a:rPr lang="en-US" dirty="0"/>
              <a:t>DEA and 3DES use a 64-bit block size</a:t>
            </a:r>
            <a:r>
              <a:rPr lang="en-US" dirty="0" smtClean="0"/>
              <a:t>.</a:t>
            </a:r>
          </a:p>
          <a:p>
            <a:r>
              <a:rPr lang="en-US" dirty="0" smtClean="0"/>
              <a:t>Its not </a:t>
            </a:r>
            <a:r>
              <a:rPr lang="en-US" dirty="0"/>
              <a:t>a reasonable candidate for long </a:t>
            </a:r>
            <a:r>
              <a:rPr lang="en-US" dirty="0" smtClean="0"/>
              <a:t>term use</a:t>
            </a:r>
            <a:r>
              <a:rPr lang="en-US" dirty="0"/>
              <a:t>.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Advanced Encryption Standard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735338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2498" y="1155523"/>
            <a:ext cx="3787352" cy="4980233"/>
          </a:xfrm>
        </p:spPr>
        <p:txBody>
          <a:bodyPr>
            <a:noAutofit/>
          </a:bodyPr>
          <a:lstStyle/>
          <a:p>
            <a:r>
              <a:rPr lang="en-US" dirty="0"/>
              <a:t>In 1997 NIST issued a call for proposals for a new AES:</a:t>
            </a:r>
          </a:p>
          <a:p>
            <a:r>
              <a:rPr lang="en-US" dirty="0" smtClean="0"/>
              <a:t>1.Should </a:t>
            </a:r>
            <a:r>
              <a:rPr lang="en-US" dirty="0"/>
              <a:t>have a security strength equal to or better than 3DES and significantly improved </a:t>
            </a:r>
            <a:r>
              <a:rPr lang="en-US" dirty="0" smtClean="0"/>
              <a:t>efficiency.</a:t>
            </a:r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Advanced Encryption Standard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45424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2498" y="1155523"/>
            <a:ext cx="3787352" cy="4980233"/>
          </a:xfrm>
        </p:spPr>
        <p:txBody>
          <a:bodyPr>
            <a:noAutofit/>
          </a:bodyPr>
          <a:lstStyle/>
          <a:p>
            <a:r>
              <a:rPr lang="en-US" dirty="0" smtClean="0"/>
              <a:t>2. Must </a:t>
            </a:r>
            <a:r>
              <a:rPr lang="en-US" dirty="0"/>
              <a:t>be a symmetric block cipher with a block length of 128 bits and support for key lengths of 128, 192, and 256 </a:t>
            </a:r>
            <a:r>
              <a:rPr lang="en-US" dirty="0" smtClean="0"/>
              <a:t>bits.</a:t>
            </a:r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Advanced Encryption Standard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895879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2498" y="1155523"/>
            <a:ext cx="3787352" cy="4980233"/>
          </a:xfrm>
        </p:spPr>
        <p:txBody>
          <a:bodyPr>
            <a:noAutofit/>
          </a:bodyPr>
          <a:lstStyle/>
          <a:p>
            <a:r>
              <a:rPr lang="en-US" dirty="0" smtClean="0"/>
              <a:t>3. Evaluation </a:t>
            </a:r>
            <a:r>
              <a:rPr lang="en-US" dirty="0"/>
              <a:t>criteria included security, computational efficiency, memory requirements, hardware and software suitability, and </a:t>
            </a:r>
            <a:r>
              <a:rPr lang="en-US" dirty="0" smtClean="0"/>
              <a:t>flexibility</a:t>
            </a:r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Advanced Encryption Standard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09244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2498" y="1155523"/>
            <a:ext cx="3787352" cy="4980233"/>
          </a:xfrm>
        </p:spPr>
        <p:txBody>
          <a:bodyPr>
            <a:noAutofit/>
          </a:bodyPr>
          <a:lstStyle/>
          <a:p>
            <a:r>
              <a:rPr lang="en-US" dirty="0"/>
              <a:t>NIST selected </a:t>
            </a:r>
            <a:r>
              <a:rPr lang="en-US" dirty="0" err="1"/>
              <a:t>Rijndael</a:t>
            </a:r>
            <a:r>
              <a:rPr lang="en-US" dirty="0"/>
              <a:t> as the proposed AES algorithm</a:t>
            </a:r>
          </a:p>
          <a:p>
            <a:r>
              <a:rPr lang="en-US" dirty="0" smtClean="0"/>
              <a:t>Developers </a:t>
            </a:r>
            <a:r>
              <a:rPr lang="en-US" dirty="0"/>
              <a:t>were two cryptographers from Belgium: Dr. Joan </a:t>
            </a:r>
            <a:r>
              <a:rPr lang="en-US" dirty="0" err="1"/>
              <a:t>Daemen</a:t>
            </a:r>
            <a:r>
              <a:rPr lang="en-US" dirty="0"/>
              <a:t> and Dr. Vincent </a:t>
            </a:r>
            <a:r>
              <a:rPr lang="en-US" dirty="0" err="1" smtClean="0"/>
              <a:t>Rijmen</a:t>
            </a:r>
            <a:endParaRPr lang="en-US" dirty="0" smtClean="0"/>
          </a:p>
          <a:p>
            <a:r>
              <a:rPr lang="en-US" dirty="0"/>
              <a:t>published as a final standard (FIPS PUB 197) in 2001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Advanced Encryption Standard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450103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2498" y="1155523"/>
            <a:ext cx="3787352" cy="4980233"/>
          </a:xfrm>
        </p:spPr>
        <p:txBody>
          <a:bodyPr>
            <a:noAutofit/>
          </a:bodyPr>
          <a:lstStyle/>
          <a:p>
            <a:r>
              <a:rPr lang="en-US" dirty="0"/>
              <a:t>AES uses a block length of 128 bits and a key </a:t>
            </a:r>
            <a:r>
              <a:rPr lang="en-US" dirty="0" smtClean="0"/>
              <a:t>length that </a:t>
            </a:r>
            <a:r>
              <a:rPr lang="en-US" dirty="0"/>
              <a:t>can be 128, 192, or 256 bits</a:t>
            </a:r>
            <a:r>
              <a:rPr lang="en-US" dirty="0" smtClean="0"/>
              <a:t>.</a:t>
            </a:r>
          </a:p>
          <a:p>
            <a:r>
              <a:rPr lang="en-US" dirty="0" smtClean="0"/>
              <a:t>For our discussion, we assume 128 bits in </a:t>
            </a:r>
            <a:r>
              <a:rPr lang="en-US" dirty="0"/>
              <a:t>this </a:t>
            </a:r>
            <a:r>
              <a:rPr lang="en-US" dirty="0" smtClean="0"/>
              <a:t>topic. </a:t>
            </a:r>
          </a:p>
          <a:p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Advanced Encryption Standard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754120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3704</TotalTime>
  <Words>707</Words>
  <Application>Microsoft Office PowerPoint</Application>
  <PresentationFormat>On-screen Show (4:3)</PresentationFormat>
  <Paragraphs>108</Paragraphs>
  <Slides>23</Slides>
  <Notes>19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24" baseType="lpstr">
      <vt:lpstr>Office Theme</vt:lpstr>
      <vt:lpstr>Advanced Encryption Standard</vt:lpstr>
      <vt:lpstr>Advanced Encryption Standard</vt:lpstr>
      <vt:lpstr>Advanced Encryption Standard</vt:lpstr>
      <vt:lpstr>Advanced Encryption Standard</vt:lpstr>
      <vt:lpstr>Advanced Encryption Standard</vt:lpstr>
      <vt:lpstr>Advanced Encryption Standard</vt:lpstr>
      <vt:lpstr>Advanced Encryption Standard</vt:lpstr>
      <vt:lpstr>Advanced Encryption Standard</vt:lpstr>
      <vt:lpstr>Advanced Encryption Standard</vt:lpstr>
      <vt:lpstr>Advanced Encryption Standard</vt:lpstr>
      <vt:lpstr>Advanced Encryption Standard</vt:lpstr>
      <vt:lpstr>Advanced Encryption Standard</vt:lpstr>
      <vt:lpstr>Advanced Encryption Standard</vt:lpstr>
      <vt:lpstr>Advanced Encryption Standard</vt:lpstr>
      <vt:lpstr>Advanced Encryption Standard</vt:lpstr>
      <vt:lpstr>Advanced Encryption Standard</vt:lpstr>
      <vt:lpstr>Advanced Encryption Standard</vt:lpstr>
      <vt:lpstr>Advanced Encryption Standard</vt:lpstr>
      <vt:lpstr>Advanced Encryption Standard</vt:lpstr>
      <vt:lpstr>Advanced Encryption Standard</vt:lpstr>
      <vt:lpstr>Advanced Encryption Standard</vt:lpstr>
      <vt:lpstr>Advanced Encryption Standard</vt:lpstr>
      <vt:lpstr>Advanced Encryption Standard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Seemi</dc:creator>
  <cp:lastModifiedBy>kashif</cp:lastModifiedBy>
  <cp:revision>2305</cp:revision>
  <cp:lastPrinted>2015-04-15T04:00:00Z</cp:lastPrinted>
  <dcterms:created xsi:type="dcterms:W3CDTF">2015-04-10T12:56:27Z</dcterms:created>
  <dcterms:modified xsi:type="dcterms:W3CDTF">2016-03-30T04:05:50Z</dcterms:modified>
</cp:coreProperties>
</file>