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3" r:id="rId2"/>
    <p:sldId id="304" r:id="rId3"/>
    <p:sldId id="338" r:id="rId4"/>
    <p:sldId id="356" r:id="rId5"/>
    <p:sldId id="375" r:id="rId6"/>
    <p:sldId id="372" r:id="rId7"/>
    <p:sldId id="374" r:id="rId8"/>
    <p:sldId id="376" r:id="rId9"/>
    <p:sldId id="373" r:id="rId10"/>
    <p:sldId id="377" r:id="rId11"/>
    <p:sldId id="380" r:id="rId12"/>
    <p:sldId id="381" r:id="rId13"/>
    <p:sldId id="382" r:id="rId14"/>
    <p:sldId id="379" r:id="rId15"/>
    <p:sldId id="387" r:id="rId16"/>
    <p:sldId id="383" r:id="rId17"/>
    <p:sldId id="384" r:id="rId18"/>
    <p:sldId id="385" r:id="rId19"/>
    <p:sldId id="386" r:id="rId20"/>
    <p:sldId id="388" r:id="rId21"/>
    <p:sldId id="389" r:id="rId22"/>
    <p:sldId id="392" r:id="rId23"/>
    <p:sldId id="390" r:id="rId24"/>
    <p:sldId id="391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Hash Function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SHA-512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Logic: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The algorithm takes as input a message with a maximum length of less </a:t>
            </a:r>
            <a:r>
              <a:rPr lang="en-US" dirty="0" smtClean="0">
                <a:latin typeface="+mj-lt"/>
              </a:rPr>
              <a:t>than 2</a:t>
            </a:r>
            <a:r>
              <a:rPr lang="en-US" baseline="30000" dirty="0" smtClean="0">
                <a:latin typeface="+mj-lt"/>
              </a:rPr>
              <a:t>128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bits and produces as output a 512-bit message digest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The input is processed </a:t>
            </a:r>
            <a:r>
              <a:rPr lang="en-US" dirty="0" smtClean="0"/>
              <a:t>in 1024-bit </a:t>
            </a:r>
            <a:r>
              <a:rPr lang="en-US" dirty="0"/>
              <a:t>blocks.</a:t>
            </a:r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9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Step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1: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Append padding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bits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Padding </a:t>
            </a:r>
            <a:r>
              <a:rPr lang="en-US" dirty="0" smtClean="0">
                <a:latin typeface="+mj-lt"/>
              </a:rPr>
              <a:t>is </a:t>
            </a:r>
            <a:r>
              <a:rPr lang="en-US" dirty="0">
                <a:latin typeface="+mj-lt"/>
              </a:rPr>
              <a:t>added</a:t>
            </a:r>
            <a:r>
              <a:rPr lang="en-US" dirty="0" smtClean="0">
                <a:latin typeface="+mj-lt"/>
              </a:rPr>
              <a:t>, even </a:t>
            </a:r>
            <a:r>
              <a:rPr lang="en-US" dirty="0">
                <a:latin typeface="+mj-lt"/>
              </a:rPr>
              <a:t>if the message is already of the desired length. </a:t>
            </a:r>
            <a:r>
              <a:rPr lang="en-US" dirty="0" smtClean="0">
                <a:latin typeface="+mj-lt"/>
              </a:rPr>
              <a:t>No. of Padding bits = [1  1024</a:t>
            </a:r>
            <a:r>
              <a:rPr lang="en-US" dirty="0">
                <a:latin typeface="+mj-lt"/>
              </a:rPr>
              <a:t>]</a:t>
            </a:r>
            <a:r>
              <a:rPr lang="en-US" dirty="0" smtClean="0">
                <a:latin typeface="+mj-lt"/>
              </a:rPr>
              <a:t> </a:t>
            </a:r>
          </a:p>
          <a:p>
            <a:r>
              <a:rPr lang="en-US" dirty="0" smtClean="0">
                <a:latin typeface="+mj-lt"/>
              </a:rPr>
              <a:t>Padding </a:t>
            </a:r>
            <a:r>
              <a:rPr lang="en-US" dirty="0">
                <a:latin typeface="+mj-lt"/>
              </a:rPr>
              <a:t>consists of a single 1 </a:t>
            </a:r>
            <a:r>
              <a:rPr lang="en-US" dirty="0" smtClean="0">
                <a:latin typeface="+mj-lt"/>
              </a:rPr>
              <a:t>bit followed </a:t>
            </a:r>
            <a:r>
              <a:rPr lang="en-US" dirty="0">
                <a:latin typeface="+mj-lt"/>
              </a:rPr>
              <a:t>by the necessary number of 0 </a:t>
            </a:r>
            <a:r>
              <a:rPr lang="en-US" dirty="0" smtClean="0">
                <a:latin typeface="+mj-lt"/>
              </a:rPr>
              <a:t>bits.</a:t>
            </a:r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5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Step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2: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Append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length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A block of 128 bits is appended to the message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This </a:t>
            </a:r>
            <a:r>
              <a:rPr lang="en-US" dirty="0">
                <a:latin typeface="+mj-lt"/>
              </a:rPr>
              <a:t>block </a:t>
            </a:r>
            <a:r>
              <a:rPr lang="en-US" dirty="0" smtClean="0">
                <a:latin typeface="+mj-lt"/>
              </a:rPr>
              <a:t>is treated </a:t>
            </a:r>
            <a:r>
              <a:rPr lang="en-US" dirty="0">
                <a:latin typeface="+mj-lt"/>
              </a:rPr>
              <a:t>as an unsigned 128-bit integer </a:t>
            </a:r>
            <a:r>
              <a:rPr lang="en-US" dirty="0" smtClean="0">
                <a:latin typeface="+mj-lt"/>
              </a:rPr>
              <a:t>and contains the </a:t>
            </a:r>
            <a:r>
              <a:rPr lang="en-US" dirty="0">
                <a:latin typeface="+mj-lt"/>
              </a:rPr>
              <a:t>length of the original message (before the padding).</a:t>
            </a:r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5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O</a:t>
            </a:r>
            <a:r>
              <a:rPr lang="en-US" dirty="0" smtClean="0">
                <a:latin typeface="+mj-lt"/>
              </a:rPr>
              <a:t>utcome </a:t>
            </a:r>
            <a:r>
              <a:rPr lang="en-US" dirty="0">
                <a:latin typeface="+mj-lt"/>
              </a:rPr>
              <a:t>of </a:t>
            </a:r>
            <a:r>
              <a:rPr lang="en-US" dirty="0" smtClean="0">
                <a:latin typeface="+mj-lt"/>
              </a:rPr>
              <a:t>first </a:t>
            </a:r>
            <a:r>
              <a:rPr lang="en-US" dirty="0">
                <a:latin typeface="+mj-lt"/>
              </a:rPr>
              <a:t>two steps yields a message </a:t>
            </a:r>
            <a:r>
              <a:rPr lang="en-US" dirty="0" smtClean="0">
                <a:latin typeface="+mj-lt"/>
              </a:rPr>
              <a:t>an integer multiple </a:t>
            </a:r>
            <a:r>
              <a:rPr lang="en-US" dirty="0">
                <a:latin typeface="+mj-lt"/>
              </a:rPr>
              <a:t>of 1024 bits in length.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Total length </a:t>
            </a:r>
            <a:r>
              <a:rPr lang="en-US" dirty="0">
                <a:latin typeface="+mj-lt"/>
              </a:rPr>
              <a:t>of the expanded message is N × 1024 </a:t>
            </a:r>
            <a:r>
              <a:rPr lang="en-US" dirty="0" smtClean="0">
                <a:latin typeface="+mj-lt"/>
              </a:rPr>
              <a:t>bits as </a:t>
            </a: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expanded message is </a:t>
            </a:r>
            <a:r>
              <a:rPr lang="en-US" dirty="0" smtClean="0"/>
              <a:t>a sequence </a:t>
            </a:r>
            <a:r>
              <a:rPr lang="en-US" dirty="0"/>
              <a:t>of 1024-bit blocks M</a:t>
            </a:r>
            <a:r>
              <a:rPr lang="en-US" baseline="-25000" dirty="0"/>
              <a:t>1</a:t>
            </a:r>
            <a:r>
              <a:rPr lang="en-US" dirty="0"/>
              <a:t>, M</a:t>
            </a:r>
            <a:r>
              <a:rPr lang="en-US" baseline="-25000" dirty="0"/>
              <a:t>2</a:t>
            </a:r>
            <a:r>
              <a:rPr lang="en-US" dirty="0"/>
              <a:t>, . . ., </a:t>
            </a:r>
            <a:r>
              <a:rPr lang="en-US" dirty="0" smtClean="0"/>
              <a:t>M</a:t>
            </a:r>
            <a:r>
              <a:rPr lang="en-US" baseline="-25000" dirty="0" smtClean="0"/>
              <a:t>N.</a:t>
            </a:r>
            <a:endParaRPr lang="en-US" baseline="-25000" dirty="0" smtClean="0">
              <a:latin typeface="+mj-lt"/>
            </a:endParaRPr>
          </a:p>
          <a:p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5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9" y="1584462"/>
            <a:ext cx="7634515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74660" y="1115648"/>
            <a:ext cx="7712140" cy="468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Message Digest Generation of SHA-512</a:t>
            </a:r>
            <a:endParaRPr lang="en-US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499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59429"/>
            <a:ext cx="7525657" cy="298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01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Step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3: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Initialize hash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buffer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A 512-bit buffer is used to hold intermediate and </a:t>
            </a:r>
            <a:r>
              <a:rPr lang="en-US" dirty="0" smtClean="0">
                <a:latin typeface="+mj-lt"/>
              </a:rPr>
              <a:t>final results </a:t>
            </a:r>
            <a:r>
              <a:rPr lang="en-US" dirty="0">
                <a:latin typeface="+mj-lt"/>
              </a:rPr>
              <a:t>of the hash function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The buffer can be represented as eight 64-bit </a:t>
            </a:r>
            <a:r>
              <a:rPr lang="en-US" dirty="0" smtClean="0"/>
              <a:t>registers </a:t>
            </a:r>
            <a:r>
              <a:rPr lang="pt-BR" dirty="0" smtClean="0"/>
              <a:t>(</a:t>
            </a:r>
            <a:r>
              <a:rPr lang="pt-BR" i="1" dirty="0"/>
              <a:t>a</a:t>
            </a:r>
            <a:r>
              <a:rPr lang="pt-BR" dirty="0"/>
              <a:t>, </a:t>
            </a:r>
            <a:r>
              <a:rPr lang="pt-BR" i="1" dirty="0"/>
              <a:t>b</a:t>
            </a:r>
            <a:r>
              <a:rPr lang="pt-BR" dirty="0"/>
              <a:t>, </a:t>
            </a:r>
            <a:r>
              <a:rPr lang="pt-BR" i="1" dirty="0"/>
              <a:t>c</a:t>
            </a:r>
            <a:r>
              <a:rPr lang="pt-BR" dirty="0"/>
              <a:t>, </a:t>
            </a:r>
            <a:r>
              <a:rPr lang="pt-BR" i="1" dirty="0"/>
              <a:t>d</a:t>
            </a:r>
            <a:r>
              <a:rPr lang="pt-BR" dirty="0"/>
              <a:t>, </a:t>
            </a:r>
            <a:r>
              <a:rPr lang="pt-BR" i="1" dirty="0"/>
              <a:t>e</a:t>
            </a:r>
            <a:r>
              <a:rPr lang="pt-BR" dirty="0"/>
              <a:t>, </a:t>
            </a:r>
            <a:r>
              <a:rPr lang="pt-BR" i="1" dirty="0"/>
              <a:t>f</a:t>
            </a:r>
            <a:r>
              <a:rPr lang="pt-BR" dirty="0"/>
              <a:t>, </a:t>
            </a:r>
            <a:r>
              <a:rPr lang="pt-BR" i="1" dirty="0"/>
              <a:t>g</a:t>
            </a:r>
            <a:r>
              <a:rPr lang="pt-BR" dirty="0"/>
              <a:t>, </a:t>
            </a:r>
            <a:r>
              <a:rPr lang="pt-BR" i="1" dirty="0"/>
              <a:t>h</a:t>
            </a:r>
            <a:r>
              <a:rPr lang="pt-BR" dirty="0" smtClean="0"/>
              <a:t>).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7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 smtClean="0"/>
              <a:t>Initialize these registers by </a:t>
            </a:r>
            <a:r>
              <a:rPr lang="en-US" dirty="0" smtClean="0">
                <a:latin typeface="+mj-lt"/>
              </a:rPr>
              <a:t>taking the </a:t>
            </a:r>
            <a:r>
              <a:rPr lang="en-US" dirty="0">
                <a:latin typeface="+mj-lt"/>
              </a:rPr>
              <a:t>first sixty-four bits of the fractional parts of the </a:t>
            </a:r>
            <a:r>
              <a:rPr lang="en-US" dirty="0" smtClean="0">
                <a:latin typeface="+mj-lt"/>
              </a:rPr>
              <a:t>square roots </a:t>
            </a:r>
            <a:r>
              <a:rPr lang="en-US" dirty="0">
                <a:latin typeface="+mj-lt"/>
              </a:rPr>
              <a:t>of the first eight prime numbers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974660" y="1115648"/>
            <a:ext cx="7712140" cy="468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Initialization of the registers</a:t>
            </a:r>
            <a:endParaRPr lang="en-US" dirty="0" smtClean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2662238"/>
            <a:ext cx="676275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60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Step 4: Process message in 1024-bit (128-word) </a:t>
            </a: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blocks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The module </a:t>
            </a:r>
            <a:r>
              <a:rPr lang="en-US" dirty="0">
                <a:latin typeface="+mj-lt"/>
              </a:rPr>
              <a:t>labeled </a:t>
            </a:r>
            <a:r>
              <a:rPr lang="en-US" dirty="0" smtClean="0">
                <a:latin typeface="+mj-lt"/>
              </a:rPr>
              <a:t>F </a:t>
            </a:r>
            <a:r>
              <a:rPr lang="en-US" dirty="0"/>
              <a:t>consists of 80 </a:t>
            </a:r>
            <a:r>
              <a:rPr lang="en-US" dirty="0" smtClean="0"/>
              <a:t>rounds.</a:t>
            </a:r>
          </a:p>
          <a:p>
            <a:r>
              <a:rPr lang="en-US" dirty="0">
                <a:latin typeface="+mj-lt"/>
              </a:rPr>
              <a:t>Each round takes as input the 512-bit buffer value </a:t>
            </a:r>
            <a:r>
              <a:rPr lang="en-US" i="1" dirty="0" err="1">
                <a:latin typeface="+mj-lt"/>
              </a:rPr>
              <a:t>abcdefgh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and updates </a:t>
            </a:r>
            <a:r>
              <a:rPr lang="en-US" dirty="0">
                <a:latin typeface="+mj-lt"/>
              </a:rPr>
              <a:t>the contents of the buffer.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9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working of the secure hash algorithm (SHA).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At input to the first round, the buffer </a:t>
            </a:r>
            <a:r>
              <a:rPr lang="en-US" dirty="0" smtClean="0">
                <a:latin typeface="+mj-lt"/>
              </a:rPr>
              <a:t>has the </a:t>
            </a:r>
            <a:r>
              <a:rPr lang="en-US" dirty="0">
                <a:latin typeface="+mj-lt"/>
              </a:rPr>
              <a:t>value of the intermediate hash value, </a:t>
            </a:r>
            <a:r>
              <a:rPr lang="en-US" dirty="0" smtClean="0">
                <a:latin typeface="+mj-lt"/>
              </a:rPr>
              <a:t>H</a:t>
            </a:r>
            <a:r>
              <a:rPr lang="en-US" baseline="-25000" dirty="0" smtClean="0">
                <a:latin typeface="+mj-lt"/>
              </a:rPr>
              <a:t>i-1</a:t>
            </a:r>
            <a:r>
              <a:rPr lang="en-US" dirty="0">
                <a:latin typeface="+mj-lt"/>
              </a:rPr>
              <a:t>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Each </a:t>
            </a:r>
            <a:r>
              <a:rPr lang="en-US" dirty="0">
                <a:latin typeface="+mj-lt"/>
              </a:rPr>
              <a:t>round </a:t>
            </a:r>
            <a:r>
              <a:rPr lang="en-US" b="1" dirty="0">
                <a:latin typeface="+mj-lt"/>
              </a:rPr>
              <a:t>t</a:t>
            </a:r>
            <a:r>
              <a:rPr lang="en-US" dirty="0">
                <a:latin typeface="+mj-lt"/>
              </a:rPr>
              <a:t> makes use of </a:t>
            </a:r>
            <a:r>
              <a:rPr lang="en-US" dirty="0" smtClean="0">
                <a:latin typeface="+mj-lt"/>
              </a:rPr>
              <a:t>a 64-bit </a:t>
            </a:r>
            <a:r>
              <a:rPr lang="en-US" dirty="0">
                <a:latin typeface="+mj-lt"/>
              </a:rPr>
              <a:t>value W</a:t>
            </a:r>
            <a:r>
              <a:rPr lang="en-US" baseline="-25000" dirty="0">
                <a:latin typeface="+mj-lt"/>
              </a:rPr>
              <a:t>t</a:t>
            </a:r>
            <a:r>
              <a:rPr lang="en-US" dirty="0">
                <a:latin typeface="+mj-lt"/>
              </a:rPr>
              <a:t> derived from the current 1024-bit block being </a:t>
            </a:r>
            <a:r>
              <a:rPr lang="en-US" dirty="0" smtClean="0">
                <a:latin typeface="+mj-lt"/>
              </a:rPr>
              <a:t>processed (</a:t>
            </a:r>
            <a:r>
              <a:rPr lang="en-US" dirty="0">
                <a:latin typeface="+mj-lt"/>
              </a:rPr>
              <a:t>M</a:t>
            </a:r>
            <a:r>
              <a:rPr lang="en-US" baseline="-25000" dirty="0">
                <a:latin typeface="+mj-lt"/>
              </a:rPr>
              <a:t>i</a:t>
            </a:r>
            <a:r>
              <a:rPr lang="en-US" dirty="0">
                <a:latin typeface="+mj-lt"/>
              </a:rPr>
              <a:t>). </a:t>
            </a:r>
            <a:endParaRPr lang="en-US" dirty="0" smtClean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Each </a:t>
            </a:r>
            <a:r>
              <a:rPr lang="en-US" dirty="0">
                <a:latin typeface="+mj-lt"/>
              </a:rPr>
              <a:t>round also makes use of an additive constant K</a:t>
            </a:r>
            <a:r>
              <a:rPr lang="en-US" baseline="-25000" dirty="0">
                <a:latin typeface="+mj-lt"/>
              </a:rPr>
              <a:t>t</a:t>
            </a:r>
            <a:r>
              <a:rPr lang="en-US" dirty="0">
                <a:latin typeface="+mj-lt"/>
              </a:rPr>
              <a:t>, where </a:t>
            </a:r>
            <a:r>
              <a:rPr lang="en-US" dirty="0" smtClean="0">
                <a:latin typeface="+mj-lt"/>
              </a:rPr>
              <a:t>t = 0 … </a:t>
            </a:r>
            <a:r>
              <a:rPr lang="en-US" dirty="0">
                <a:latin typeface="+mj-lt"/>
              </a:rPr>
              <a:t>… </a:t>
            </a:r>
            <a:r>
              <a:rPr lang="en-US" dirty="0" smtClean="0">
                <a:latin typeface="+mj-lt"/>
              </a:rPr>
              <a:t>79.</a:t>
            </a:r>
          </a:p>
          <a:p>
            <a:r>
              <a:rPr lang="en-US" dirty="0">
                <a:latin typeface="+mj-lt"/>
              </a:rPr>
              <a:t>The </a:t>
            </a:r>
            <a:r>
              <a:rPr lang="en-US" dirty="0" smtClean="0">
                <a:latin typeface="+mj-lt"/>
              </a:rPr>
              <a:t>constants </a:t>
            </a:r>
            <a:r>
              <a:rPr lang="en-US" dirty="0" smtClean="0">
                <a:latin typeface="+mj-lt"/>
              </a:rPr>
              <a:t>eliminate </a:t>
            </a:r>
            <a:r>
              <a:rPr lang="en-US" dirty="0" smtClean="0">
                <a:latin typeface="+mj-lt"/>
              </a:rPr>
              <a:t>any regularities </a:t>
            </a:r>
            <a:r>
              <a:rPr lang="en-US" dirty="0">
                <a:latin typeface="+mj-lt"/>
              </a:rPr>
              <a:t>in the input data</a:t>
            </a:r>
            <a:r>
              <a:rPr lang="en-US" dirty="0" smtClean="0">
                <a:latin typeface="+mj-lt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output of the 80th round is added to the input to the first </a:t>
            </a:r>
            <a:r>
              <a:rPr lang="en-US" dirty="0" smtClean="0">
                <a:latin typeface="+mj-lt"/>
              </a:rPr>
              <a:t>round (</a:t>
            </a:r>
            <a:r>
              <a:rPr lang="en-US" dirty="0">
                <a:latin typeface="+mj-lt"/>
              </a:rPr>
              <a:t>H</a:t>
            </a:r>
            <a:r>
              <a:rPr lang="en-US" baseline="-25000" dirty="0">
                <a:latin typeface="+mj-lt"/>
              </a:rPr>
              <a:t>i-1</a:t>
            </a:r>
            <a:r>
              <a:rPr lang="en-US" dirty="0">
                <a:latin typeface="+mj-lt"/>
              </a:rPr>
              <a:t>) to produce </a:t>
            </a:r>
            <a:r>
              <a:rPr lang="en-US" dirty="0" smtClean="0">
                <a:latin typeface="+mj-lt"/>
              </a:rPr>
              <a:t>H</a:t>
            </a:r>
            <a:r>
              <a:rPr lang="en-US" baseline="-25000" dirty="0" smtClean="0">
                <a:latin typeface="+mj-lt"/>
              </a:rPr>
              <a:t>i </a:t>
            </a:r>
            <a:r>
              <a:rPr lang="en-US" dirty="0" smtClean="0">
                <a:latin typeface="+mj-lt"/>
              </a:rPr>
              <a:t>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39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99" y="1082431"/>
            <a:ext cx="5602515" cy="512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835450" y="1150938"/>
            <a:ext cx="2328664" cy="446609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3200" b="1" dirty="0">
              <a:solidFill>
                <a:srgbClr val="5B0505"/>
              </a:solidFill>
              <a:cs typeface="Arial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Processing </a:t>
            </a:r>
            <a:r>
              <a:rPr lang="en-US" sz="3200" b="1" dirty="0">
                <a:solidFill>
                  <a:srgbClr val="5B0505"/>
                </a:solidFill>
                <a:cs typeface="Arial"/>
              </a:rPr>
              <a:t>of a Single 1024-Bit Block</a:t>
            </a:r>
            <a:endParaRPr lang="en-US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849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Step 5 Output: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After all N 1024-bit blocks have been processed, the output </a:t>
            </a:r>
            <a:r>
              <a:rPr lang="en-US" dirty="0" smtClean="0">
                <a:latin typeface="+mj-lt"/>
              </a:rPr>
              <a:t>from the </a:t>
            </a:r>
            <a:r>
              <a:rPr lang="en-US" dirty="0">
                <a:latin typeface="+mj-lt"/>
              </a:rPr>
              <a:t>Nth stage is the 512-bit message digest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/>
              <a:t>In 2012, NIST formally published SHA-3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24031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cs typeface="Arial"/>
              </a:rPr>
              <a:t>Secure Hash Algorithm (SHA)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Is the </a:t>
            </a:r>
            <a:r>
              <a:rPr lang="en-US" dirty="0">
                <a:latin typeface="+mj-lt"/>
              </a:rPr>
              <a:t>most widely used hash </a:t>
            </a:r>
            <a:r>
              <a:rPr lang="en-US" dirty="0" smtClean="0">
                <a:latin typeface="+mj-lt"/>
              </a:rPr>
              <a:t>function </a:t>
            </a:r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recent </a:t>
            </a:r>
            <a:r>
              <a:rPr lang="en-US" dirty="0" smtClean="0"/>
              <a:t>years.</a:t>
            </a:r>
          </a:p>
          <a:p>
            <a:r>
              <a:rPr lang="en-US" dirty="0" smtClean="0"/>
              <a:t>Developed by the </a:t>
            </a:r>
            <a:r>
              <a:rPr lang="en-US" dirty="0"/>
              <a:t>National Institute of Standards and Technology (NIST</a:t>
            </a:r>
            <a:r>
              <a:rPr lang="en-US" dirty="0" smtClean="0"/>
              <a:t>)</a:t>
            </a:r>
          </a:p>
          <a:p>
            <a:r>
              <a:rPr lang="en-US" dirty="0" smtClean="0"/>
              <a:t>FIPS 180 </a:t>
            </a:r>
            <a:r>
              <a:rPr lang="en-US" dirty="0"/>
              <a:t>in 1993. </a:t>
            </a:r>
            <a:endParaRPr lang="en-US" dirty="0" smtClean="0"/>
          </a:p>
          <a:p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The actual standards document is entitled “</a:t>
            </a:r>
            <a:r>
              <a:rPr lang="en-US" dirty="0" smtClean="0">
                <a:latin typeface="+mj-lt"/>
              </a:rPr>
              <a:t>Secure Hash </a:t>
            </a:r>
            <a:r>
              <a:rPr lang="en-US" dirty="0">
                <a:latin typeface="+mj-lt"/>
              </a:rPr>
              <a:t>Standard.”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SHA </a:t>
            </a:r>
            <a:r>
              <a:rPr lang="en-US" dirty="0">
                <a:latin typeface="+mj-lt"/>
              </a:rPr>
              <a:t>is based on the hash function </a:t>
            </a:r>
            <a:r>
              <a:rPr lang="en-US" dirty="0" smtClean="0">
                <a:latin typeface="+mj-lt"/>
              </a:rPr>
              <a:t>(</a:t>
            </a:r>
            <a:r>
              <a:rPr lang="en-US" dirty="0"/>
              <a:t>Message-Digest</a:t>
            </a:r>
            <a:r>
              <a:rPr lang="en-US" dirty="0" smtClean="0">
                <a:latin typeface="+mj-lt"/>
              </a:rPr>
              <a:t>) MD4</a:t>
            </a:r>
            <a:r>
              <a:rPr lang="en-US" dirty="0">
                <a:latin typeface="+mj-lt"/>
              </a:rPr>
              <a:t>, and its design </a:t>
            </a:r>
            <a:r>
              <a:rPr lang="en-US" dirty="0" smtClean="0">
                <a:latin typeface="+mj-lt"/>
              </a:rPr>
              <a:t>closely models </a:t>
            </a:r>
            <a:r>
              <a:rPr lang="en-US" dirty="0">
                <a:latin typeface="+mj-lt"/>
              </a:rPr>
              <a:t>MD4.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87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When weaknesses </a:t>
            </a:r>
            <a:r>
              <a:rPr lang="en-US" dirty="0" smtClean="0">
                <a:latin typeface="+mj-lt"/>
              </a:rPr>
              <a:t>were discovered </a:t>
            </a:r>
            <a:r>
              <a:rPr lang="en-US" dirty="0">
                <a:latin typeface="+mj-lt"/>
              </a:rPr>
              <a:t>in SHA (now known as SHA-0), a revised version was issued as </a:t>
            </a:r>
            <a:r>
              <a:rPr lang="en-US" dirty="0" smtClean="0">
                <a:latin typeface="+mj-lt"/>
              </a:rPr>
              <a:t>FIPS 180-1 </a:t>
            </a:r>
            <a:r>
              <a:rPr lang="en-US" dirty="0">
                <a:latin typeface="+mj-lt"/>
              </a:rPr>
              <a:t>in 1995 and is referred to as </a:t>
            </a:r>
            <a:r>
              <a:rPr lang="en-US" smtClean="0">
                <a:latin typeface="+mj-lt"/>
              </a:rPr>
              <a:t>SHA-1</a:t>
            </a:r>
            <a:r>
              <a:rPr lang="en-US" smtClean="0">
                <a:latin typeface="+mj-lt"/>
              </a:rPr>
              <a:t>.</a:t>
            </a:r>
            <a:endParaRPr lang="en-US" dirty="0" smtClean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In 2002, NIST </a:t>
            </a:r>
            <a:r>
              <a:rPr lang="en-US" dirty="0" smtClean="0">
                <a:latin typeface="+mj-lt"/>
              </a:rPr>
              <a:t>produced </a:t>
            </a:r>
            <a:r>
              <a:rPr lang="en-US" dirty="0">
                <a:latin typeface="+mj-lt"/>
              </a:rPr>
              <a:t>FIPS </a:t>
            </a:r>
            <a:r>
              <a:rPr lang="en-US" dirty="0" smtClean="0">
                <a:latin typeface="+mj-lt"/>
              </a:rPr>
              <a:t>180-2.</a:t>
            </a:r>
          </a:p>
          <a:p>
            <a:r>
              <a:rPr lang="en-US" dirty="0" smtClean="0">
                <a:latin typeface="+mj-lt"/>
              </a:rPr>
              <a:t>Three </a:t>
            </a:r>
            <a:r>
              <a:rPr lang="en-US" dirty="0">
                <a:latin typeface="+mj-lt"/>
              </a:rPr>
              <a:t>new versions of SHA </a:t>
            </a:r>
            <a:r>
              <a:rPr lang="en-US" dirty="0" smtClean="0">
                <a:latin typeface="+mj-lt"/>
              </a:rPr>
              <a:t>with hash </a:t>
            </a:r>
            <a:r>
              <a:rPr lang="en-US" dirty="0">
                <a:latin typeface="+mj-lt"/>
              </a:rPr>
              <a:t>value lengths of 256, 384, and 512 bits known as SHA-256, SHA-384, and </a:t>
            </a:r>
            <a:r>
              <a:rPr lang="en-US" dirty="0" smtClean="0">
                <a:latin typeface="+mj-lt"/>
              </a:rPr>
              <a:t>SHA-512 were defined.</a:t>
            </a:r>
          </a:p>
          <a:p>
            <a:r>
              <a:rPr lang="en-US" dirty="0" smtClean="0">
                <a:latin typeface="+mj-lt"/>
              </a:rPr>
              <a:t>Collectively</a:t>
            </a:r>
            <a:r>
              <a:rPr lang="en-US" dirty="0">
                <a:latin typeface="+mj-lt"/>
              </a:rPr>
              <a:t>, these </a:t>
            </a:r>
            <a:r>
              <a:rPr lang="en-US" dirty="0" smtClean="0">
                <a:latin typeface="+mj-lt"/>
              </a:rPr>
              <a:t>are </a:t>
            </a:r>
            <a:r>
              <a:rPr lang="en-US" dirty="0">
                <a:latin typeface="+mj-lt"/>
              </a:rPr>
              <a:t>known as SHA-2.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5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15" y="2350178"/>
            <a:ext cx="764903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86971" y="1142272"/>
            <a:ext cx="7447155" cy="5994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cs typeface="Arial"/>
              </a:rPr>
              <a:t>Comparison of SHA Parameters</a:t>
            </a:r>
            <a:endParaRPr lang="en-US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881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504081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In </a:t>
            </a:r>
            <a:r>
              <a:rPr lang="en-US" dirty="0">
                <a:latin typeface="+mj-lt"/>
              </a:rPr>
              <a:t>2005 NIST announced the intention to phase out approval of SHA-1 and move to a reliance on SHA-2 by </a:t>
            </a:r>
            <a:r>
              <a:rPr lang="en-US" dirty="0" smtClean="0">
                <a:latin typeface="+mj-lt"/>
              </a:rPr>
              <a:t>2010.</a:t>
            </a:r>
          </a:p>
          <a:p>
            <a:r>
              <a:rPr lang="en-US" dirty="0"/>
              <a:t>W</a:t>
            </a:r>
            <a:r>
              <a:rPr lang="en-US" dirty="0" smtClean="0"/>
              <a:t>e focus on SHA-512.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The Secure Hash Function (SHA)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8868</TotalTime>
  <Words>832</Words>
  <Application>Microsoft Office PowerPoint</Application>
  <PresentationFormat>On-screen Show (4:3)</PresentationFormat>
  <Paragraphs>100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  <vt:lpstr>The Secure Hash Function (SHA)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3451</cp:revision>
  <cp:lastPrinted>2015-04-15T04:00:00Z</cp:lastPrinted>
  <dcterms:created xsi:type="dcterms:W3CDTF">2015-04-10T12:56:27Z</dcterms:created>
  <dcterms:modified xsi:type="dcterms:W3CDTF">2016-04-21T05:12:05Z</dcterms:modified>
</cp:coreProperties>
</file>