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3" r:id="rId2"/>
    <p:sldId id="304" r:id="rId3"/>
    <p:sldId id="338" r:id="rId4"/>
    <p:sldId id="378" r:id="rId5"/>
    <p:sldId id="455" r:id="rId6"/>
    <p:sldId id="456" r:id="rId7"/>
    <p:sldId id="457" r:id="rId8"/>
    <p:sldId id="458" r:id="rId9"/>
    <p:sldId id="459" r:id="rId10"/>
    <p:sldId id="460" r:id="rId11"/>
    <p:sldId id="461" r:id="rId12"/>
    <p:sldId id="462" r:id="rId13"/>
    <p:sldId id="464" r:id="rId14"/>
    <p:sldId id="465" r:id="rId15"/>
    <p:sldId id="454" r:id="rId16"/>
    <p:sldId id="463" r:id="rId17"/>
    <p:sldId id="466" r:id="rId18"/>
    <p:sldId id="468" r:id="rId19"/>
    <p:sldId id="467" r:id="rId20"/>
    <p:sldId id="469" r:id="rId21"/>
    <p:sldId id="470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3/30/2016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3/30/2016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3/30/2016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3/30/2016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3/30/2016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3/30/2016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3/30/2016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3/30/2016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3/30/2016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3/30/2016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3/30/2016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3/30/2016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3/30/2016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3/30/2016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Triple DES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860848" y="1136132"/>
            <a:ext cx="3787352" cy="70104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3DES Decryption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Triple DES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450" y="2490788"/>
            <a:ext cx="6515100" cy="1876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2547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There is no cryptographic significance to the use of decryption for the </a:t>
            </a:r>
            <a:r>
              <a:rPr lang="en-US" dirty="0" smtClean="0">
                <a:cs typeface="Arial"/>
              </a:rPr>
              <a:t>second stage </a:t>
            </a:r>
            <a:r>
              <a:rPr lang="en-US" dirty="0">
                <a:cs typeface="Arial"/>
              </a:rPr>
              <a:t>of 3DES encryption. 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Triple DES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6817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Its </a:t>
            </a:r>
            <a:r>
              <a:rPr lang="en-US" dirty="0">
                <a:cs typeface="Arial"/>
              </a:rPr>
              <a:t>only advantage is that it allows users of 3DES </a:t>
            </a:r>
            <a:r>
              <a:rPr lang="en-US" dirty="0" smtClean="0">
                <a:cs typeface="Arial"/>
              </a:rPr>
              <a:t>to decrypt </a:t>
            </a:r>
            <a:r>
              <a:rPr lang="en-US" dirty="0">
                <a:cs typeface="Arial"/>
              </a:rPr>
              <a:t>data encrypted by users of the older single DES</a:t>
            </a:r>
            <a:r>
              <a:rPr lang="en-US" dirty="0" smtClean="0">
                <a:cs typeface="Arial"/>
              </a:rPr>
              <a:t>:</a:t>
            </a:r>
          </a:p>
          <a:p>
            <a:endParaRPr lang="en-US" dirty="0">
              <a:cs typeface="Arial"/>
            </a:endParaRPr>
          </a:p>
          <a:p>
            <a:r>
              <a:rPr lang="en-US" dirty="0" smtClean="0">
                <a:cs typeface="Arial"/>
              </a:rPr>
              <a:t>C = </a:t>
            </a:r>
          </a:p>
          <a:p>
            <a:pPr marL="0" indent="0">
              <a:buNone/>
            </a:pPr>
            <a:r>
              <a:rPr lang="en-US" dirty="0">
                <a:cs typeface="Arial"/>
              </a:rPr>
              <a:t> </a:t>
            </a:r>
            <a:r>
              <a:rPr lang="en-US" dirty="0" smtClean="0">
                <a:cs typeface="Arial"/>
              </a:rPr>
              <a:t>    </a:t>
            </a:r>
            <a:r>
              <a:rPr lang="en-US" dirty="0">
                <a:cs typeface="Arial"/>
              </a:rPr>
              <a:t>E(K</a:t>
            </a:r>
            <a:r>
              <a:rPr lang="en-US" baseline="-25000" dirty="0">
                <a:cs typeface="Arial"/>
              </a:rPr>
              <a:t>1</a:t>
            </a:r>
            <a:r>
              <a:rPr lang="en-US" dirty="0" smtClean="0">
                <a:cs typeface="Arial"/>
              </a:rPr>
              <a:t>, </a:t>
            </a:r>
            <a:r>
              <a:rPr lang="en-US" dirty="0">
                <a:cs typeface="Arial"/>
              </a:rPr>
              <a:t>D(K</a:t>
            </a:r>
            <a:r>
              <a:rPr lang="en-US" baseline="-25000" dirty="0">
                <a:cs typeface="Arial"/>
              </a:rPr>
              <a:t>1</a:t>
            </a:r>
            <a:r>
              <a:rPr lang="en-US" dirty="0" smtClean="0">
                <a:cs typeface="Arial"/>
              </a:rPr>
              <a:t>, </a:t>
            </a:r>
            <a:r>
              <a:rPr lang="en-US" dirty="0">
                <a:cs typeface="Arial"/>
              </a:rPr>
              <a:t>E(K</a:t>
            </a:r>
            <a:r>
              <a:rPr lang="en-US" baseline="-25000" dirty="0">
                <a:cs typeface="Arial"/>
              </a:rPr>
              <a:t>1</a:t>
            </a:r>
            <a:r>
              <a:rPr lang="en-US" dirty="0">
                <a:cs typeface="Arial"/>
              </a:rPr>
              <a:t>, P</a:t>
            </a:r>
            <a:r>
              <a:rPr lang="en-US" dirty="0" smtClean="0">
                <a:cs typeface="Arial"/>
              </a:rPr>
              <a:t>)))    </a:t>
            </a:r>
          </a:p>
          <a:p>
            <a:pPr marL="0" indent="0">
              <a:buNone/>
            </a:pPr>
            <a:r>
              <a:rPr lang="en-US" dirty="0">
                <a:cs typeface="Arial"/>
              </a:rPr>
              <a:t> </a:t>
            </a:r>
            <a:r>
              <a:rPr lang="en-US" dirty="0" smtClean="0">
                <a:cs typeface="Arial"/>
              </a:rPr>
              <a:t>    = </a:t>
            </a:r>
            <a:r>
              <a:rPr lang="en-US" dirty="0">
                <a:cs typeface="Arial"/>
              </a:rPr>
              <a:t>E[K, P]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Triple DES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0969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Federal Information Processing </a:t>
            </a:r>
            <a:r>
              <a:rPr lang="en-US" dirty="0" smtClean="0">
                <a:cs typeface="Arial"/>
              </a:rPr>
              <a:t>Standards (FIPS) </a:t>
            </a:r>
            <a:r>
              <a:rPr lang="en-US" dirty="0">
                <a:cs typeface="Arial"/>
              </a:rPr>
              <a:t>46-3 also allows for the use of two keys, with K</a:t>
            </a:r>
            <a:r>
              <a:rPr lang="en-US" baseline="-25000" dirty="0">
                <a:cs typeface="Arial"/>
              </a:rPr>
              <a:t>1</a:t>
            </a:r>
            <a:r>
              <a:rPr lang="en-US" dirty="0">
                <a:cs typeface="Arial"/>
              </a:rPr>
              <a:t> = K</a:t>
            </a:r>
            <a:r>
              <a:rPr lang="en-US" baseline="-25000" dirty="0">
                <a:cs typeface="Arial"/>
              </a:rPr>
              <a:t>3</a:t>
            </a:r>
            <a:r>
              <a:rPr lang="en-US" dirty="0">
                <a:cs typeface="Arial"/>
              </a:rPr>
              <a:t>; this provides for a key length of 112 bits</a:t>
            </a:r>
            <a:r>
              <a:rPr lang="en-US" dirty="0" smtClean="0">
                <a:cs typeface="Arial"/>
              </a:rPr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Triple DES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9167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cost of a brute-force key search on 3DES is on the order </a:t>
            </a:r>
            <a:r>
              <a:rPr lang="en-US" dirty="0" smtClean="0"/>
              <a:t>of 2</a:t>
            </a:r>
            <a:r>
              <a:rPr lang="en-US" baseline="30000" dirty="0" smtClean="0"/>
              <a:t>112</a:t>
            </a:r>
            <a:r>
              <a:rPr lang="en-US" dirty="0" smtClean="0"/>
              <a:t>  = (</a:t>
            </a:r>
            <a:r>
              <a:rPr lang="en-US" dirty="0"/>
              <a:t>5 * 10</a:t>
            </a:r>
            <a:r>
              <a:rPr lang="en-US" baseline="30000" dirty="0"/>
              <a:t>33</a:t>
            </a:r>
            <a:r>
              <a:rPr lang="en-US" dirty="0" smtClean="0"/>
              <a:t>).</a:t>
            </a:r>
          </a:p>
          <a:p>
            <a:endParaRPr lang="en-US" baseline="30000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Triple DES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0377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/>
              <a:t>3DES with two keys is a relatively popular alternative to DES and has </a:t>
            </a:r>
            <a:r>
              <a:rPr lang="en-US" dirty="0" smtClean="0"/>
              <a:t>been adopted </a:t>
            </a:r>
            <a:r>
              <a:rPr lang="en-US" dirty="0"/>
              <a:t>for use in the key management standards ANSI X9.17 and ISO 8732.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Triple DES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427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Triple DES with Three </a:t>
            </a: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Keys:</a:t>
            </a:r>
            <a:endParaRPr lang="en-US" sz="3200" dirty="0"/>
          </a:p>
          <a:p>
            <a:r>
              <a:rPr lang="en-US" dirty="0" smtClean="0">
                <a:cs typeface="Arial"/>
              </a:rPr>
              <a:t>Many </a:t>
            </a:r>
            <a:r>
              <a:rPr lang="en-US" dirty="0">
                <a:cs typeface="Arial"/>
              </a:rPr>
              <a:t>researchers now feel that three-key 3DES </a:t>
            </a:r>
            <a:r>
              <a:rPr lang="en-US" dirty="0" smtClean="0">
                <a:cs typeface="Arial"/>
              </a:rPr>
              <a:t>is the </a:t>
            </a:r>
            <a:r>
              <a:rPr lang="en-US" dirty="0">
                <a:cs typeface="Arial"/>
              </a:rPr>
              <a:t>preferred </a:t>
            </a:r>
            <a:r>
              <a:rPr lang="en-US" dirty="0" smtClean="0">
                <a:cs typeface="Arial"/>
              </a:rPr>
              <a:t>alternative.</a:t>
            </a:r>
            <a:endParaRPr lang="en-US" dirty="0">
              <a:cs typeface="Arial"/>
            </a:endParaRPr>
          </a:p>
          <a:p>
            <a:r>
              <a:rPr lang="en-US" dirty="0" smtClean="0">
                <a:cs typeface="Arial"/>
              </a:rPr>
              <a:t>With </a:t>
            </a:r>
            <a:r>
              <a:rPr lang="en-US" dirty="0">
                <a:cs typeface="Arial"/>
              </a:rPr>
              <a:t>three distinct keys, 3DES has an effective key length of 168 bits. </a:t>
            </a:r>
            <a:endParaRPr lang="en-US" dirty="0" smtClean="0">
              <a:cs typeface="Arial"/>
            </a:endParaRPr>
          </a:p>
          <a:p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Triple DES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1778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/>
              <a:t>2</a:t>
            </a:r>
            <a:r>
              <a:rPr lang="en-US" baseline="30000" dirty="0" smtClean="0"/>
              <a:t>168</a:t>
            </a:r>
            <a:r>
              <a:rPr lang="en-US" dirty="0" smtClean="0"/>
              <a:t> </a:t>
            </a:r>
            <a:r>
              <a:rPr lang="en-US" dirty="0"/>
              <a:t>= </a:t>
            </a:r>
            <a:r>
              <a:rPr lang="en-US" dirty="0" smtClean="0"/>
              <a:t>3.7 </a:t>
            </a:r>
            <a:r>
              <a:rPr lang="en-US" dirty="0"/>
              <a:t>× </a:t>
            </a:r>
            <a:r>
              <a:rPr lang="en-US" dirty="0" smtClean="0"/>
              <a:t>10</a:t>
            </a:r>
            <a:r>
              <a:rPr lang="en-US" baseline="30000" dirty="0" smtClean="0"/>
              <a:t>50</a:t>
            </a:r>
            <a:r>
              <a:rPr lang="en-US" dirty="0" smtClean="0"/>
              <a:t> </a:t>
            </a:r>
            <a:r>
              <a:rPr lang="en-US" dirty="0"/>
              <a:t>keys</a:t>
            </a:r>
          </a:p>
          <a:p>
            <a:r>
              <a:rPr lang="en-US" dirty="0"/>
              <a:t>Time required if PC works at 10</a:t>
            </a:r>
            <a:r>
              <a:rPr lang="en-US" baseline="30000" dirty="0"/>
              <a:t>9</a:t>
            </a:r>
            <a:r>
              <a:rPr lang="en-US" dirty="0"/>
              <a:t> decryptions/s, then </a:t>
            </a:r>
            <a:r>
              <a:rPr lang="en-US" dirty="0" smtClean="0"/>
              <a:t>2</a:t>
            </a:r>
            <a:r>
              <a:rPr lang="en-US" baseline="30000" dirty="0" smtClean="0"/>
              <a:t>167</a:t>
            </a:r>
            <a:r>
              <a:rPr lang="en-US" dirty="0" smtClean="0"/>
              <a:t> </a:t>
            </a:r>
            <a:r>
              <a:rPr lang="en-US" dirty="0"/>
              <a:t>n</a:t>
            </a:r>
            <a:r>
              <a:rPr lang="en-US" dirty="0" smtClean="0"/>
              <a:t>s </a:t>
            </a:r>
            <a:r>
              <a:rPr lang="en-US" dirty="0"/>
              <a:t>= </a:t>
            </a:r>
            <a:r>
              <a:rPr lang="en-US" dirty="0" smtClean="0"/>
              <a:t>5.8 x 10</a:t>
            </a:r>
            <a:r>
              <a:rPr lang="en-US" baseline="30000" dirty="0" smtClean="0"/>
              <a:t>33</a:t>
            </a:r>
            <a:r>
              <a:rPr lang="en-US" dirty="0" smtClean="0"/>
              <a:t> </a:t>
            </a:r>
            <a:r>
              <a:rPr lang="en-US" dirty="0"/>
              <a:t>years.</a:t>
            </a:r>
          </a:p>
          <a:p>
            <a:r>
              <a:rPr lang="en-US" dirty="0"/>
              <a:t>Time required if PC works at 10</a:t>
            </a:r>
            <a:r>
              <a:rPr lang="en-US" baseline="30000" dirty="0"/>
              <a:t>13</a:t>
            </a:r>
            <a:r>
              <a:rPr lang="en-US" dirty="0"/>
              <a:t> decryptions/s, then 5.8 x </a:t>
            </a:r>
            <a:r>
              <a:rPr lang="en-US" dirty="0" smtClean="0"/>
              <a:t>10</a:t>
            </a:r>
            <a:r>
              <a:rPr lang="en-US" baseline="30000" dirty="0" smtClean="0"/>
              <a:t>29</a:t>
            </a:r>
            <a:r>
              <a:rPr lang="en-US" dirty="0" smtClean="0"/>
              <a:t> </a:t>
            </a:r>
            <a:r>
              <a:rPr lang="en-US" dirty="0"/>
              <a:t>years</a:t>
            </a:r>
            <a:r>
              <a:rPr lang="en-US" dirty="0" smtClean="0"/>
              <a:t>.</a:t>
            </a:r>
            <a:endParaRPr lang="en-US" dirty="0"/>
          </a:p>
          <a:p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Triple DES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795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/>
              <a:t>Backward compatibility with DES is provided by putting K</a:t>
            </a:r>
            <a:r>
              <a:rPr lang="en-US" baseline="-25000" dirty="0"/>
              <a:t>3</a:t>
            </a:r>
            <a:r>
              <a:rPr lang="en-US" dirty="0"/>
              <a:t> = K</a:t>
            </a:r>
            <a:r>
              <a:rPr lang="en-US" baseline="-25000" dirty="0"/>
              <a:t>2</a:t>
            </a:r>
            <a:r>
              <a:rPr lang="en-US" dirty="0"/>
              <a:t> or </a:t>
            </a:r>
            <a:r>
              <a:rPr lang="en-US" dirty="0" smtClean="0"/>
              <a:t>K</a:t>
            </a:r>
            <a:r>
              <a:rPr lang="en-US" baseline="-25000" dirty="0" smtClean="0"/>
              <a:t>1</a:t>
            </a:r>
            <a:r>
              <a:rPr lang="en-US" dirty="0" smtClean="0"/>
              <a:t> </a:t>
            </a:r>
            <a:r>
              <a:rPr lang="en-US" dirty="0"/>
              <a:t>= K</a:t>
            </a:r>
            <a:r>
              <a:rPr lang="en-US" baseline="-25000" dirty="0"/>
              <a:t>2</a:t>
            </a:r>
            <a:r>
              <a:rPr lang="en-US" dirty="0" smtClean="0"/>
              <a:t>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Triple DES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4778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Usage of 3DES:</a:t>
            </a:r>
            <a:endParaRPr lang="en-US" sz="3200" dirty="0" smtClean="0"/>
          </a:p>
          <a:p>
            <a:r>
              <a:rPr lang="en-US" dirty="0" smtClean="0"/>
              <a:t>A </a:t>
            </a:r>
            <a:r>
              <a:rPr lang="en-US" dirty="0"/>
              <a:t>number of Internet-based applications have adopted three-key </a:t>
            </a:r>
            <a:r>
              <a:rPr lang="en-US" dirty="0" smtClean="0"/>
              <a:t>3DES:</a:t>
            </a:r>
          </a:p>
          <a:p>
            <a:r>
              <a:rPr lang="en-US" dirty="0" smtClean="0"/>
              <a:t>Pretty </a:t>
            </a:r>
            <a:r>
              <a:rPr lang="en-US" dirty="0"/>
              <a:t>Good </a:t>
            </a:r>
            <a:r>
              <a:rPr lang="en-US" dirty="0" smtClean="0"/>
              <a:t>Privacy</a:t>
            </a:r>
            <a:r>
              <a:rPr lang="en-US" b="1" dirty="0"/>
              <a:t> </a:t>
            </a:r>
            <a:r>
              <a:rPr lang="en-US" dirty="0" smtClean="0"/>
              <a:t>(PGP) </a:t>
            </a:r>
            <a:r>
              <a:rPr lang="en-US" dirty="0"/>
              <a:t>and </a:t>
            </a:r>
            <a:r>
              <a:rPr lang="en-US" dirty="0"/>
              <a:t>Secure/Multipurpose Internet Mail Extension </a:t>
            </a:r>
            <a:r>
              <a:rPr lang="en-US" dirty="0" smtClean="0"/>
              <a:t>(S/MIME).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Triple DES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7767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>
                <a:cs typeface="Arial" pitchFamily="34" charset="0"/>
              </a:rPr>
              <a:t>describe Triple DES.</a:t>
            </a:r>
            <a:endParaRPr lang="en-US" sz="2800" dirty="0" smtClean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Triple DES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FIPS 46-3 Guidelines for 3DES:</a:t>
            </a:r>
            <a:endParaRPr lang="en-US" sz="3200" dirty="0"/>
          </a:p>
          <a:p>
            <a:r>
              <a:rPr lang="en-US" dirty="0" smtClean="0">
                <a:cs typeface="Arial"/>
              </a:rPr>
              <a:t>3DES </a:t>
            </a:r>
            <a:r>
              <a:rPr lang="en-US" dirty="0">
                <a:cs typeface="Arial"/>
              </a:rPr>
              <a:t>is the </a:t>
            </a:r>
            <a:r>
              <a:rPr lang="en-US" dirty="0" smtClean="0">
                <a:cs typeface="Arial"/>
              </a:rPr>
              <a:t>approved </a:t>
            </a:r>
            <a:r>
              <a:rPr lang="en-US" dirty="0">
                <a:cs typeface="Arial"/>
              </a:rPr>
              <a:t>symmetric encryption algorithm of </a:t>
            </a:r>
            <a:r>
              <a:rPr lang="en-US" dirty="0" smtClean="0">
                <a:cs typeface="Arial"/>
              </a:rPr>
              <a:t>choice.</a:t>
            </a:r>
            <a:endParaRPr lang="en-US" dirty="0">
              <a:cs typeface="Arial"/>
            </a:endParaRPr>
          </a:p>
          <a:p>
            <a:r>
              <a:rPr lang="en-US" dirty="0">
                <a:cs typeface="Arial"/>
              </a:rPr>
              <a:t>The original </a:t>
            </a:r>
            <a:r>
              <a:rPr lang="en-US" dirty="0" smtClean="0">
                <a:cs typeface="Arial"/>
              </a:rPr>
              <a:t>DES is </a:t>
            </a:r>
            <a:r>
              <a:rPr lang="en-US" dirty="0">
                <a:cs typeface="Arial"/>
              </a:rPr>
              <a:t>permitted under the standard for legacy systems only; new procurements should support </a:t>
            </a:r>
            <a:r>
              <a:rPr lang="en-US" dirty="0" smtClean="0">
                <a:cs typeface="Arial"/>
              </a:rPr>
              <a:t>3DES.</a:t>
            </a:r>
            <a:endParaRPr lang="en-US" dirty="0">
              <a:cs typeface="Arial"/>
            </a:endParaRPr>
          </a:p>
          <a:p>
            <a:endParaRPr lang="en-US" dirty="0" smtClean="0">
              <a:cs typeface="Arial"/>
            </a:endParaRPr>
          </a:p>
          <a:p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Triple DES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4281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Government </a:t>
            </a:r>
            <a:r>
              <a:rPr lang="en-US" dirty="0">
                <a:cs typeface="Arial"/>
              </a:rPr>
              <a:t>organizations with legacy DES systems are encouraged to transition to </a:t>
            </a:r>
            <a:r>
              <a:rPr lang="en-US" dirty="0" smtClean="0">
                <a:cs typeface="Arial"/>
              </a:rPr>
              <a:t>3DES.</a:t>
            </a:r>
            <a:endParaRPr lang="en-US" dirty="0">
              <a:cs typeface="Arial"/>
            </a:endParaRPr>
          </a:p>
          <a:p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Triple DES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21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1314281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topic have been</a:t>
            </a:r>
          </a:p>
          <a:p>
            <a:r>
              <a:rPr lang="en-US" dirty="0" smtClean="0">
                <a:latin typeface="+mj-lt"/>
                <a:cs typeface="Arial"/>
              </a:rPr>
              <a:t>adapted </a:t>
            </a:r>
            <a:r>
              <a:rPr lang="en-US" dirty="0">
                <a:latin typeface="+mj-lt"/>
                <a:cs typeface="Arial"/>
              </a:rPr>
              <a:t>from </a:t>
            </a:r>
            <a:r>
              <a:rPr lang="en-US" i="1" dirty="0" smtClean="0">
                <a:latin typeface="+mj-lt"/>
                <a:cs typeface="Arial"/>
              </a:rPr>
              <a:t>“</a:t>
            </a:r>
            <a:r>
              <a:rPr lang="en-US" i="1" dirty="0">
                <a:latin typeface="+mj-lt"/>
                <a:cs typeface="Arial"/>
              </a:rPr>
              <a:t>Network 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2014, by </a:t>
            </a:r>
            <a:r>
              <a:rPr lang="en-US" dirty="0" smtClean="0">
                <a:cs typeface="Arial"/>
              </a:rPr>
              <a:t>William </a:t>
            </a:r>
            <a:r>
              <a:rPr lang="en-US" dirty="0">
                <a:cs typeface="Arial"/>
              </a:rPr>
              <a:t>Stallings</a:t>
            </a:r>
            <a:r>
              <a:rPr lang="en-US" dirty="0" smtClean="0">
                <a:latin typeface="+mj-lt"/>
                <a:cs typeface="Arial"/>
              </a:rPr>
              <a:t>.</a:t>
            </a:r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Triple DES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/>
              <a:t>DES uses a </a:t>
            </a:r>
            <a:r>
              <a:rPr lang="en-US" dirty="0"/>
              <a:t>56-bit key</a:t>
            </a:r>
          </a:p>
          <a:p>
            <a:r>
              <a:rPr lang="en-US" dirty="0"/>
              <a:t>2</a:t>
            </a:r>
            <a:r>
              <a:rPr lang="en-US" baseline="30000" dirty="0"/>
              <a:t>56</a:t>
            </a:r>
            <a:r>
              <a:rPr lang="en-US" dirty="0"/>
              <a:t> = 7.2 × 10</a:t>
            </a:r>
            <a:r>
              <a:rPr lang="en-US" baseline="30000" dirty="0"/>
              <a:t>16</a:t>
            </a:r>
            <a:r>
              <a:rPr lang="en-US" dirty="0"/>
              <a:t> keys</a:t>
            </a:r>
          </a:p>
          <a:p>
            <a:r>
              <a:rPr lang="en-US" dirty="0"/>
              <a:t>Time required if PC works at 10</a:t>
            </a:r>
            <a:r>
              <a:rPr lang="en-US" baseline="30000" dirty="0"/>
              <a:t>9</a:t>
            </a:r>
            <a:r>
              <a:rPr lang="en-US" dirty="0"/>
              <a:t> decryptions/s, then 2</a:t>
            </a:r>
            <a:r>
              <a:rPr lang="en-US" baseline="30000" dirty="0"/>
              <a:t>55</a:t>
            </a:r>
            <a:r>
              <a:rPr lang="en-US" dirty="0"/>
              <a:t> ns = 1.125 years.</a:t>
            </a:r>
          </a:p>
          <a:p>
            <a:r>
              <a:rPr lang="en-US" dirty="0"/>
              <a:t>Time required if PC works at 10</a:t>
            </a:r>
            <a:r>
              <a:rPr lang="en-US" baseline="30000" dirty="0"/>
              <a:t>13</a:t>
            </a:r>
            <a:r>
              <a:rPr lang="en-US" dirty="0"/>
              <a:t> decryptions/s, then 1 hour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Triple DES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3533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Given the potential vulnerability of DES to a brute-force </a:t>
            </a:r>
            <a:r>
              <a:rPr lang="en-US" dirty="0" smtClean="0">
                <a:cs typeface="Arial"/>
              </a:rPr>
              <a:t>attack, use of </a:t>
            </a:r>
            <a:r>
              <a:rPr lang="en-US" dirty="0"/>
              <a:t>multiple encryption </a:t>
            </a:r>
            <a:r>
              <a:rPr lang="en-US" dirty="0" smtClean="0"/>
              <a:t>and </a:t>
            </a:r>
            <a:r>
              <a:rPr lang="en-US" dirty="0"/>
              <a:t>multiple </a:t>
            </a:r>
            <a:r>
              <a:rPr lang="en-US" dirty="0" smtClean="0"/>
              <a:t>keys was suggested.</a:t>
            </a:r>
          </a:p>
          <a:p>
            <a:r>
              <a:rPr lang="en-US" dirty="0"/>
              <a:t>R</a:t>
            </a:r>
            <a:r>
              <a:rPr lang="en-US" dirty="0" smtClean="0"/>
              <a:t>ationale was to preserve the </a:t>
            </a:r>
            <a:r>
              <a:rPr lang="en-US" dirty="0"/>
              <a:t>existing investment in </a:t>
            </a:r>
            <a:r>
              <a:rPr lang="en-US" dirty="0" smtClean="0"/>
              <a:t>software, &amp; hardware.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Triple DES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0387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3DES uses three keys and three executions of the DES algorithm</a:t>
            </a:r>
            <a:r>
              <a:rPr lang="en-US" dirty="0" smtClean="0">
                <a:cs typeface="Arial"/>
              </a:rPr>
              <a:t>.</a:t>
            </a:r>
          </a:p>
          <a:p>
            <a:r>
              <a:rPr lang="en-US" dirty="0" smtClean="0">
                <a:cs typeface="Arial"/>
              </a:rPr>
              <a:t>The function follows </a:t>
            </a:r>
            <a:r>
              <a:rPr lang="en-US" dirty="0">
                <a:cs typeface="Arial"/>
              </a:rPr>
              <a:t>an encrypt-decrypt-encrypt (EDE) </a:t>
            </a:r>
            <a:r>
              <a:rPr lang="en-US" dirty="0" smtClean="0">
                <a:cs typeface="Arial"/>
              </a:rPr>
              <a:t>sequence.</a:t>
            </a:r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Triple DES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3010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Given a plaintext </a:t>
            </a:r>
            <a:r>
              <a:rPr lang="en-US" dirty="0" smtClean="0">
                <a:cs typeface="Arial"/>
              </a:rPr>
              <a:t>P, </a:t>
            </a:r>
            <a:r>
              <a:rPr lang="en-US" dirty="0">
                <a:cs typeface="Arial"/>
              </a:rPr>
              <a:t>ciphertext </a:t>
            </a:r>
            <a:r>
              <a:rPr lang="en-US" dirty="0" smtClean="0">
                <a:cs typeface="Arial"/>
              </a:rPr>
              <a:t>C is </a:t>
            </a:r>
            <a:r>
              <a:rPr lang="en-US" dirty="0">
                <a:cs typeface="Arial"/>
              </a:rPr>
              <a:t>generated </a:t>
            </a:r>
            <a:r>
              <a:rPr lang="en-US" dirty="0" smtClean="0">
                <a:cs typeface="Arial"/>
              </a:rPr>
              <a:t>as</a:t>
            </a:r>
          </a:p>
          <a:p>
            <a:r>
              <a:rPr lang="en-US" i="1" dirty="0" smtClean="0"/>
              <a:t>C = </a:t>
            </a:r>
          </a:p>
          <a:p>
            <a:pPr marL="0" indent="0">
              <a:buNone/>
            </a:pPr>
            <a:r>
              <a:rPr lang="en-US" i="1" dirty="0"/>
              <a:t> </a:t>
            </a:r>
            <a:r>
              <a:rPr lang="en-US" i="1" dirty="0" smtClean="0"/>
              <a:t>     </a:t>
            </a:r>
            <a:r>
              <a:rPr lang="en-US" dirty="0" smtClean="0"/>
              <a:t>E(</a:t>
            </a:r>
            <a:r>
              <a:rPr lang="en-US" i="1" dirty="0" smtClean="0"/>
              <a:t>K</a:t>
            </a:r>
            <a:r>
              <a:rPr lang="en-US" baseline="-25000" dirty="0" smtClean="0"/>
              <a:t>3</a:t>
            </a:r>
            <a:r>
              <a:rPr lang="en-US" dirty="0"/>
              <a:t>, D(</a:t>
            </a:r>
            <a:r>
              <a:rPr lang="en-US" i="1" dirty="0"/>
              <a:t>K</a:t>
            </a:r>
            <a:r>
              <a:rPr lang="en-US" baseline="-25000" dirty="0"/>
              <a:t>2</a:t>
            </a:r>
            <a:r>
              <a:rPr lang="en-US" dirty="0"/>
              <a:t>, E(</a:t>
            </a:r>
            <a:r>
              <a:rPr lang="en-US" i="1" dirty="0"/>
              <a:t>K</a:t>
            </a:r>
            <a:r>
              <a:rPr lang="en-US" baseline="-25000" dirty="0"/>
              <a:t>1</a:t>
            </a:r>
            <a:r>
              <a:rPr lang="en-US" dirty="0"/>
              <a:t>, </a:t>
            </a:r>
            <a:r>
              <a:rPr lang="en-US" i="1" dirty="0"/>
              <a:t>P</a:t>
            </a:r>
            <a:r>
              <a:rPr lang="en-US" dirty="0" smtClean="0"/>
              <a:t>)))</a:t>
            </a:r>
          </a:p>
          <a:p>
            <a:endParaRPr lang="en-US" dirty="0" smtClean="0">
              <a:cs typeface="Arial"/>
            </a:endParaRPr>
          </a:p>
          <a:p>
            <a:r>
              <a:rPr lang="en-US" dirty="0" smtClean="0">
                <a:cs typeface="Arial"/>
              </a:rPr>
              <a:t>where E[K</a:t>
            </a:r>
            <a:r>
              <a:rPr lang="en-US" dirty="0">
                <a:cs typeface="Arial"/>
              </a:rPr>
              <a:t>, X] encryption of X using key K</a:t>
            </a:r>
          </a:p>
          <a:p>
            <a:r>
              <a:rPr lang="en-US" dirty="0">
                <a:cs typeface="Arial"/>
              </a:rPr>
              <a:t>D[K, Y] decryption of Y using key K</a:t>
            </a:r>
            <a:endParaRPr lang="en-US" dirty="0" smtClean="0">
              <a:cs typeface="Arial"/>
            </a:endParaRPr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Triple DES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105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860848" y="1136132"/>
            <a:ext cx="3787352" cy="70104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3DES Encryption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Triple DES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438" y="2561092"/>
            <a:ext cx="6715125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9293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Decryption is simply the same operation with the keys </a:t>
            </a:r>
            <a:r>
              <a:rPr lang="en-US" dirty="0" smtClean="0">
                <a:cs typeface="Arial"/>
              </a:rPr>
              <a:t>reversed:</a:t>
            </a:r>
          </a:p>
          <a:p>
            <a:endParaRPr lang="en-US" dirty="0">
              <a:cs typeface="Arial"/>
            </a:endParaRPr>
          </a:p>
          <a:p>
            <a:r>
              <a:rPr lang="en-US" dirty="0" smtClean="0">
                <a:cs typeface="Arial"/>
              </a:rPr>
              <a:t>P = </a:t>
            </a:r>
          </a:p>
          <a:p>
            <a:pPr marL="0" indent="0">
              <a:buNone/>
            </a:pPr>
            <a:r>
              <a:rPr lang="en-US" dirty="0">
                <a:cs typeface="Arial"/>
              </a:rPr>
              <a:t> </a:t>
            </a:r>
            <a:r>
              <a:rPr lang="en-US" dirty="0" smtClean="0">
                <a:cs typeface="Arial"/>
              </a:rPr>
              <a:t>   D(K</a:t>
            </a:r>
            <a:r>
              <a:rPr lang="en-US" baseline="-25000" dirty="0" smtClean="0">
                <a:cs typeface="Arial"/>
              </a:rPr>
              <a:t>1</a:t>
            </a:r>
            <a:r>
              <a:rPr lang="en-US" dirty="0">
                <a:cs typeface="Arial"/>
              </a:rPr>
              <a:t>, E(K</a:t>
            </a:r>
            <a:r>
              <a:rPr lang="en-US" baseline="-25000" dirty="0">
                <a:cs typeface="Arial"/>
              </a:rPr>
              <a:t>2</a:t>
            </a:r>
            <a:r>
              <a:rPr lang="en-US" dirty="0">
                <a:cs typeface="Arial"/>
              </a:rPr>
              <a:t>, D(K</a:t>
            </a:r>
            <a:r>
              <a:rPr lang="en-US" baseline="-25000" dirty="0">
                <a:cs typeface="Arial"/>
              </a:rPr>
              <a:t>3</a:t>
            </a:r>
            <a:r>
              <a:rPr lang="en-US" dirty="0">
                <a:cs typeface="Arial"/>
              </a:rPr>
              <a:t>, C)))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Triple DES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7721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3601</TotalTime>
  <Words>593</Words>
  <Application>Microsoft Office PowerPoint</Application>
  <PresentationFormat>On-screen Show (4:3)</PresentationFormat>
  <Paragraphs>109</Paragraphs>
  <Slides>21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Triple DES</vt:lpstr>
      <vt:lpstr>Triple DES</vt:lpstr>
      <vt:lpstr>Triple DES</vt:lpstr>
      <vt:lpstr>Triple DES</vt:lpstr>
      <vt:lpstr>Triple DES</vt:lpstr>
      <vt:lpstr>Triple DES</vt:lpstr>
      <vt:lpstr>Triple DES</vt:lpstr>
      <vt:lpstr>Triple DES</vt:lpstr>
      <vt:lpstr>Triple DES</vt:lpstr>
      <vt:lpstr>Triple DES</vt:lpstr>
      <vt:lpstr>Triple DES</vt:lpstr>
      <vt:lpstr>Triple DES</vt:lpstr>
      <vt:lpstr>Triple DES</vt:lpstr>
      <vt:lpstr>Triple DES</vt:lpstr>
      <vt:lpstr>Triple DES</vt:lpstr>
      <vt:lpstr>Triple DES</vt:lpstr>
      <vt:lpstr>Triple DES</vt:lpstr>
      <vt:lpstr>Triple DES</vt:lpstr>
      <vt:lpstr>Triple DES</vt:lpstr>
      <vt:lpstr>Triple DES</vt:lpstr>
      <vt:lpstr>Triple DES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2170</cp:revision>
  <cp:lastPrinted>2015-04-15T04:00:00Z</cp:lastPrinted>
  <dcterms:created xsi:type="dcterms:W3CDTF">2015-04-10T12:56:27Z</dcterms:created>
  <dcterms:modified xsi:type="dcterms:W3CDTF">2016-03-30T02:21:13Z</dcterms:modified>
</cp:coreProperties>
</file>