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3" r:id="rId2"/>
    <p:sldId id="304" r:id="rId3"/>
    <p:sldId id="338" r:id="rId4"/>
    <p:sldId id="377" r:id="rId5"/>
    <p:sldId id="378" r:id="rId6"/>
    <p:sldId id="379" r:id="rId7"/>
    <p:sldId id="380" r:id="rId8"/>
    <p:sldId id="381" r:id="rId9"/>
    <p:sldId id="382" r:id="rId10"/>
    <p:sldId id="383" r:id="rId11"/>
    <p:sldId id="384" r:id="rId12"/>
    <p:sldId id="385" r:id="rId13"/>
    <p:sldId id="371" r:id="rId14"/>
    <p:sldId id="386" r:id="rId15"/>
    <p:sldId id="387" r:id="rId16"/>
    <p:sldId id="388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98871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7. Apply H to the stream generated in step 6 and output the result.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6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632" y="1617663"/>
            <a:ext cx="5248275" cy="4536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21" y="1150938"/>
            <a:ext cx="617220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6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Note that the XOR with </a:t>
            </a:r>
            <a:r>
              <a:rPr lang="en-US" dirty="0" err="1">
                <a:latin typeface="+mj-lt"/>
              </a:rPr>
              <a:t>ipad</a:t>
            </a:r>
            <a:r>
              <a:rPr lang="en-US" dirty="0">
                <a:latin typeface="+mj-lt"/>
              </a:rPr>
              <a:t> results in flipping one-half of the bits of K.</a:t>
            </a:r>
          </a:p>
          <a:p>
            <a:r>
              <a:rPr lang="en-US" dirty="0">
                <a:latin typeface="+mj-lt"/>
              </a:rPr>
              <a:t>Similarly, the XOR with </a:t>
            </a:r>
            <a:r>
              <a:rPr lang="en-US" dirty="0" err="1">
                <a:latin typeface="+mj-lt"/>
              </a:rPr>
              <a:t>opad</a:t>
            </a:r>
            <a:r>
              <a:rPr lang="en-US" dirty="0">
                <a:latin typeface="+mj-lt"/>
              </a:rPr>
              <a:t> results in flipping one-half of the bits of K, </a:t>
            </a:r>
            <a:r>
              <a:rPr lang="en-US" dirty="0" smtClean="0">
                <a:latin typeface="+mj-lt"/>
              </a:rPr>
              <a:t>using </a:t>
            </a:r>
            <a:r>
              <a:rPr lang="en-US" dirty="0"/>
              <a:t>a different set of bits.</a:t>
            </a:r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74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In effect, by passing S</a:t>
            </a:r>
            <a:r>
              <a:rPr lang="en-US" baseline="-25000" dirty="0">
                <a:latin typeface="+mj-lt"/>
              </a:rPr>
              <a:t>i</a:t>
            </a:r>
            <a:r>
              <a:rPr lang="en-US" dirty="0">
                <a:latin typeface="+mj-lt"/>
              </a:rPr>
              <a:t> and S</a:t>
            </a:r>
            <a:r>
              <a:rPr lang="en-US" baseline="-25000" dirty="0">
                <a:latin typeface="+mj-lt"/>
              </a:rPr>
              <a:t>o</a:t>
            </a:r>
            <a:r>
              <a:rPr lang="en-US" dirty="0">
                <a:latin typeface="+mj-lt"/>
              </a:rPr>
              <a:t> through the hash algorithm, we </a:t>
            </a:r>
            <a:r>
              <a:rPr lang="en-US" dirty="0" smtClean="0">
                <a:latin typeface="+mj-lt"/>
              </a:rPr>
              <a:t>have </a:t>
            </a:r>
            <a:r>
              <a:rPr lang="en-US" dirty="0" err="1" smtClean="0">
                <a:latin typeface="+mj-lt"/>
              </a:rPr>
              <a:t>pseudorandomly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generated two keys from K.</a:t>
            </a:r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67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HMAC should execute in approximately the same time as the embedded </a:t>
            </a:r>
            <a:r>
              <a:rPr lang="en-US" dirty="0" smtClean="0">
                <a:latin typeface="+mj-lt"/>
              </a:rPr>
              <a:t>hash function </a:t>
            </a:r>
            <a:r>
              <a:rPr lang="en-US" dirty="0">
                <a:latin typeface="+mj-lt"/>
              </a:rPr>
              <a:t>for long messages</a:t>
            </a:r>
            <a:r>
              <a:rPr lang="en-US" dirty="0" smtClean="0">
                <a:latin typeface="+mj-lt"/>
              </a:rPr>
              <a:t>.</a:t>
            </a:r>
          </a:p>
          <a:p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74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HMAC adds three executions of the basic hash </a:t>
            </a:r>
            <a:r>
              <a:rPr lang="en-US" dirty="0" smtClean="0">
                <a:latin typeface="+mj-lt"/>
              </a:rPr>
              <a:t>function (</a:t>
            </a:r>
            <a:r>
              <a:rPr lang="en-US" dirty="0">
                <a:latin typeface="+mj-lt"/>
              </a:rPr>
              <a:t>for S</a:t>
            </a:r>
            <a:r>
              <a:rPr lang="en-US" baseline="-25000" dirty="0">
                <a:latin typeface="+mj-lt"/>
              </a:rPr>
              <a:t>i</a:t>
            </a:r>
            <a:r>
              <a:rPr lang="en-US" dirty="0">
                <a:latin typeface="+mj-lt"/>
              </a:rPr>
              <a:t>, S</a:t>
            </a:r>
            <a:r>
              <a:rPr lang="en-US" baseline="-25000" dirty="0">
                <a:latin typeface="+mj-lt"/>
              </a:rPr>
              <a:t>o</a:t>
            </a:r>
            <a:r>
              <a:rPr lang="en-US" dirty="0">
                <a:latin typeface="+mj-lt"/>
              </a:rPr>
              <a:t>, and the block produced from the inner hash).</a:t>
            </a:r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74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Security of HMAC:</a:t>
            </a:r>
            <a:endParaRPr lang="en-US" sz="3200" dirty="0"/>
          </a:p>
          <a:p>
            <a:r>
              <a:rPr lang="en-US" dirty="0" smtClean="0">
                <a:latin typeface="+mj-lt"/>
              </a:rPr>
              <a:t>The appeal </a:t>
            </a:r>
            <a:r>
              <a:rPr lang="en-US" dirty="0">
                <a:latin typeface="+mj-lt"/>
              </a:rPr>
              <a:t>of HMAC is that its designers have been able to prove an exact </a:t>
            </a:r>
            <a:r>
              <a:rPr lang="en-US" dirty="0" smtClean="0">
                <a:latin typeface="+mj-lt"/>
              </a:rPr>
              <a:t>relationship between </a:t>
            </a:r>
            <a:r>
              <a:rPr lang="en-US" dirty="0">
                <a:latin typeface="+mj-lt"/>
              </a:rPr>
              <a:t>the strength of the embedded hash function and the </a:t>
            </a:r>
            <a:r>
              <a:rPr lang="en-US" dirty="0" smtClean="0">
                <a:latin typeface="+mj-lt"/>
              </a:rPr>
              <a:t>strength of </a:t>
            </a:r>
            <a:r>
              <a:rPr lang="en-US" dirty="0">
                <a:latin typeface="+mj-lt"/>
              </a:rPr>
              <a:t>HMAC.</a:t>
            </a:r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2850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working of HMAC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smtClean="0">
                <a:cs typeface="Arial" pitchFamily="34" charset="0"/>
              </a:rPr>
              <a:t>algorithm.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698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Notation: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H </a:t>
            </a:r>
            <a:r>
              <a:rPr lang="en-US" dirty="0">
                <a:latin typeface="+mj-lt"/>
              </a:rPr>
              <a:t>= embedded hash function (e.g</a:t>
            </a:r>
            <a:r>
              <a:rPr lang="en-US" dirty="0" smtClean="0">
                <a:latin typeface="+mj-lt"/>
              </a:rPr>
              <a:t>., SHA-1)</a:t>
            </a:r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IV = initial value input to hash function</a:t>
            </a:r>
          </a:p>
          <a:p>
            <a:r>
              <a:rPr lang="en-US" dirty="0">
                <a:latin typeface="+mj-lt"/>
              </a:rPr>
              <a:t>M = message input to HMAC (including the padding specified in the </a:t>
            </a:r>
            <a:r>
              <a:rPr lang="en-US" dirty="0" smtClean="0">
                <a:latin typeface="+mj-lt"/>
              </a:rPr>
              <a:t>embedded hash </a:t>
            </a:r>
            <a:r>
              <a:rPr lang="en-US" dirty="0">
                <a:latin typeface="+mj-lt"/>
              </a:rPr>
              <a:t>function</a:t>
            </a:r>
            <a:r>
              <a:rPr lang="en-US" dirty="0" smtClean="0">
                <a:latin typeface="+mj-lt"/>
              </a:rPr>
              <a:t>)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69842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Y</a:t>
            </a:r>
            <a:r>
              <a:rPr lang="en-US" baseline="-25000" dirty="0" smtClean="0">
                <a:latin typeface="+mj-lt"/>
              </a:rPr>
              <a:t>i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= </a:t>
            </a:r>
            <a:r>
              <a:rPr lang="en-US" dirty="0" err="1" smtClean="0">
                <a:latin typeface="+mj-lt"/>
              </a:rPr>
              <a:t>ith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block of M, </a:t>
            </a:r>
            <a:r>
              <a:rPr lang="en-US" dirty="0" smtClean="0">
                <a:latin typeface="+mj-lt"/>
              </a:rPr>
              <a:t>     0</a:t>
            </a:r>
            <a:r>
              <a:rPr lang="en-US" dirty="0" smtClean="0"/>
              <a:t> </a:t>
            </a:r>
            <a:r>
              <a:rPr lang="en-US" dirty="0"/>
              <a:t>≤ </a:t>
            </a:r>
            <a:r>
              <a:rPr lang="en-US" dirty="0" err="1" smtClean="0">
                <a:latin typeface="+mj-lt"/>
              </a:rPr>
              <a:t>i</a:t>
            </a:r>
            <a:r>
              <a:rPr lang="en-US" dirty="0" smtClean="0">
                <a:latin typeface="+mj-lt"/>
              </a:rPr>
              <a:t> ≤(L </a:t>
            </a:r>
            <a:r>
              <a:rPr lang="en-US" dirty="0">
                <a:latin typeface="+mj-lt"/>
              </a:rPr>
              <a:t>- 1)</a:t>
            </a:r>
          </a:p>
          <a:p>
            <a:r>
              <a:rPr lang="en-US" dirty="0">
                <a:latin typeface="+mj-lt"/>
              </a:rPr>
              <a:t>L = number of blocks in M</a:t>
            </a:r>
          </a:p>
          <a:p>
            <a:r>
              <a:rPr lang="en-US" dirty="0">
                <a:latin typeface="+mj-lt"/>
              </a:rPr>
              <a:t>b = number of bits in a block</a:t>
            </a:r>
          </a:p>
          <a:p>
            <a:r>
              <a:rPr lang="en-US" dirty="0">
                <a:latin typeface="+mj-lt"/>
              </a:rPr>
              <a:t>n = length of hash code produced by embedded hash </a:t>
            </a:r>
            <a:r>
              <a:rPr lang="en-US" dirty="0" smtClean="0">
                <a:latin typeface="+mj-lt"/>
              </a:rPr>
              <a:t>function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9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98871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K </a:t>
            </a:r>
            <a:r>
              <a:rPr lang="en-US" dirty="0">
                <a:latin typeface="+mj-lt"/>
              </a:rPr>
              <a:t>= secret key; recommended length is </a:t>
            </a:r>
            <a:r>
              <a:rPr lang="en-US" dirty="0" smtClean="0">
                <a:latin typeface="+mj-lt"/>
              </a:rPr>
              <a:t>≥ </a:t>
            </a:r>
            <a:r>
              <a:rPr lang="en-US" dirty="0">
                <a:latin typeface="+mj-lt"/>
              </a:rPr>
              <a:t>n; if key length is greater than b, </a:t>
            </a:r>
            <a:r>
              <a:rPr lang="en-US" dirty="0" smtClean="0">
                <a:latin typeface="+mj-lt"/>
              </a:rPr>
              <a:t>the key </a:t>
            </a:r>
            <a:r>
              <a:rPr lang="en-US" dirty="0">
                <a:latin typeface="+mj-lt"/>
              </a:rPr>
              <a:t>is input to the hash function to produce an n-bit key</a:t>
            </a:r>
          </a:p>
          <a:p>
            <a:r>
              <a:rPr lang="en-US" dirty="0">
                <a:latin typeface="+mj-lt"/>
              </a:rPr>
              <a:t>K</a:t>
            </a:r>
            <a:r>
              <a:rPr lang="en-US" baseline="30000" dirty="0">
                <a:latin typeface="+mj-lt"/>
              </a:rPr>
              <a:t>+</a:t>
            </a:r>
            <a:r>
              <a:rPr lang="en-US" dirty="0">
                <a:latin typeface="+mj-lt"/>
              </a:rPr>
              <a:t> = K padded with zeros on the left so that the result is b bits in length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9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98871"/>
          </a:xfrm>
        </p:spPr>
        <p:txBody>
          <a:bodyPr>
            <a:noAutofit/>
          </a:bodyPr>
          <a:lstStyle/>
          <a:p>
            <a:r>
              <a:rPr lang="en-US" dirty="0" err="1">
                <a:latin typeface="+mj-lt"/>
              </a:rPr>
              <a:t>ipad</a:t>
            </a:r>
            <a:r>
              <a:rPr lang="en-US" dirty="0">
                <a:latin typeface="+mj-lt"/>
              </a:rPr>
              <a:t> = 00110110 (36 in hexadecimal) repeated b/8 times</a:t>
            </a:r>
          </a:p>
          <a:p>
            <a:r>
              <a:rPr lang="en-US" dirty="0" err="1">
                <a:latin typeface="+mj-lt"/>
              </a:rPr>
              <a:t>opad</a:t>
            </a:r>
            <a:r>
              <a:rPr lang="en-US" dirty="0">
                <a:latin typeface="+mj-lt"/>
              </a:rPr>
              <a:t> = 01011100 (5C in hexadecimal) repeated b/8 times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78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98871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1. Append zeros to the left end of K to create a b-bit string K</a:t>
            </a:r>
            <a:r>
              <a:rPr lang="en-US" baseline="30000" dirty="0">
                <a:latin typeface="+mj-lt"/>
              </a:rPr>
              <a:t>+</a:t>
            </a:r>
            <a:r>
              <a:rPr lang="en-US" dirty="0">
                <a:latin typeface="+mj-lt"/>
              </a:rPr>
              <a:t> (e.g., if K is </a:t>
            </a:r>
            <a:r>
              <a:rPr lang="en-US" dirty="0" smtClean="0">
                <a:latin typeface="+mj-lt"/>
              </a:rPr>
              <a:t>of length </a:t>
            </a:r>
            <a:r>
              <a:rPr lang="en-US" dirty="0">
                <a:latin typeface="+mj-lt"/>
              </a:rPr>
              <a:t>160 bits and b = 512</a:t>
            </a:r>
            <a:r>
              <a:rPr lang="en-US" dirty="0" smtClean="0">
                <a:latin typeface="+mj-lt"/>
              </a:rPr>
              <a:t>, </a:t>
            </a:r>
            <a:r>
              <a:rPr lang="en-US" dirty="0" smtClean="0">
                <a:latin typeface="+mj-lt"/>
              </a:rPr>
              <a:t>K </a:t>
            </a:r>
            <a:r>
              <a:rPr lang="en-US" dirty="0">
                <a:latin typeface="+mj-lt"/>
              </a:rPr>
              <a:t>will be appended with 44 zero bytes).</a:t>
            </a:r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2. B</a:t>
            </a:r>
            <a:r>
              <a:rPr lang="en-US" dirty="0" smtClean="0">
                <a:latin typeface="+mj-lt"/>
              </a:rPr>
              <a:t>itwise exclusive-OR </a:t>
            </a:r>
            <a:r>
              <a:rPr lang="en-US" dirty="0">
                <a:latin typeface="+mj-lt"/>
              </a:rPr>
              <a:t>K</a:t>
            </a:r>
            <a:r>
              <a:rPr lang="en-US" baseline="30000" dirty="0">
                <a:latin typeface="+mj-lt"/>
              </a:rPr>
              <a:t>+</a:t>
            </a:r>
            <a:r>
              <a:rPr lang="en-US" dirty="0">
                <a:latin typeface="+mj-lt"/>
              </a:rPr>
              <a:t> with </a:t>
            </a:r>
            <a:r>
              <a:rPr lang="en-US" dirty="0" err="1">
                <a:latin typeface="+mj-lt"/>
              </a:rPr>
              <a:t>ipad</a:t>
            </a:r>
            <a:r>
              <a:rPr lang="en-US" dirty="0">
                <a:latin typeface="+mj-lt"/>
              </a:rPr>
              <a:t> to produce the b-bit block S</a:t>
            </a:r>
            <a:r>
              <a:rPr lang="en-US" baseline="-25000" dirty="0">
                <a:latin typeface="+mj-lt"/>
              </a:rPr>
              <a:t>i</a:t>
            </a:r>
            <a:r>
              <a:rPr lang="en-US" dirty="0">
                <a:latin typeface="+mj-lt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53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98871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3. Append M to S</a:t>
            </a:r>
            <a:r>
              <a:rPr lang="en-US" baseline="-25000" dirty="0">
                <a:latin typeface="+mj-lt"/>
              </a:rPr>
              <a:t>i</a:t>
            </a:r>
            <a:r>
              <a:rPr lang="en-US" dirty="0">
                <a:latin typeface="+mj-lt"/>
              </a:rPr>
              <a:t>.</a:t>
            </a:r>
          </a:p>
          <a:p>
            <a:r>
              <a:rPr lang="en-US" dirty="0">
                <a:latin typeface="+mj-lt"/>
              </a:rPr>
              <a:t>4. Apply H to the stream generated in step 3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>
                <a:latin typeface="+mj-lt"/>
              </a:rPr>
              <a:t>5. XOR K</a:t>
            </a:r>
            <a:r>
              <a:rPr lang="en-US" baseline="30000" dirty="0">
                <a:latin typeface="+mj-lt"/>
              </a:rPr>
              <a:t>+</a:t>
            </a:r>
            <a:r>
              <a:rPr lang="en-US" dirty="0">
                <a:latin typeface="+mj-lt"/>
              </a:rPr>
              <a:t> with </a:t>
            </a:r>
            <a:r>
              <a:rPr lang="en-US" dirty="0" err="1">
                <a:latin typeface="+mj-lt"/>
              </a:rPr>
              <a:t>opad</a:t>
            </a:r>
            <a:r>
              <a:rPr lang="en-US" dirty="0">
                <a:latin typeface="+mj-lt"/>
              </a:rPr>
              <a:t> to produce the b-bit block S</a:t>
            </a:r>
            <a:r>
              <a:rPr lang="en-US" baseline="-25000" dirty="0">
                <a:latin typeface="+mj-lt"/>
              </a:rPr>
              <a:t>o</a:t>
            </a:r>
            <a:r>
              <a:rPr lang="en-US" dirty="0">
                <a:latin typeface="+mj-lt"/>
              </a:rPr>
              <a:t>.</a:t>
            </a:r>
          </a:p>
          <a:p>
            <a:r>
              <a:rPr lang="en-US" dirty="0">
                <a:latin typeface="+mj-lt"/>
              </a:rPr>
              <a:t>6. Append the hash result from step 4 to S</a:t>
            </a:r>
            <a:r>
              <a:rPr lang="en-US" baseline="-25000" dirty="0">
                <a:latin typeface="+mj-lt"/>
              </a:rPr>
              <a:t>o</a:t>
            </a:r>
            <a:r>
              <a:rPr lang="en-US" dirty="0">
                <a:latin typeface="+mj-lt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37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9571</TotalTime>
  <Words>503</Words>
  <Application>Microsoft Office PowerPoint</Application>
  <PresentationFormat>On-screen Show (4:3)</PresentationFormat>
  <Paragraphs>67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HMAC Algorithm</vt:lpstr>
      <vt:lpstr>HMAC Algorithm</vt:lpstr>
      <vt:lpstr>HMAC Algorithm</vt:lpstr>
      <vt:lpstr>HMAC Algorithm</vt:lpstr>
      <vt:lpstr>HMAC Algorithm</vt:lpstr>
      <vt:lpstr>HMAC Algorithm</vt:lpstr>
      <vt:lpstr>HMAC Algorithm</vt:lpstr>
      <vt:lpstr>HMAC Algorithm</vt:lpstr>
      <vt:lpstr>HMAC Algorithm</vt:lpstr>
      <vt:lpstr>HMAC Algorithm</vt:lpstr>
      <vt:lpstr>HMAC Algorithm</vt:lpstr>
      <vt:lpstr>HMAC Algorithm</vt:lpstr>
      <vt:lpstr>HMAC Algorithm</vt:lpstr>
      <vt:lpstr>HMAC Algorithm</vt:lpstr>
      <vt:lpstr>HMAC Algorithm</vt:lpstr>
      <vt:lpstr>HMAC Algorithm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3625</cp:revision>
  <cp:lastPrinted>2015-04-15T04:00:00Z</cp:lastPrinted>
  <dcterms:created xsi:type="dcterms:W3CDTF">2015-04-10T12:56:27Z</dcterms:created>
  <dcterms:modified xsi:type="dcterms:W3CDTF">2016-04-21T05:32:34Z</dcterms:modified>
</cp:coreProperties>
</file>