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3" r:id="rId2"/>
    <p:sldId id="304" r:id="rId3"/>
    <p:sldId id="338" r:id="rId4"/>
    <p:sldId id="706" r:id="rId5"/>
    <p:sldId id="759" r:id="rId6"/>
    <p:sldId id="760" r:id="rId7"/>
    <p:sldId id="762" r:id="rId8"/>
    <p:sldId id="761" r:id="rId9"/>
    <p:sldId id="763" r:id="rId10"/>
    <p:sldId id="764" r:id="rId11"/>
    <p:sldId id="766" r:id="rId12"/>
    <p:sldId id="765" r:id="rId13"/>
    <p:sldId id="767" r:id="rId14"/>
    <p:sldId id="768" r:id="rId15"/>
    <p:sldId id="769" r:id="rId16"/>
    <p:sldId id="771" r:id="rId17"/>
    <p:sldId id="770" r:id="rId18"/>
    <p:sldId id="772" r:id="rId19"/>
    <p:sldId id="758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802.11i WLAN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Wi-Fi Alliance published </a:t>
            </a:r>
            <a:r>
              <a:rPr lang="en-US" b="1" dirty="0" smtClean="0"/>
              <a:t>Wi-Fi </a:t>
            </a:r>
            <a:r>
              <a:rPr lang="en-US" b="1" dirty="0"/>
              <a:t>Protected Access (WPA</a:t>
            </a:r>
            <a:r>
              <a:rPr lang="en-US" b="1" dirty="0" smtClean="0"/>
              <a:t>)</a:t>
            </a:r>
            <a:r>
              <a:rPr lang="en-US" dirty="0" smtClean="0"/>
              <a:t>, which is </a:t>
            </a:r>
            <a:r>
              <a:rPr lang="en-US" dirty="0"/>
              <a:t>a set of security mechanisms that eliminates most 802.11 security issues </a:t>
            </a:r>
            <a:r>
              <a:rPr lang="en-US" dirty="0" smtClean="0"/>
              <a:t>and was </a:t>
            </a:r>
            <a:r>
              <a:rPr lang="en-US" dirty="0"/>
              <a:t>based on the current state of the 802.11i standard.</a:t>
            </a:r>
            <a:endParaRPr lang="en-US" sz="28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91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final form of </a:t>
            </a:r>
            <a:r>
              <a:rPr lang="en-US" dirty="0" smtClean="0"/>
              <a:t>the 802.11i </a:t>
            </a:r>
            <a:r>
              <a:rPr lang="en-US" dirty="0"/>
              <a:t>standard is referred to as </a:t>
            </a:r>
            <a:r>
              <a:rPr lang="en-US" b="1" dirty="0"/>
              <a:t>Robust Security Network (RSN</a:t>
            </a:r>
            <a:r>
              <a:rPr lang="en-US" b="1" dirty="0" smtClean="0"/>
              <a:t>)</a:t>
            </a:r>
            <a:r>
              <a:rPr lang="en-US" dirty="0" smtClean="0"/>
              <a:t>.</a:t>
            </a:r>
          </a:p>
          <a:p>
            <a:r>
              <a:rPr lang="en-US" dirty="0"/>
              <a:t>The RSN specification is quite </a:t>
            </a:r>
            <a:r>
              <a:rPr lang="en-US" dirty="0" smtClean="0"/>
              <a:t>complex.</a:t>
            </a:r>
            <a:endParaRPr lang="en-US" sz="28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68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802.11i RSN security specification defines the following </a:t>
            </a:r>
            <a:r>
              <a:rPr lang="en-US" dirty="0" smtClean="0"/>
              <a:t>services</a:t>
            </a:r>
            <a:r>
              <a:rPr lang="en-US" dirty="0"/>
              <a:t>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Authentication</a:t>
            </a:r>
            <a:r>
              <a:rPr lang="en-US" b="1" dirty="0"/>
              <a:t>: </a:t>
            </a:r>
            <a:r>
              <a:rPr lang="en-US" dirty="0"/>
              <a:t>A protocol is used to define an exchange between a user </a:t>
            </a:r>
            <a:r>
              <a:rPr lang="en-US" dirty="0" smtClean="0"/>
              <a:t>and an </a:t>
            </a:r>
            <a:r>
              <a:rPr lang="en-US" dirty="0"/>
              <a:t>AS that provides mutual authentication and generates temporary keys </a:t>
            </a:r>
            <a:r>
              <a:rPr lang="en-US" dirty="0" smtClean="0"/>
              <a:t>to be </a:t>
            </a:r>
            <a:r>
              <a:rPr lang="en-US" dirty="0"/>
              <a:t>used between the client and the AP over the wireless link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37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Access </a:t>
            </a:r>
            <a:r>
              <a:rPr lang="en-US" b="1" dirty="0"/>
              <a:t>control</a:t>
            </a:r>
            <a:r>
              <a:rPr lang="en-US" b="1" dirty="0" smtClean="0"/>
              <a:t>:</a:t>
            </a:r>
            <a:r>
              <a:rPr lang="en-US" dirty="0" smtClean="0"/>
              <a:t> </a:t>
            </a:r>
            <a:r>
              <a:rPr lang="en-US" dirty="0"/>
              <a:t>This function enforces the use </a:t>
            </a:r>
            <a:r>
              <a:rPr lang="en-US" dirty="0" smtClean="0"/>
              <a:t>of </a:t>
            </a:r>
            <a:r>
              <a:rPr lang="en-US" dirty="0"/>
              <a:t>authentication function</a:t>
            </a:r>
            <a:r>
              <a:rPr lang="en-US" dirty="0" smtClean="0"/>
              <a:t>, routes </a:t>
            </a:r>
            <a:r>
              <a:rPr lang="en-US" dirty="0"/>
              <a:t>the messages properly, and facilitates key exchange.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can work with </a:t>
            </a:r>
            <a:r>
              <a:rPr lang="en-US" dirty="0" smtClean="0"/>
              <a:t>a variety </a:t>
            </a:r>
            <a:r>
              <a:rPr lang="en-US" dirty="0"/>
              <a:t>of authentication protocols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37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Privacy </a:t>
            </a:r>
            <a:r>
              <a:rPr lang="en-US" b="1" dirty="0"/>
              <a:t>with message integrity: </a:t>
            </a:r>
            <a:r>
              <a:rPr lang="en-US" dirty="0"/>
              <a:t>MAC-level data (e.g., an LLC PDU) are </a:t>
            </a:r>
            <a:r>
              <a:rPr lang="en-US" dirty="0" smtClean="0"/>
              <a:t>encrypted along </a:t>
            </a:r>
            <a:r>
              <a:rPr lang="en-US" dirty="0"/>
              <a:t>with a message integrity code that ensures that the data </a:t>
            </a:r>
            <a:r>
              <a:rPr lang="en-US" dirty="0" smtClean="0"/>
              <a:t>have not </a:t>
            </a:r>
            <a:r>
              <a:rPr lang="en-US" dirty="0"/>
              <a:t>been altered.</a:t>
            </a:r>
            <a:endParaRPr lang="en-US" sz="28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37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figure on the next slide indicates </a:t>
            </a:r>
            <a:r>
              <a:rPr lang="en-US" dirty="0"/>
              <a:t>the security protocols used to support these </a:t>
            </a:r>
            <a:r>
              <a:rPr lang="en-US" dirty="0" smtClean="0"/>
              <a:t>services.</a:t>
            </a:r>
            <a:endParaRPr lang="en-US" sz="28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66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15" y="979716"/>
            <a:ext cx="71120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761" y="5704116"/>
            <a:ext cx="663892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937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figure on the next slide lists </a:t>
            </a:r>
            <a:r>
              <a:rPr lang="en-US" dirty="0"/>
              <a:t>the cryptographic algorithms used for these services.</a:t>
            </a:r>
            <a:endParaRPr lang="en-US" sz="28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34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914" y="1157288"/>
            <a:ext cx="7242629" cy="454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914" y="5700713"/>
            <a:ext cx="7242629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835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smtClean="0">
                <a:cs typeface="Arial" pitchFamily="34" charset="0"/>
              </a:rPr>
              <a:t>basics </a:t>
            </a:r>
            <a:r>
              <a:rPr lang="en-US" sz="2800" dirty="0">
                <a:cs typeface="Arial" pitchFamily="34" charset="0"/>
              </a:rPr>
              <a:t>of IEEE 802.11i WLAN Security.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There are two characteristics of a wired LAN that are not inherent in a </a:t>
            </a:r>
            <a:r>
              <a:rPr lang="en-US" dirty="0" smtClean="0"/>
              <a:t>wireless LAN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1. </a:t>
            </a:r>
            <a:r>
              <a:rPr lang="en-US" dirty="0"/>
              <a:t>In order to transmit over a wired LAN, a station must be physically </a:t>
            </a:r>
            <a:r>
              <a:rPr lang="en-US" dirty="0" smtClean="0"/>
              <a:t>connected to </a:t>
            </a:r>
            <a:r>
              <a:rPr lang="en-US" dirty="0"/>
              <a:t>the LAN. </a:t>
            </a:r>
            <a:endParaRPr lang="en-US" dirty="0" smtClean="0"/>
          </a:p>
          <a:p>
            <a:r>
              <a:rPr lang="en-US" dirty="0" smtClean="0"/>
              <a:t>On </a:t>
            </a:r>
            <a:r>
              <a:rPr lang="en-US" dirty="0"/>
              <a:t>the other hand, with a wireless LAN, any station within </a:t>
            </a:r>
            <a:r>
              <a:rPr lang="en-US" dirty="0" smtClean="0"/>
              <a:t>radio </a:t>
            </a:r>
            <a:r>
              <a:rPr lang="en-US" dirty="0"/>
              <a:t>range of the other devices on the LAN can transmit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41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In a sense, there is a </a:t>
            </a:r>
            <a:r>
              <a:rPr lang="en-US" dirty="0" smtClean="0"/>
              <a:t>form of </a:t>
            </a:r>
            <a:r>
              <a:rPr lang="en-US" dirty="0"/>
              <a:t>authentication with a wired LAN in that it requires some positive and </a:t>
            </a:r>
            <a:r>
              <a:rPr lang="en-US" dirty="0" smtClean="0"/>
              <a:t>presumably observable </a:t>
            </a:r>
            <a:r>
              <a:rPr lang="en-US" dirty="0"/>
              <a:t>action to connect a station to a wired LAN.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26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2. </a:t>
            </a:r>
            <a:r>
              <a:rPr lang="en-US" dirty="0" smtClean="0"/>
              <a:t>To </a:t>
            </a:r>
            <a:r>
              <a:rPr lang="en-US" dirty="0"/>
              <a:t>receive a transmission from a station that is part of </a:t>
            </a:r>
            <a:r>
              <a:rPr lang="en-US" dirty="0" smtClean="0"/>
              <a:t>a wired </a:t>
            </a:r>
            <a:r>
              <a:rPr lang="en-US" dirty="0"/>
              <a:t>LAN, the receiving station also must be attached to the wired LAN</a:t>
            </a:r>
            <a:r>
              <a:rPr lang="en-US" dirty="0" smtClean="0"/>
              <a:t>.</a:t>
            </a:r>
          </a:p>
          <a:p>
            <a:r>
              <a:rPr lang="en-US" dirty="0"/>
              <a:t>On </a:t>
            </a:r>
            <a:r>
              <a:rPr lang="en-US" dirty="0" smtClean="0"/>
              <a:t>the other </a:t>
            </a:r>
            <a:r>
              <a:rPr lang="en-US" dirty="0"/>
              <a:t>hand, with a W</a:t>
            </a:r>
            <a:r>
              <a:rPr lang="en-US" dirty="0" smtClean="0"/>
              <a:t>LAN</a:t>
            </a:r>
            <a:r>
              <a:rPr lang="en-US" dirty="0"/>
              <a:t>, any station within radio range can receive.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80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Thus</a:t>
            </a:r>
            <a:r>
              <a:rPr lang="en-US" dirty="0"/>
              <a:t>, a wired LAN provides a degree of privacy, limiting reception </a:t>
            </a:r>
            <a:r>
              <a:rPr lang="en-US" dirty="0" smtClean="0"/>
              <a:t>of data </a:t>
            </a:r>
            <a:r>
              <a:rPr lang="en-US" dirty="0"/>
              <a:t>to stations connected to the LAN.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72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There’s an increased need </a:t>
            </a:r>
            <a:r>
              <a:rPr lang="en-US" dirty="0"/>
              <a:t>for robust security services and mechanisms for wireless LANs</a:t>
            </a:r>
            <a:r>
              <a:rPr lang="en-US" dirty="0" smtClean="0"/>
              <a:t>.</a:t>
            </a:r>
          </a:p>
          <a:p>
            <a:r>
              <a:rPr lang="en-US" dirty="0"/>
              <a:t>For privacy, 802.11 defined the </a:t>
            </a:r>
            <a:r>
              <a:rPr lang="en-US" b="1" dirty="0"/>
              <a:t>Wired </a:t>
            </a:r>
            <a:r>
              <a:rPr lang="en-US" b="1" dirty="0" smtClean="0"/>
              <a:t>Equivalent Privacy </a:t>
            </a:r>
            <a:r>
              <a:rPr lang="en-US" b="1" dirty="0"/>
              <a:t>(WEP) </a:t>
            </a:r>
            <a:r>
              <a:rPr lang="en-US" dirty="0"/>
              <a:t>algorithm</a:t>
            </a:r>
            <a:r>
              <a:rPr lang="en-US" dirty="0" smtClean="0"/>
              <a:t>.</a:t>
            </a:r>
          </a:p>
          <a:p>
            <a:pPr lvl="1"/>
            <a:r>
              <a:rPr lang="en-US" sz="2800" dirty="0"/>
              <a:t>major weaknesses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802.11i WLAN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82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14208</TotalTime>
  <Words>541</Words>
  <Application>Microsoft Office PowerPoint</Application>
  <PresentationFormat>On-screen Show (4:3)</PresentationFormat>
  <Paragraphs>67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IEEE 802.11i WLAN Security</vt:lpstr>
      <vt:lpstr>IEEE 802.11i WLAN Security</vt:lpstr>
      <vt:lpstr>IEEE 802.11i WLAN Security</vt:lpstr>
      <vt:lpstr>IEEE 802.11i WLAN Security</vt:lpstr>
      <vt:lpstr>IEEE 802.11i WLAN Security</vt:lpstr>
      <vt:lpstr>IEEE 802.11i WLAN Security</vt:lpstr>
      <vt:lpstr>IEEE 802.11i WLAN Security</vt:lpstr>
      <vt:lpstr>IEEE 802.11i WLAN Security</vt:lpstr>
      <vt:lpstr>IEEE 802.11i WLAN Security</vt:lpstr>
      <vt:lpstr>IEEE 802.11i WLAN Security</vt:lpstr>
      <vt:lpstr>IEEE 802.11i WLAN Security</vt:lpstr>
      <vt:lpstr>IEEE 802.11i WLAN Security</vt:lpstr>
      <vt:lpstr>IEEE 802.11i WLAN Security</vt:lpstr>
      <vt:lpstr>IEEE 802.11i WLAN Security</vt:lpstr>
      <vt:lpstr>IEEE 802.11i WLAN Security</vt:lpstr>
      <vt:lpstr>IEEE 802.11i WLAN Security</vt:lpstr>
      <vt:lpstr>IEEE 802.11i WLAN Security</vt:lpstr>
      <vt:lpstr>IEEE 802.11i WLAN Security</vt:lpstr>
      <vt:lpstr>IEEE 802.11i WLAN Security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9616</cp:revision>
  <cp:lastPrinted>2015-04-15T04:00:00Z</cp:lastPrinted>
  <dcterms:created xsi:type="dcterms:W3CDTF">2015-04-10T12:56:27Z</dcterms:created>
  <dcterms:modified xsi:type="dcterms:W3CDTF">2016-06-15T12:10:00Z</dcterms:modified>
</cp:coreProperties>
</file>