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1012" r:id="rId5"/>
    <p:sldId id="1065" r:id="rId6"/>
    <p:sldId id="1066" r:id="rId7"/>
    <p:sldId id="1067" r:id="rId8"/>
    <p:sldId id="1069" r:id="rId9"/>
    <p:sldId id="1068" r:id="rId10"/>
    <p:sldId id="1070" r:id="rId11"/>
    <p:sldId id="1071" r:id="rId12"/>
    <p:sldId id="1072" r:id="rId13"/>
    <p:sldId id="1073" r:id="rId14"/>
    <p:sldId id="1074" r:id="rId15"/>
    <p:sldId id="1076" r:id="rId16"/>
    <p:sldId id="1075" r:id="rId17"/>
    <p:sldId id="1077" r:id="rId18"/>
    <p:sldId id="1079" r:id="rId19"/>
    <p:sldId id="1078" r:id="rId20"/>
    <p:sldId id="1064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16A7-19DE-4362-A7E9-04999344D077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45AFF-E9AF-4623-B5F1-F5671FADFFAA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65BCE-A1AD-4F00-977C-10FBCB4FD6A4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0A09-C541-4007-B031-25277F71173C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8E70-BE47-48E0-9D8B-3F8001CFC7D6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FDEE-B45E-48B8-83FE-13BD2EF90EB2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54453-2971-4D11-A40A-B445FC814AB1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BC812-9D5B-4592-9AA7-9996CF27F5E5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2414D-52EB-43A2-A25A-559486CB93FF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11772-C146-44DC-9B06-D1B81D7E7F21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9129-9809-4005-B8EF-E01ADDB50C89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5BC24-98B6-4EFD-8877-562573FF82A5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Inspection Firewalls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general, when an application that uses TCP creates a session with a </a:t>
            </a:r>
            <a:r>
              <a:rPr lang="en-US" dirty="0" smtClean="0"/>
              <a:t>remote host</a:t>
            </a:r>
            <a:r>
              <a:rPr lang="en-US" dirty="0"/>
              <a:t>, </a:t>
            </a:r>
            <a:r>
              <a:rPr lang="en-US" dirty="0" smtClean="0"/>
              <a:t>server side </a:t>
            </a:r>
            <a:r>
              <a:rPr lang="en-US" dirty="0"/>
              <a:t>port </a:t>
            </a:r>
            <a:r>
              <a:rPr lang="en-US" dirty="0" smtClean="0"/>
              <a:t>number is less </a:t>
            </a:r>
            <a:r>
              <a:rPr lang="en-US" dirty="0"/>
              <a:t>than 1024 </a:t>
            </a:r>
            <a:r>
              <a:rPr lang="en-US" dirty="0" smtClean="0"/>
              <a:t>and port </a:t>
            </a:r>
            <a:r>
              <a:rPr lang="en-US" dirty="0"/>
              <a:t>number for </a:t>
            </a:r>
            <a:r>
              <a:rPr lang="en-US" dirty="0" smtClean="0"/>
              <a:t>client </a:t>
            </a:r>
            <a:r>
              <a:rPr lang="en-US" dirty="0"/>
              <a:t>is a number between 1024 and 65535.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342243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numbers less than </a:t>
            </a:r>
            <a:r>
              <a:rPr lang="en-US" dirty="0" smtClean="0"/>
              <a:t>1024 are </a:t>
            </a:r>
            <a:r>
              <a:rPr lang="en-US" dirty="0"/>
              <a:t>the “well-known” port numbers and are assigned permanently to </a:t>
            </a:r>
            <a:r>
              <a:rPr lang="en-US" dirty="0" smtClean="0"/>
              <a:t>particular applications </a:t>
            </a:r>
            <a:r>
              <a:rPr lang="en-US" dirty="0"/>
              <a:t>(e.g., 25 for server </a:t>
            </a:r>
            <a:r>
              <a:rPr lang="en-US" dirty="0" smtClean="0"/>
              <a:t>SMTP, 80 for </a:t>
            </a:r>
            <a:r>
              <a:rPr lang="en-US" smtClean="0"/>
              <a:t>the webserver).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293484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numbers between 1024 and 65535 </a:t>
            </a:r>
            <a:r>
              <a:rPr lang="en-US" dirty="0" smtClean="0"/>
              <a:t>are generated </a:t>
            </a:r>
            <a:r>
              <a:rPr lang="en-US" dirty="0"/>
              <a:t>dynamically and have temporary significance only for the lifetime of </a:t>
            </a:r>
            <a:r>
              <a:rPr lang="en-US" dirty="0" smtClean="0"/>
              <a:t>a TCP </a:t>
            </a:r>
            <a:r>
              <a:rPr lang="en-US" dirty="0"/>
              <a:t>connection.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292099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simple packet filtering firewall must permit inbound network traffic on </a:t>
            </a:r>
            <a:r>
              <a:rPr lang="en-US" dirty="0" smtClean="0"/>
              <a:t>all these </a:t>
            </a:r>
            <a:r>
              <a:rPr lang="en-US" dirty="0"/>
              <a:t>high-numbered ports for TCP-based traffic to occur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This </a:t>
            </a:r>
            <a:r>
              <a:rPr lang="en-US" dirty="0"/>
              <a:t>creates a </a:t>
            </a:r>
            <a:r>
              <a:rPr lang="en-US" dirty="0" smtClean="0"/>
              <a:t>vulnerability that </a:t>
            </a:r>
            <a:r>
              <a:rPr lang="en-US" dirty="0"/>
              <a:t>can be exploited by unauthorized users.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362780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</a:t>
            </a:r>
            <a:r>
              <a:rPr lang="en-US" dirty="0" err="1"/>
              <a:t>stateful</a:t>
            </a:r>
            <a:r>
              <a:rPr lang="en-US" dirty="0"/>
              <a:t> inspection packet firewall tightens up the rules for TCP traffic </a:t>
            </a:r>
            <a:r>
              <a:rPr lang="en-US" dirty="0" smtClean="0"/>
              <a:t>by creating </a:t>
            </a:r>
            <a:r>
              <a:rPr lang="en-US" dirty="0"/>
              <a:t>a directory of outbound TCP </a:t>
            </a:r>
            <a:r>
              <a:rPr lang="en-US" dirty="0" smtClean="0"/>
              <a:t>connections. </a:t>
            </a:r>
          </a:p>
          <a:p>
            <a:r>
              <a:rPr lang="en-US" dirty="0" smtClean="0"/>
              <a:t>There is an </a:t>
            </a:r>
            <a:r>
              <a:rPr lang="en-US" dirty="0"/>
              <a:t>entry for each currently established connection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346273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1" y="2162626"/>
            <a:ext cx="7358744" cy="3935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85371" y="1142272"/>
            <a:ext cx="7548755" cy="889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Example </a:t>
            </a:r>
            <a:r>
              <a:rPr lang="en-US" sz="3200" b="1" dirty="0" err="1">
                <a:solidFill>
                  <a:srgbClr val="5B0505"/>
                </a:solidFill>
                <a:latin typeface="+mj-lt"/>
                <a:cs typeface="Arial"/>
              </a:rPr>
              <a:t>Stateful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 Firewall Connection State Table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5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packet filter will now </a:t>
            </a:r>
            <a:r>
              <a:rPr lang="en-US" dirty="0" smtClean="0"/>
              <a:t>allow incoming </a:t>
            </a:r>
            <a:r>
              <a:rPr lang="en-US" dirty="0"/>
              <a:t>traffic to high-numbered ports only for those packets that fit the profile </a:t>
            </a:r>
            <a:r>
              <a:rPr lang="en-US" dirty="0" smtClean="0"/>
              <a:t>of one </a:t>
            </a:r>
            <a:r>
              <a:rPr lang="en-US" dirty="0"/>
              <a:t>of the entries in this directory.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362482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</a:t>
            </a:r>
            <a:r>
              <a:rPr lang="en-US" dirty="0" err="1"/>
              <a:t>stateful</a:t>
            </a:r>
            <a:r>
              <a:rPr lang="en-US" dirty="0"/>
              <a:t> packet inspection firewall reviews the same packet information as </a:t>
            </a:r>
            <a:r>
              <a:rPr lang="en-US" dirty="0" smtClean="0"/>
              <a:t>a packet </a:t>
            </a:r>
            <a:r>
              <a:rPr lang="en-US" dirty="0"/>
              <a:t>filtering firewall, but also records information about TCP </a:t>
            </a:r>
            <a:r>
              <a:rPr lang="en-US" dirty="0" smtClean="0"/>
              <a:t>connections.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213925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5" y="1529889"/>
            <a:ext cx="4829175" cy="455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83" y="1150938"/>
            <a:ext cx="7215188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4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Some </a:t>
            </a:r>
            <a:r>
              <a:rPr lang="en-US" dirty="0" err="1"/>
              <a:t>stateful</a:t>
            </a:r>
            <a:r>
              <a:rPr lang="en-US" dirty="0"/>
              <a:t> firewalls also keep track of TCP sequence numbers to prevent attacks that depend on the sequence number, such as session hijacking.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296880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working </a:t>
            </a:r>
            <a:r>
              <a:rPr lang="en-US" sz="2800" dirty="0">
                <a:cs typeface="Arial" pitchFamily="34" charset="0"/>
              </a:rPr>
              <a:t>of </a:t>
            </a:r>
            <a:r>
              <a:rPr lang="en-US" sz="2800" dirty="0" err="1" smtClean="0">
                <a:cs typeface="Arial" pitchFamily="34" charset="0"/>
              </a:rPr>
              <a:t>Stateful</a:t>
            </a:r>
            <a:r>
              <a:rPr lang="en-US" sz="2800" dirty="0" smtClean="0">
                <a:cs typeface="Arial" pitchFamily="34" charset="0"/>
              </a:rPr>
              <a:t> Inspection firewall.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Some even </a:t>
            </a:r>
            <a:r>
              <a:rPr lang="en-US" dirty="0"/>
              <a:t>inspect limited amounts of application data for some well-known protocols </a:t>
            </a:r>
            <a:r>
              <a:rPr lang="en-US" dirty="0" smtClean="0"/>
              <a:t>like FTP</a:t>
            </a:r>
            <a:r>
              <a:rPr lang="en-US" dirty="0"/>
              <a:t>, IM and SIPS commands, in order to identify and track related connections.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1699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traditional packet filter makes filtering decisions on an individual </a:t>
            </a:r>
            <a:r>
              <a:rPr lang="en-US"/>
              <a:t>packet </a:t>
            </a:r>
            <a:r>
              <a:rPr lang="en-US" smtClean="0"/>
              <a:t>basis and </a:t>
            </a:r>
            <a:r>
              <a:rPr lang="en-US" dirty="0"/>
              <a:t>does not take into consideration any higher layer context.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20134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Let’s try to understand </a:t>
            </a:r>
            <a:r>
              <a:rPr lang="en-US" dirty="0"/>
              <a:t>what </a:t>
            </a:r>
            <a:r>
              <a:rPr lang="en-US" dirty="0" smtClean="0"/>
              <a:t>is meant </a:t>
            </a:r>
            <a:r>
              <a:rPr lang="en-US" dirty="0"/>
              <a:t>by </a:t>
            </a:r>
            <a:r>
              <a:rPr lang="en-US" i="1" dirty="0"/>
              <a:t>context </a:t>
            </a:r>
            <a:r>
              <a:rPr lang="en-US" dirty="0"/>
              <a:t>and why a traditional packet filter is limited with regard to </a:t>
            </a:r>
            <a:r>
              <a:rPr lang="en-US" dirty="0" smtClean="0"/>
              <a:t>context.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366006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Most standardized applications that run on top </a:t>
            </a:r>
            <a:r>
              <a:rPr lang="en-US" dirty="0" smtClean="0"/>
              <a:t>of TCP </a:t>
            </a:r>
            <a:r>
              <a:rPr lang="en-US" dirty="0"/>
              <a:t>follow a client/server model</a:t>
            </a:r>
            <a:r>
              <a:rPr lang="en-US" dirty="0" smtClean="0"/>
              <a:t>.</a:t>
            </a:r>
          </a:p>
          <a:p>
            <a:r>
              <a:rPr lang="en-US" dirty="0" smtClean="0"/>
              <a:t>For </a:t>
            </a:r>
            <a:r>
              <a:rPr lang="en-US" dirty="0"/>
              <a:t>example, for the Simple Mail </a:t>
            </a:r>
            <a:r>
              <a:rPr lang="en-US" dirty="0" smtClean="0"/>
              <a:t>Transfer Protocol </a:t>
            </a:r>
            <a:r>
              <a:rPr lang="en-US" dirty="0"/>
              <a:t>(SMTP), e-mail is transmitted from a client system to a server system</a:t>
            </a:r>
            <a:r>
              <a:rPr lang="en-US" dirty="0" smtClean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119909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client </a:t>
            </a:r>
            <a:r>
              <a:rPr lang="en-US" dirty="0"/>
              <a:t>system generates new e-mail messages, typically from user input. </a:t>
            </a:r>
            <a:endParaRPr lang="en-US" dirty="0" smtClean="0"/>
          </a:p>
          <a:p>
            <a:r>
              <a:rPr lang="en-US" dirty="0" smtClean="0"/>
              <a:t>The server system </a:t>
            </a:r>
            <a:r>
              <a:rPr lang="en-US" dirty="0"/>
              <a:t>accepts incoming e-mail messages and places them in the appropriate </a:t>
            </a:r>
            <a:r>
              <a:rPr lang="en-US" dirty="0" smtClean="0"/>
              <a:t>user mailboxes</a:t>
            </a:r>
            <a:r>
              <a:rPr lang="en-US" dirty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10152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SMTP operates by setting up a TCP connection between client </a:t>
            </a:r>
            <a:r>
              <a:rPr lang="en-US" dirty="0" smtClean="0"/>
              <a:t>and server</a:t>
            </a:r>
            <a:r>
              <a:rPr lang="en-US" dirty="0"/>
              <a:t>, in which the TCP server port number, which identifies the SMTP </a:t>
            </a:r>
            <a:r>
              <a:rPr lang="en-US" dirty="0" smtClean="0"/>
              <a:t>server application</a:t>
            </a:r>
            <a:r>
              <a:rPr lang="en-US" dirty="0"/>
              <a:t>, is 25.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96246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TCP port number for the SMTP client is a number </a:t>
            </a:r>
            <a:r>
              <a:rPr lang="en-US" dirty="0" smtClean="0"/>
              <a:t>between 1024 </a:t>
            </a:r>
            <a:r>
              <a:rPr lang="en-US" dirty="0"/>
              <a:t>and 65535 that is generated by the SMTP client.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Stateful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Inspection Firewalls</a:t>
            </a:r>
          </a:p>
        </p:txBody>
      </p:sp>
    </p:spTree>
    <p:extLst>
      <p:ext uri="{BB962C8B-B14F-4D97-AF65-F5344CB8AC3E}">
        <p14:creationId xmlns:p14="http://schemas.microsoft.com/office/powerpoint/2010/main" val="209721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20339</TotalTime>
  <Words>544</Words>
  <Application>Microsoft Office PowerPoint</Application>
  <PresentationFormat>On-screen Show (4:3)</PresentationFormat>
  <Paragraphs>50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  <vt:lpstr>Stateful Inspection Firewalls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15364</cp:revision>
  <cp:lastPrinted>2015-04-15T04:00:00Z</cp:lastPrinted>
  <dcterms:created xsi:type="dcterms:W3CDTF">2015-04-10T12:56:27Z</dcterms:created>
  <dcterms:modified xsi:type="dcterms:W3CDTF">2016-07-27T03:03:23Z</dcterms:modified>
</cp:coreProperties>
</file>