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3" r:id="rId2"/>
    <p:sldId id="304" r:id="rId3"/>
    <p:sldId id="338" r:id="rId4"/>
    <p:sldId id="1127" r:id="rId5"/>
    <p:sldId id="1122" r:id="rId6"/>
    <p:sldId id="1128" r:id="rId7"/>
    <p:sldId id="1147" r:id="rId8"/>
    <p:sldId id="1123" r:id="rId9"/>
    <p:sldId id="1126" r:id="rId10"/>
    <p:sldId id="1131" r:id="rId11"/>
    <p:sldId id="1129" r:id="rId12"/>
    <p:sldId id="1132" r:id="rId13"/>
    <p:sldId id="1134" r:id="rId14"/>
    <p:sldId id="1130" r:id="rId15"/>
    <p:sldId id="1135" r:id="rId16"/>
    <p:sldId id="1136" r:id="rId17"/>
    <p:sldId id="1137" r:id="rId18"/>
    <p:sldId id="1138" r:id="rId19"/>
    <p:sldId id="1139" r:id="rId20"/>
    <p:sldId id="1140" r:id="rId21"/>
    <p:sldId id="1141" r:id="rId22"/>
    <p:sldId id="1142" r:id="rId23"/>
    <p:sldId id="1145" r:id="rId24"/>
    <p:sldId id="1143" r:id="rId25"/>
    <p:sldId id="1146" r:id="rId26"/>
    <p:sldId id="1144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8/9/2016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8/9/2016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/>
                <a:cs typeface="Arial"/>
              </a:rPr>
              <a:t>Configure &amp; </a:t>
            </a:r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All other traffic sourced from the LANs will not be encrypted. </a:t>
            </a:r>
            <a:endParaRPr lang="en-US" dirty="0" smtClean="0"/>
          </a:p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access-list 110 permit </a:t>
            </a:r>
            <a:r>
              <a:rPr lang="en-US" b="1" dirty="0" err="1"/>
              <a:t>ip</a:t>
            </a:r>
            <a:r>
              <a:rPr lang="en-US" b="1" dirty="0"/>
              <a:t> 192.168.1.0 0.0.0.255 </a:t>
            </a:r>
            <a:r>
              <a:rPr lang="en-US" b="1" dirty="0" smtClean="0"/>
              <a:t>192.168.3.0 0.0.0.255</a:t>
            </a:r>
          </a:p>
          <a:p>
            <a:r>
              <a:rPr lang="en-US" b="1" dirty="0"/>
              <a:t>Step 3. Configure the ISAKMP Phase1 properties on R1.</a:t>
            </a:r>
          </a:p>
          <a:p>
            <a:r>
              <a:rPr lang="en-US" dirty="0"/>
              <a:t>Configure the crypto ISAKMP policy </a:t>
            </a:r>
            <a:r>
              <a:rPr lang="en-US" b="1" dirty="0"/>
              <a:t>10 </a:t>
            </a:r>
            <a:r>
              <a:rPr lang="en-US" dirty="0"/>
              <a:t>properties on R1 along with the shared crypto key </a:t>
            </a:r>
            <a:r>
              <a:rPr lang="en-US" b="1" dirty="0"/>
              <a:t>vpnpa55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/>
              <a:t>Refer to the ISAKMP Phase 1 table for the specific parameters to configure.</a:t>
            </a:r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54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15" y="1480459"/>
            <a:ext cx="7242630" cy="4542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394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We do not have to configure the default values.</a:t>
            </a:r>
          </a:p>
          <a:p>
            <a:r>
              <a:rPr lang="en-US" dirty="0" smtClean="0"/>
              <a:t>The </a:t>
            </a:r>
            <a:r>
              <a:rPr lang="en-US" dirty="0"/>
              <a:t>encryption, key exchange method, and DH method must be configured</a:t>
            </a:r>
            <a:r>
              <a:rPr lang="en-US" dirty="0" smtClean="0"/>
              <a:t>.</a:t>
            </a:r>
          </a:p>
          <a:p>
            <a:r>
              <a:rPr lang="pt-BR" dirty="0"/>
              <a:t>R1(config)# </a:t>
            </a:r>
            <a:r>
              <a:rPr lang="pt-BR" b="1" dirty="0"/>
              <a:t>crypto isakmp policy 10</a:t>
            </a:r>
          </a:p>
          <a:p>
            <a:r>
              <a:rPr lang="en-US" dirty="0"/>
              <a:t>R1(</a:t>
            </a:r>
            <a:r>
              <a:rPr lang="en-US" dirty="0" err="1"/>
              <a:t>config-isakmp</a:t>
            </a:r>
            <a:r>
              <a:rPr lang="en-US" dirty="0"/>
              <a:t>)# </a:t>
            </a:r>
            <a:r>
              <a:rPr lang="en-US" b="1" dirty="0"/>
              <a:t>encryption </a:t>
            </a:r>
            <a:r>
              <a:rPr lang="en-US" b="1" dirty="0" err="1"/>
              <a:t>aes</a:t>
            </a:r>
            <a:endParaRPr lang="en-US" b="1" dirty="0"/>
          </a:p>
          <a:p>
            <a:r>
              <a:rPr lang="en-US" dirty="0"/>
              <a:t>R1(</a:t>
            </a:r>
            <a:r>
              <a:rPr lang="en-US" dirty="0" err="1"/>
              <a:t>config-isakmp</a:t>
            </a:r>
            <a:r>
              <a:rPr lang="en-US" dirty="0"/>
              <a:t>)# </a:t>
            </a:r>
            <a:r>
              <a:rPr lang="en-US" b="1" dirty="0"/>
              <a:t>authentication pre-share</a:t>
            </a:r>
          </a:p>
          <a:p>
            <a:r>
              <a:rPr lang="en-US" dirty="0"/>
              <a:t>R1(</a:t>
            </a:r>
            <a:r>
              <a:rPr lang="en-US" dirty="0" err="1"/>
              <a:t>config-isakmp</a:t>
            </a:r>
            <a:r>
              <a:rPr lang="en-US" dirty="0"/>
              <a:t>)# </a:t>
            </a:r>
            <a:r>
              <a:rPr lang="en-US" b="1" dirty="0"/>
              <a:t>group 2</a:t>
            </a:r>
          </a:p>
          <a:p>
            <a:r>
              <a:rPr lang="en-US" dirty="0"/>
              <a:t>R1(</a:t>
            </a:r>
            <a:r>
              <a:rPr lang="en-US" dirty="0" err="1"/>
              <a:t>config-isakmp</a:t>
            </a:r>
            <a:r>
              <a:rPr lang="en-US" dirty="0"/>
              <a:t>)# </a:t>
            </a:r>
            <a:r>
              <a:rPr lang="en-US" b="1" dirty="0"/>
              <a:t>exit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crypto </a:t>
            </a:r>
            <a:r>
              <a:rPr lang="en-US" b="1" dirty="0" err="1"/>
              <a:t>isakmp</a:t>
            </a:r>
            <a:r>
              <a:rPr lang="en-US" b="1" dirty="0"/>
              <a:t> key vpnpa55 address </a:t>
            </a:r>
            <a:r>
              <a:rPr lang="en-US" b="1" dirty="0" smtClean="0"/>
              <a:t>10.2.2.2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48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4. Configure the </a:t>
            </a:r>
            <a:r>
              <a:rPr lang="en-US" b="1" dirty="0" smtClean="0"/>
              <a:t>ISAKMP Phase </a:t>
            </a:r>
            <a:r>
              <a:rPr lang="en-US" b="1" dirty="0"/>
              <a:t>2 properties on </a:t>
            </a:r>
            <a:r>
              <a:rPr lang="en-US" b="1" dirty="0" smtClean="0"/>
              <a:t>R1</a:t>
            </a:r>
            <a:r>
              <a:rPr lang="en-US" b="1" dirty="0"/>
              <a:t>.</a:t>
            </a:r>
          </a:p>
          <a:p>
            <a:r>
              <a:rPr lang="en-US" dirty="0"/>
              <a:t>Create the transform-set </a:t>
            </a:r>
            <a:r>
              <a:rPr lang="en-US" b="1" dirty="0"/>
              <a:t>VPN-SET </a:t>
            </a:r>
            <a:r>
              <a:rPr lang="en-US" dirty="0"/>
              <a:t>to use </a:t>
            </a:r>
            <a:r>
              <a:rPr lang="en-US" b="1" dirty="0"/>
              <a:t>esp-3des </a:t>
            </a:r>
            <a:r>
              <a:rPr lang="en-US" dirty="0"/>
              <a:t>and </a:t>
            </a:r>
            <a:r>
              <a:rPr lang="en-US" b="1" dirty="0" err="1"/>
              <a:t>esp-sha-hmac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Then </a:t>
            </a:r>
            <a:r>
              <a:rPr lang="en-US" dirty="0"/>
              <a:t>create the crypto map </a:t>
            </a:r>
            <a:r>
              <a:rPr lang="en-US" b="1" dirty="0" smtClean="0"/>
              <a:t>VPN-MAP </a:t>
            </a:r>
            <a:r>
              <a:rPr lang="en-US" dirty="0" smtClean="0"/>
              <a:t>that </a:t>
            </a:r>
            <a:r>
              <a:rPr lang="en-US" dirty="0"/>
              <a:t>binds all of the Phase 2 parameters together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Use </a:t>
            </a:r>
            <a:r>
              <a:rPr lang="en-US" dirty="0"/>
              <a:t>sequence number </a:t>
            </a:r>
            <a:r>
              <a:rPr lang="en-US" b="1" dirty="0"/>
              <a:t>10 </a:t>
            </a:r>
            <a:r>
              <a:rPr lang="en-US" dirty="0"/>
              <a:t>and identify it as an </a:t>
            </a:r>
            <a:r>
              <a:rPr lang="en-US" b="1" dirty="0" err="1" smtClean="0"/>
              <a:t>ipsec-isakmp</a:t>
            </a:r>
            <a:r>
              <a:rPr lang="en-US" b="1" dirty="0" smtClean="0"/>
              <a:t> </a:t>
            </a:r>
            <a:r>
              <a:rPr lang="en-US" dirty="0" smtClean="0"/>
              <a:t>map.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crypto </a:t>
            </a:r>
            <a:r>
              <a:rPr lang="en-US" b="1" dirty="0" err="1"/>
              <a:t>ipsec</a:t>
            </a:r>
            <a:r>
              <a:rPr lang="en-US" b="1" dirty="0"/>
              <a:t> transform-set VPN-SET esp-3des </a:t>
            </a:r>
            <a:r>
              <a:rPr lang="en-US" b="1" dirty="0" err="1" smtClean="0"/>
              <a:t>esp-sha-hmac</a:t>
            </a:r>
            <a:endParaRPr lang="en-US" b="1" dirty="0"/>
          </a:p>
          <a:p>
            <a:endParaRPr lang="en-US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8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86" y="1336445"/>
            <a:ext cx="7300686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394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crypto map VPN-MAP 10 </a:t>
            </a:r>
            <a:r>
              <a:rPr lang="en-US" b="1" dirty="0" err="1"/>
              <a:t>ipsec-isakmp</a:t>
            </a:r>
            <a:endParaRPr lang="en-US" b="1" dirty="0"/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-crypto-map)# </a:t>
            </a:r>
            <a:r>
              <a:rPr lang="en-US" b="1" dirty="0"/>
              <a:t>description VPN connection to R3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-crypto-map)# </a:t>
            </a:r>
            <a:r>
              <a:rPr lang="en-US" b="1" dirty="0"/>
              <a:t>set peer 10.2.2.2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-crypto-map)# </a:t>
            </a:r>
            <a:r>
              <a:rPr lang="en-US" b="1" dirty="0"/>
              <a:t>set transform-set VPN-SET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-crypto-map)# </a:t>
            </a:r>
            <a:r>
              <a:rPr lang="en-US" b="1" dirty="0"/>
              <a:t>match address 110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-crypto-map)# </a:t>
            </a:r>
            <a:r>
              <a:rPr lang="en-US" b="1" dirty="0"/>
              <a:t>exit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49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5. Configure the </a:t>
            </a:r>
            <a:r>
              <a:rPr lang="en-US" b="1" dirty="0" smtClean="0"/>
              <a:t>crypto </a:t>
            </a:r>
            <a:r>
              <a:rPr lang="en-US" b="1" dirty="0"/>
              <a:t>map on the outgoing interface.</a:t>
            </a:r>
          </a:p>
          <a:p>
            <a:r>
              <a:rPr lang="en-US" dirty="0"/>
              <a:t>Finally, bind the </a:t>
            </a:r>
            <a:r>
              <a:rPr lang="en-US" b="1" dirty="0"/>
              <a:t>VPN-MAP </a:t>
            </a:r>
            <a:r>
              <a:rPr lang="en-US" dirty="0"/>
              <a:t>crypto map to the outgoing Serial 0/0/0 interface. 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S0/0/0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crypto map VPN-MAP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58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2: Configure IPsec Parameters on R3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Configure router </a:t>
            </a:r>
            <a:r>
              <a:rPr lang="en-US" b="1" dirty="0" smtClean="0"/>
              <a:t>R3 </a:t>
            </a:r>
            <a:r>
              <a:rPr lang="en-US" b="1" dirty="0"/>
              <a:t>to </a:t>
            </a:r>
            <a:r>
              <a:rPr lang="en-US" b="1" dirty="0" smtClean="0"/>
              <a:t>support </a:t>
            </a:r>
            <a:r>
              <a:rPr lang="en-US" b="1" dirty="0"/>
              <a:t>a </a:t>
            </a:r>
            <a:r>
              <a:rPr lang="en-US" b="1" dirty="0" smtClean="0"/>
              <a:t>site-to-site </a:t>
            </a:r>
            <a:r>
              <a:rPr lang="en-US" b="1" dirty="0"/>
              <a:t>VPN with </a:t>
            </a:r>
            <a:r>
              <a:rPr lang="en-US" b="1" dirty="0" smtClean="0"/>
              <a:t>R1</a:t>
            </a:r>
            <a:r>
              <a:rPr lang="en-US" b="1" dirty="0"/>
              <a:t>.</a:t>
            </a:r>
          </a:p>
          <a:p>
            <a:r>
              <a:rPr lang="en-US" dirty="0"/>
              <a:t>Now configure reciprocating parameters on R3. Configure ACL </a:t>
            </a:r>
            <a:r>
              <a:rPr lang="en-US" b="1" dirty="0"/>
              <a:t>110 </a:t>
            </a:r>
            <a:r>
              <a:rPr lang="en-US" dirty="0"/>
              <a:t>identifying the traffic from the LAN on R3 </a:t>
            </a:r>
            <a:r>
              <a:rPr lang="en-US" dirty="0" smtClean="0"/>
              <a:t>to the </a:t>
            </a:r>
            <a:r>
              <a:rPr lang="en-US" dirty="0"/>
              <a:t>LAN on R1 as interesting.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110 permit </a:t>
            </a:r>
            <a:r>
              <a:rPr lang="en-US" b="1" dirty="0" err="1"/>
              <a:t>ip</a:t>
            </a:r>
            <a:r>
              <a:rPr lang="en-US" b="1" dirty="0"/>
              <a:t> 192.168.3.0 0.0.0.255 </a:t>
            </a:r>
            <a:r>
              <a:rPr lang="en-US" b="1" dirty="0" smtClean="0"/>
              <a:t>192.168.1.0 0.0.0.255</a:t>
            </a:r>
            <a:endParaRPr lang="en-US" b="1" dirty="0"/>
          </a:p>
          <a:p>
            <a:r>
              <a:rPr lang="en-US" b="1" dirty="0" smtClean="0"/>
              <a:t>Step </a:t>
            </a:r>
            <a:r>
              <a:rPr lang="en-US" b="1" dirty="0"/>
              <a:t>2. Configure the </a:t>
            </a:r>
            <a:r>
              <a:rPr lang="en-US" b="1" dirty="0" smtClean="0"/>
              <a:t>ISAKMP Phase 1 </a:t>
            </a:r>
            <a:r>
              <a:rPr lang="en-US" b="1" dirty="0"/>
              <a:t>properties on </a:t>
            </a:r>
            <a:r>
              <a:rPr lang="en-US" b="1" dirty="0" smtClean="0"/>
              <a:t>R3.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13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Configure the crypto ISAKMP policy </a:t>
            </a:r>
            <a:r>
              <a:rPr lang="en-US" b="1" dirty="0"/>
              <a:t>10 </a:t>
            </a:r>
            <a:r>
              <a:rPr lang="en-US" dirty="0"/>
              <a:t>properties on R3 along with the shared crypto key </a:t>
            </a:r>
            <a:r>
              <a:rPr lang="en-US" b="1" dirty="0"/>
              <a:t>vpnpa55</a:t>
            </a:r>
            <a:r>
              <a:rPr lang="en-US" dirty="0" smtClean="0"/>
              <a:t>.</a:t>
            </a:r>
          </a:p>
          <a:p>
            <a:r>
              <a:rPr lang="pt-BR" dirty="0"/>
              <a:t>R3(config)# </a:t>
            </a:r>
            <a:r>
              <a:rPr lang="pt-BR" b="1" dirty="0"/>
              <a:t>crypto isakmp policy 10</a:t>
            </a:r>
          </a:p>
          <a:p>
            <a:r>
              <a:rPr lang="en-US" dirty="0"/>
              <a:t>R3(</a:t>
            </a:r>
            <a:r>
              <a:rPr lang="en-US" dirty="0" err="1"/>
              <a:t>config-isakmp</a:t>
            </a:r>
            <a:r>
              <a:rPr lang="en-US" dirty="0"/>
              <a:t>)# </a:t>
            </a:r>
            <a:r>
              <a:rPr lang="en-US" b="1" dirty="0"/>
              <a:t>encryption </a:t>
            </a:r>
            <a:r>
              <a:rPr lang="en-US" b="1" dirty="0" err="1"/>
              <a:t>aes</a:t>
            </a:r>
            <a:endParaRPr lang="en-US" b="1" dirty="0"/>
          </a:p>
          <a:p>
            <a:r>
              <a:rPr lang="en-US" dirty="0"/>
              <a:t>R3(</a:t>
            </a:r>
            <a:r>
              <a:rPr lang="en-US" dirty="0" err="1"/>
              <a:t>config-isakmp</a:t>
            </a:r>
            <a:r>
              <a:rPr lang="en-US" dirty="0"/>
              <a:t>)# </a:t>
            </a:r>
            <a:r>
              <a:rPr lang="en-US" b="1" dirty="0"/>
              <a:t>authentication pre-share</a:t>
            </a:r>
          </a:p>
          <a:p>
            <a:r>
              <a:rPr lang="en-US" dirty="0"/>
              <a:t>R3(</a:t>
            </a:r>
            <a:r>
              <a:rPr lang="en-US" dirty="0" err="1"/>
              <a:t>config-isakmp</a:t>
            </a:r>
            <a:r>
              <a:rPr lang="en-US" dirty="0"/>
              <a:t>)# </a:t>
            </a:r>
            <a:r>
              <a:rPr lang="en-US" b="1" dirty="0"/>
              <a:t>group 2</a:t>
            </a:r>
          </a:p>
          <a:p>
            <a:r>
              <a:rPr lang="en-US" dirty="0"/>
              <a:t>R3(</a:t>
            </a:r>
            <a:r>
              <a:rPr lang="en-US" dirty="0" err="1"/>
              <a:t>config-isakmp</a:t>
            </a:r>
            <a:r>
              <a:rPr lang="en-US" dirty="0"/>
              <a:t>)# </a:t>
            </a:r>
            <a:r>
              <a:rPr lang="en-US" b="1" dirty="0"/>
              <a:t>exit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crypto </a:t>
            </a:r>
            <a:r>
              <a:rPr lang="en-US" b="1" dirty="0" err="1"/>
              <a:t>isakmp</a:t>
            </a:r>
            <a:r>
              <a:rPr lang="en-US" b="1" dirty="0"/>
              <a:t> key vpnpa55 address 10.1.1.2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44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56785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3. Configure the </a:t>
            </a:r>
            <a:r>
              <a:rPr lang="en-US" b="1" dirty="0" smtClean="0"/>
              <a:t>ISAKMP </a:t>
            </a:r>
            <a:r>
              <a:rPr lang="en-US" b="1" dirty="0" smtClean="0"/>
              <a:t>Phase </a:t>
            </a:r>
            <a:r>
              <a:rPr lang="en-US" b="1" dirty="0"/>
              <a:t>2 properties on </a:t>
            </a:r>
            <a:r>
              <a:rPr lang="en-US" b="1" dirty="0" smtClean="0"/>
              <a:t>R1</a:t>
            </a:r>
            <a:r>
              <a:rPr lang="en-US" b="1" dirty="0"/>
              <a:t>.</a:t>
            </a:r>
          </a:p>
          <a:p>
            <a:r>
              <a:rPr lang="en-US" dirty="0"/>
              <a:t>Like </a:t>
            </a:r>
            <a:r>
              <a:rPr lang="en-US" dirty="0" smtClean="0"/>
              <a:t>we </a:t>
            </a:r>
            <a:r>
              <a:rPr lang="en-US" dirty="0"/>
              <a:t>did on R1, create the transform-set </a:t>
            </a:r>
            <a:r>
              <a:rPr lang="en-US" b="1" dirty="0"/>
              <a:t>VPN-SET </a:t>
            </a:r>
            <a:r>
              <a:rPr lang="en-US" dirty="0"/>
              <a:t>to use </a:t>
            </a:r>
            <a:r>
              <a:rPr lang="en-US" b="1" dirty="0"/>
              <a:t>esp-3des </a:t>
            </a:r>
            <a:r>
              <a:rPr lang="en-US" dirty="0"/>
              <a:t>and </a:t>
            </a:r>
            <a:r>
              <a:rPr lang="en-US" b="1" dirty="0" err="1"/>
              <a:t>esp-sha-hmac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Then </a:t>
            </a:r>
            <a:r>
              <a:rPr lang="en-US" dirty="0"/>
              <a:t>create </a:t>
            </a:r>
            <a:r>
              <a:rPr lang="en-US" dirty="0" smtClean="0"/>
              <a:t>the crypto </a:t>
            </a:r>
            <a:r>
              <a:rPr lang="en-US" dirty="0"/>
              <a:t>map </a:t>
            </a:r>
            <a:r>
              <a:rPr lang="en-US" b="1" dirty="0"/>
              <a:t>VPN-MAP </a:t>
            </a:r>
            <a:r>
              <a:rPr lang="en-US" dirty="0"/>
              <a:t>that binds all of the Phase 2 parameters together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Use </a:t>
            </a:r>
            <a:r>
              <a:rPr lang="en-US" dirty="0"/>
              <a:t>sequence number </a:t>
            </a:r>
            <a:r>
              <a:rPr lang="en-US" b="1" dirty="0"/>
              <a:t>10 </a:t>
            </a:r>
            <a:r>
              <a:rPr lang="en-US" dirty="0"/>
              <a:t>and </a:t>
            </a:r>
            <a:r>
              <a:rPr lang="en-US" dirty="0" smtClean="0"/>
              <a:t>identify it </a:t>
            </a:r>
            <a:r>
              <a:rPr lang="en-US" dirty="0"/>
              <a:t>as an </a:t>
            </a:r>
            <a:r>
              <a:rPr lang="en-US" b="1" dirty="0" err="1"/>
              <a:t>ipsec-isakmp</a:t>
            </a:r>
            <a:r>
              <a:rPr lang="en-US" b="1" dirty="0"/>
              <a:t> </a:t>
            </a:r>
            <a:r>
              <a:rPr lang="en-US" dirty="0"/>
              <a:t>map.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crypto </a:t>
            </a:r>
            <a:r>
              <a:rPr lang="en-US" b="1" dirty="0" err="1"/>
              <a:t>ipsec</a:t>
            </a:r>
            <a:r>
              <a:rPr lang="en-US" b="1" dirty="0"/>
              <a:t> transform-set VPN-SET esp-3des </a:t>
            </a:r>
            <a:r>
              <a:rPr lang="en-US" b="1" dirty="0" err="1" smtClean="0"/>
              <a:t>esp-sha-hmac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18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Configure and </a:t>
            </a:r>
            <a:r>
              <a:rPr lang="en-US" sz="2800" dirty="0">
                <a:cs typeface="Arial" pitchFamily="34" charset="0"/>
              </a:rPr>
              <a:t>Verify a Site-to-Site IPsec </a:t>
            </a:r>
            <a:r>
              <a:rPr lang="en-US" sz="2800" dirty="0" smtClean="0">
                <a:cs typeface="Arial" pitchFamily="34" charset="0"/>
              </a:rPr>
              <a:t>VPN in Packet tracer.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crypto map VPN-MAP 10 </a:t>
            </a:r>
            <a:r>
              <a:rPr lang="en-US" b="1" dirty="0" err="1"/>
              <a:t>ipsec-isakmp</a:t>
            </a:r>
            <a:endParaRPr lang="en-US" b="1" dirty="0"/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-crypto-map)# </a:t>
            </a:r>
            <a:r>
              <a:rPr lang="en-US" b="1" dirty="0"/>
              <a:t>description VPN connection to R1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-crypto-map)# </a:t>
            </a:r>
            <a:r>
              <a:rPr lang="en-US" b="1" dirty="0"/>
              <a:t>set peer 10.1.1.2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-crypto-map)# </a:t>
            </a:r>
            <a:r>
              <a:rPr lang="en-US" b="1" dirty="0"/>
              <a:t>set transform-set VPN-SET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-crypto-map)# </a:t>
            </a:r>
            <a:r>
              <a:rPr lang="en-US" b="1" dirty="0"/>
              <a:t>match address 110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-crypto-map)# </a:t>
            </a:r>
            <a:r>
              <a:rPr lang="en-US" b="1" dirty="0" smtClean="0"/>
              <a:t>exit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37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4. Configure the </a:t>
            </a:r>
            <a:r>
              <a:rPr lang="en-US" b="1" dirty="0" smtClean="0"/>
              <a:t>crypto </a:t>
            </a:r>
            <a:r>
              <a:rPr lang="en-US" b="1" dirty="0"/>
              <a:t>map on the outgoing interface.</a:t>
            </a:r>
          </a:p>
          <a:p>
            <a:r>
              <a:rPr lang="en-US" dirty="0"/>
              <a:t>Finally, bind the </a:t>
            </a:r>
            <a:r>
              <a:rPr lang="en-US" b="1" dirty="0"/>
              <a:t>VPN-MAP </a:t>
            </a:r>
            <a:r>
              <a:rPr lang="en-US" dirty="0"/>
              <a:t>crypto map to the outgoing Serial 0/0/1 interface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S0/0/1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crypto map VPN-MAP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79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3: Verify the IPsec VPN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Verify the tunnel prior to </a:t>
            </a:r>
            <a:r>
              <a:rPr lang="en-US" b="1" dirty="0" smtClean="0"/>
              <a:t>interesting </a:t>
            </a:r>
            <a:r>
              <a:rPr lang="en-US" b="1" dirty="0"/>
              <a:t>traffic.</a:t>
            </a:r>
          </a:p>
          <a:p>
            <a:r>
              <a:rPr lang="en-US" dirty="0"/>
              <a:t>Issue the </a:t>
            </a:r>
            <a:r>
              <a:rPr lang="en-US" b="1" i="1" dirty="0"/>
              <a:t>show crypto </a:t>
            </a:r>
            <a:r>
              <a:rPr lang="en-US" b="1" i="1" dirty="0" err="1"/>
              <a:t>ipsec</a:t>
            </a:r>
            <a:r>
              <a:rPr lang="en-US" b="1" i="1" dirty="0"/>
              <a:t> </a:t>
            </a:r>
            <a:r>
              <a:rPr lang="en-US" b="1" i="1" dirty="0" err="1"/>
              <a:t>sa</a:t>
            </a:r>
            <a:r>
              <a:rPr lang="en-US" b="1" dirty="0"/>
              <a:t> </a:t>
            </a:r>
            <a:r>
              <a:rPr lang="en-US" dirty="0"/>
              <a:t>command on R1</a:t>
            </a:r>
            <a:r>
              <a:rPr lang="en-US" dirty="0" smtClean="0"/>
              <a:t>.</a:t>
            </a:r>
          </a:p>
          <a:p>
            <a:r>
              <a:rPr lang="en-US" dirty="0" smtClean="0"/>
              <a:t>Notice </a:t>
            </a:r>
            <a:r>
              <a:rPr lang="en-US" dirty="0"/>
              <a:t>that the number of packets </a:t>
            </a:r>
            <a:r>
              <a:rPr lang="en-US" dirty="0" smtClean="0"/>
              <a:t> encapsulated</a:t>
            </a:r>
            <a:r>
              <a:rPr lang="en-US" dirty="0"/>
              <a:t>, encrypted</a:t>
            </a:r>
            <a:r>
              <a:rPr lang="en-US" dirty="0" smtClean="0"/>
              <a:t>, </a:t>
            </a:r>
            <a:r>
              <a:rPr lang="en-US" dirty="0" err="1" smtClean="0"/>
              <a:t>decapsulated</a:t>
            </a:r>
            <a:r>
              <a:rPr lang="en-US" dirty="0" smtClean="0"/>
              <a:t> </a:t>
            </a:r>
            <a:r>
              <a:rPr lang="en-US" dirty="0"/>
              <a:t>and decrypted are all set to 0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 dirty="0"/>
          </a:p>
        </p:txBody>
      </p:sp>
      <p:pic>
        <p:nvPicPr>
          <p:cNvPr id="1026" name="Picture 2" descr="C:\Users\kashif\Pictures\Screenshots\Screenshot (329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1150938"/>
            <a:ext cx="6229350" cy="501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34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/>
              <a:t>Step 2. Create interesting traffic.</a:t>
            </a:r>
          </a:p>
          <a:p>
            <a:r>
              <a:rPr lang="en-US" dirty="0"/>
              <a:t>From PC-A, </a:t>
            </a:r>
            <a:r>
              <a:rPr lang="en-US" b="1" dirty="0"/>
              <a:t>ping </a:t>
            </a:r>
            <a:r>
              <a:rPr lang="en-US" dirty="0"/>
              <a:t>PC-C</a:t>
            </a:r>
            <a:r>
              <a:rPr lang="en-US" dirty="0" smtClean="0"/>
              <a:t>.</a:t>
            </a:r>
            <a:endParaRPr lang="en-US" b="1" dirty="0" smtClean="0"/>
          </a:p>
          <a:p>
            <a:r>
              <a:rPr lang="en-US" b="1" dirty="0" smtClean="0"/>
              <a:t>Step </a:t>
            </a:r>
            <a:r>
              <a:rPr lang="en-US" b="1" dirty="0"/>
              <a:t>3. Verify the tunnel after </a:t>
            </a:r>
            <a:r>
              <a:rPr lang="en-US" b="1" dirty="0" smtClean="0"/>
              <a:t>interesting traffic.</a:t>
            </a:r>
            <a:endParaRPr lang="en-US" b="1" dirty="0"/>
          </a:p>
          <a:p>
            <a:r>
              <a:rPr lang="en-US" dirty="0"/>
              <a:t>On R1, re-issue the </a:t>
            </a:r>
            <a:r>
              <a:rPr lang="en-US" b="1" i="1" dirty="0"/>
              <a:t>show crypto </a:t>
            </a:r>
            <a:r>
              <a:rPr lang="en-US" b="1" i="1" dirty="0" err="1"/>
              <a:t>ipsec</a:t>
            </a:r>
            <a:r>
              <a:rPr lang="en-US" b="1" i="1" dirty="0"/>
              <a:t> </a:t>
            </a:r>
            <a:r>
              <a:rPr lang="en-US" b="1" i="1" dirty="0" err="1"/>
              <a:t>sa</a:t>
            </a:r>
            <a:r>
              <a:rPr lang="en-US" b="1" dirty="0"/>
              <a:t> </a:t>
            </a:r>
            <a:r>
              <a:rPr lang="en-US" dirty="0"/>
              <a:t>command. Now notice that the number of packets is more than </a:t>
            </a:r>
            <a:r>
              <a:rPr lang="en-US" dirty="0" smtClean="0"/>
              <a:t>0 indicating </a:t>
            </a:r>
            <a:r>
              <a:rPr lang="en-US" dirty="0"/>
              <a:t>that the IPsec VPN tunnel is working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30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25</a:t>
            </a:fld>
            <a:endParaRPr lang="en-US" dirty="0"/>
          </a:p>
        </p:txBody>
      </p:sp>
      <p:pic>
        <p:nvPicPr>
          <p:cNvPr id="2050" name="Picture 2" descr="C:\Users\kashif\Pictures\Screenshots\Screenshot (330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25" y="1306286"/>
            <a:ext cx="6153150" cy="482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70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/>
              <a:t>Step 4. Create uninteresting traffic .</a:t>
            </a:r>
          </a:p>
          <a:p>
            <a:r>
              <a:rPr lang="en-US" dirty="0"/>
              <a:t>From PC-A, </a:t>
            </a:r>
            <a:r>
              <a:rPr lang="en-US" b="1" dirty="0"/>
              <a:t>ping </a:t>
            </a:r>
            <a:r>
              <a:rPr lang="en-US" dirty="0"/>
              <a:t>PC-B</a:t>
            </a:r>
            <a:r>
              <a:rPr lang="en-US" dirty="0" smtClean="0"/>
              <a:t>.</a:t>
            </a:r>
            <a:endParaRPr lang="en-US" b="1" dirty="0" smtClean="0"/>
          </a:p>
          <a:p>
            <a:r>
              <a:rPr lang="en-US" b="1" dirty="0" smtClean="0"/>
              <a:t>Step </a:t>
            </a:r>
            <a:r>
              <a:rPr lang="en-US" b="1" dirty="0"/>
              <a:t>5. Verify the tunnel.</a:t>
            </a:r>
          </a:p>
          <a:p>
            <a:r>
              <a:rPr lang="en-US" dirty="0"/>
              <a:t>On R1, re-issue the </a:t>
            </a:r>
            <a:r>
              <a:rPr lang="en-US" b="1" i="1" dirty="0"/>
              <a:t>show crypto </a:t>
            </a:r>
            <a:r>
              <a:rPr lang="en-US" b="1" i="1" dirty="0" err="1"/>
              <a:t>ipsec</a:t>
            </a:r>
            <a:r>
              <a:rPr lang="en-US" b="1" i="1" dirty="0"/>
              <a:t> </a:t>
            </a:r>
            <a:r>
              <a:rPr lang="en-US" b="1" i="1" dirty="0" err="1" smtClean="0"/>
              <a:t>sa</a:t>
            </a:r>
            <a:r>
              <a:rPr lang="en-US" dirty="0" smtClean="0"/>
              <a:t>. We can find that number of packets </a:t>
            </a:r>
            <a:r>
              <a:rPr lang="en-US" dirty="0"/>
              <a:t>has </a:t>
            </a:r>
            <a:r>
              <a:rPr lang="en-US" dirty="0" smtClean="0"/>
              <a:t>not changed.</a:t>
            </a:r>
          </a:p>
          <a:p>
            <a:r>
              <a:rPr lang="en-US" b="1" dirty="0" smtClean="0"/>
              <a:t>Step 6. Check results.</a:t>
            </a:r>
          </a:p>
          <a:p>
            <a:r>
              <a:rPr lang="en-US" dirty="0" smtClean="0"/>
              <a:t>Your completion percentage should be 100%.</a:t>
            </a:r>
          </a:p>
          <a:p>
            <a:r>
              <a:rPr lang="en-US" dirty="0" smtClean="0"/>
              <a:t>Click </a:t>
            </a:r>
            <a:r>
              <a:rPr lang="en-US" b="1" dirty="0" smtClean="0"/>
              <a:t>Check Results </a:t>
            </a:r>
            <a:r>
              <a:rPr lang="en-US" dirty="0" smtClean="0"/>
              <a:t>to see feedback and to see which components have been completed.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00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>
                <a:cs typeface="Arial"/>
              </a:rPr>
              <a:t>Chapter 8</a:t>
            </a:r>
            <a:r>
              <a:rPr lang="en-US" i="1" dirty="0" smtClean="0">
                <a:cs typeface="Arial"/>
              </a:rPr>
              <a:t>: </a:t>
            </a:r>
            <a:r>
              <a:rPr lang="en-US" i="1" dirty="0">
                <a:latin typeface="+mj-lt"/>
                <a:cs typeface="Arial"/>
              </a:rPr>
              <a:t>PT Activity: Configure </a:t>
            </a:r>
            <a:r>
              <a:rPr lang="en-US" i="1" dirty="0" smtClean="0">
                <a:latin typeface="+mj-lt"/>
                <a:cs typeface="Arial"/>
              </a:rPr>
              <a:t>and </a:t>
            </a:r>
            <a:r>
              <a:rPr lang="en-US" i="1" dirty="0">
                <a:latin typeface="+mj-lt"/>
                <a:cs typeface="Arial"/>
              </a:rPr>
              <a:t>Verify a Site-to-Site IPsec </a:t>
            </a:r>
            <a:r>
              <a:rPr lang="en-US" i="1" dirty="0" smtClean="0">
                <a:latin typeface="+mj-lt"/>
                <a:cs typeface="Arial"/>
              </a:rPr>
              <a:t>VPN using CLI – “CCNA </a:t>
            </a:r>
            <a:r>
              <a:rPr lang="en-US" i="1" dirty="0">
                <a:latin typeface="+mj-lt"/>
                <a:cs typeface="Arial"/>
              </a:rPr>
              <a:t>Security 1.1 Student Packet Tracer </a:t>
            </a:r>
            <a:r>
              <a:rPr lang="en-US" i="1" dirty="0" smtClean="0">
                <a:latin typeface="+mj-lt"/>
                <a:cs typeface="Arial"/>
              </a:rPr>
              <a:t>Manual”, </a:t>
            </a:r>
            <a:r>
              <a:rPr lang="en-US" i="1" dirty="0">
                <a:latin typeface="+mj-lt"/>
                <a:cs typeface="Arial"/>
              </a:rPr>
              <a:t>Cisco </a:t>
            </a:r>
            <a:r>
              <a:rPr lang="en-US" i="1" dirty="0" smtClean="0">
                <a:latin typeface="+mj-lt"/>
                <a:cs typeface="Arial"/>
              </a:rPr>
              <a:t>2012.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  <a:endParaRPr lang="en-US" sz="28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IPsec provides secure transmission of sensitive information over unprotected networks such as the Internet. </a:t>
            </a:r>
            <a:endParaRPr lang="en-US" dirty="0" smtClean="0"/>
          </a:p>
          <a:p>
            <a:r>
              <a:rPr lang="en-US" dirty="0" smtClean="0"/>
              <a:t>IPsec </a:t>
            </a:r>
            <a:r>
              <a:rPr lang="en-US" dirty="0"/>
              <a:t>acts at the network layer, protecting and authenticating IP packets between participating IPsec devices (peers), such as Cisco routers.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25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Experimental Setup: </a:t>
            </a:r>
            <a:r>
              <a:rPr lang="en-US" dirty="0" smtClean="0"/>
              <a:t>Lets assume a </a:t>
            </a:r>
            <a:r>
              <a:rPr lang="en-US" dirty="0"/>
              <a:t>network </a:t>
            </a:r>
            <a:r>
              <a:rPr lang="en-US" dirty="0" smtClean="0"/>
              <a:t>topology consists of </a:t>
            </a:r>
            <a:r>
              <a:rPr lang="en-US" dirty="0"/>
              <a:t>three </a:t>
            </a:r>
            <a:r>
              <a:rPr lang="en-US" dirty="0" smtClean="0"/>
              <a:t>routers</a:t>
            </a:r>
            <a:r>
              <a:rPr lang="en-US" dirty="0"/>
              <a:t> </a:t>
            </a:r>
            <a:r>
              <a:rPr lang="en-US" dirty="0" smtClean="0"/>
              <a:t>R1, R2 and R3.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Picture 2" descr="C:\Users\kashif\Pictures\Screenshots\Screenshot (327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563" y="2191658"/>
            <a:ext cx="6238875" cy="390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85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1695450"/>
            <a:ext cx="6877050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006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We want to </a:t>
            </a:r>
            <a:r>
              <a:rPr lang="en-US" dirty="0"/>
              <a:t>configure routers R1 and R3 to support a </a:t>
            </a:r>
            <a:r>
              <a:rPr lang="en-US" dirty="0" smtClean="0"/>
              <a:t>site-to-site IPsec </a:t>
            </a:r>
            <a:r>
              <a:rPr lang="en-US" dirty="0"/>
              <a:t>VPN when traffic flows from their respective LANs.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IPsec VPN tunnel is from router R1 to router </a:t>
            </a:r>
            <a:r>
              <a:rPr lang="en-US" dirty="0" smtClean="0"/>
              <a:t>R3 via R2. </a:t>
            </a:r>
          </a:p>
          <a:p>
            <a:r>
              <a:rPr lang="en-US" dirty="0" smtClean="0"/>
              <a:t>R2 acts as a pass-through and has no knowledge of the VPN.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79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The routers </a:t>
            </a:r>
            <a:r>
              <a:rPr lang="en-US" dirty="0" smtClean="0"/>
              <a:t>are already configured </a:t>
            </a:r>
            <a:r>
              <a:rPr lang="en-US" dirty="0"/>
              <a:t>with the </a:t>
            </a:r>
            <a:r>
              <a:rPr lang="en-US" dirty="0" smtClean="0"/>
              <a:t>following settings:</a:t>
            </a:r>
            <a:endParaRPr lang="en-US" dirty="0"/>
          </a:p>
          <a:p>
            <a:r>
              <a:rPr lang="en-US" dirty="0" smtClean="0"/>
              <a:t>Password </a:t>
            </a:r>
            <a:r>
              <a:rPr lang="en-US" dirty="0"/>
              <a:t>for console line: </a:t>
            </a:r>
            <a:r>
              <a:rPr lang="en-US" b="1" dirty="0"/>
              <a:t>ciscoconpa55</a:t>
            </a:r>
          </a:p>
          <a:p>
            <a:r>
              <a:rPr lang="en-US" dirty="0" smtClean="0"/>
              <a:t>Password </a:t>
            </a:r>
            <a:r>
              <a:rPr lang="en-US" dirty="0"/>
              <a:t>for </a:t>
            </a:r>
            <a:r>
              <a:rPr lang="en-US" dirty="0" err="1"/>
              <a:t>vty</a:t>
            </a:r>
            <a:r>
              <a:rPr lang="en-US" dirty="0"/>
              <a:t> lines: </a:t>
            </a:r>
            <a:r>
              <a:rPr lang="en-US" b="1" dirty="0"/>
              <a:t>ciscovtypa55</a:t>
            </a:r>
          </a:p>
          <a:p>
            <a:r>
              <a:rPr lang="en-US" dirty="0" smtClean="0"/>
              <a:t>Enable </a:t>
            </a:r>
            <a:r>
              <a:rPr lang="en-US" dirty="0"/>
              <a:t>password: </a:t>
            </a:r>
            <a:r>
              <a:rPr lang="en-US" b="1" dirty="0"/>
              <a:t>ciscoenpa55</a:t>
            </a:r>
          </a:p>
          <a:p>
            <a:r>
              <a:rPr lang="en-US" dirty="0" smtClean="0"/>
              <a:t>RIP </a:t>
            </a:r>
            <a:r>
              <a:rPr lang="en-US" dirty="0"/>
              <a:t>version 2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95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1: Configure IPsec parameters on R1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</a:t>
            </a:r>
            <a:r>
              <a:rPr lang="en-US" b="1" dirty="0" smtClean="0"/>
              <a:t>Test </a:t>
            </a:r>
            <a:r>
              <a:rPr lang="en-US" b="1" dirty="0"/>
              <a:t>connectivity.</a:t>
            </a:r>
          </a:p>
          <a:p>
            <a:r>
              <a:rPr lang="en-US" b="1" dirty="0"/>
              <a:t>Ping </a:t>
            </a:r>
            <a:r>
              <a:rPr lang="en-US" dirty="0"/>
              <a:t>from PC-A to PC-C.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Identify </a:t>
            </a:r>
            <a:r>
              <a:rPr lang="en-US" b="1" dirty="0" smtClean="0"/>
              <a:t>interesting </a:t>
            </a:r>
            <a:r>
              <a:rPr lang="en-US" b="1" dirty="0"/>
              <a:t>traffic on </a:t>
            </a:r>
            <a:r>
              <a:rPr lang="en-US" b="1" dirty="0" smtClean="0"/>
              <a:t>R1</a:t>
            </a:r>
            <a:r>
              <a:rPr lang="en-US" b="1" dirty="0"/>
              <a:t>.</a:t>
            </a:r>
          </a:p>
          <a:p>
            <a:r>
              <a:rPr lang="en-US" dirty="0"/>
              <a:t>Configure ACL </a:t>
            </a:r>
            <a:r>
              <a:rPr lang="en-US" b="1" dirty="0"/>
              <a:t>110 </a:t>
            </a:r>
            <a:r>
              <a:rPr lang="en-US" dirty="0"/>
              <a:t>to identify the traffic from the LAN on R1 to the LAN on R3 as interesting. </a:t>
            </a:r>
            <a:endParaRPr lang="en-US" dirty="0" smtClean="0"/>
          </a:p>
          <a:p>
            <a:r>
              <a:rPr lang="en-US" dirty="0" smtClean="0"/>
              <a:t>This interesting traffic </a:t>
            </a:r>
            <a:r>
              <a:rPr lang="en-US" dirty="0"/>
              <a:t>will trigger the IPsec VPN to be implemented whenever there is traffic between R1 to R3 LANs.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/>
                <a:cs typeface="Arial"/>
              </a:rPr>
              <a:t>Configure &amp; Verify a Site-to-Site IPsec VPN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33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23444</TotalTime>
  <Words>1139</Words>
  <Application>Microsoft Office PowerPoint</Application>
  <PresentationFormat>On-screen Show (4:3)</PresentationFormat>
  <Paragraphs>148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  <vt:lpstr>Configure &amp; Verify a Site-to-Site IPsec VPN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16866</cp:revision>
  <cp:lastPrinted>2015-04-15T04:00:00Z</cp:lastPrinted>
  <dcterms:created xsi:type="dcterms:W3CDTF">2015-04-10T12:56:27Z</dcterms:created>
  <dcterms:modified xsi:type="dcterms:W3CDTF">2016-08-09T02:26:13Z</dcterms:modified>
</cp:coreProperties>
</file>