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1"/>
  </p:notesMasterIdLst>
  <p:handoutMasterIdLst>
    <p:handoutMasterId r:id="rId22"/>
  </p:handoutMasterIdLst>
  <p:sldIdLst>
    <p:sldId id="303" r:id="rId2"/>
    <p:sldId id="304" r:id="rId3"/>
    <p:sldId id="338" r:id="rId4"/>
    <p:sldId id="734" r:id="rId5"/>
    <p:sldId id="735" r:id="rId6"/>
    <p:sldId id="736" r:id="rId7"/>
    <p:sldId id="737" r:id="rId8"/>
    <p:sldId id="739" r:id="rId9"/>
    <p:sldId id="740" r:id="rId10"/>
    <p:sldId id="741" r:id="rId11"/>
    <p:sldId id="738" r:id="rId12"/>
    <p:sldId id="742" r:id="rId13"/>
    <p:sldId id="743" r:id="rId14"/>
    <p:sldId id="744" r:id="rId15"/>
    <p:sldId id="745" r:id="rId16"/>
    <p:sldId id="746" r:id="rId17"/>
    <p:sldId id="747" r:id="rId18"/>
    <p:sldId id="748" r:id="rId19"/>
    <p:sldId id="749" r:id="rId20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handouts4" clrMode="bw" frameSlides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84819"/>
    <a:srgbClr val="5B0505"/>
    <a:srgbClr val="050875"/>
    <a:srgbClr val="7C3B0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662" autoAdjust="0"/>
  </p:normalViewPr>
  <p:slideViewPr>
    <p:cSldViewPr snapToGrid="0" snapToObjects="1">
      <p:cViewPr varScale="1">
        <p:scale>
          <a:sx n="66" d="100"/>
          <a:sy n="66" d="100"/>
        </p:scale>
        <p:origin x="-1398" y="-96"/>
      </p:cViewPr>
      <p:guideLst>
        <p:guide orient="horz" pos="725"/>
        <p:guide pos="292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1D6E16-51C0-4345-9068-9A45A114C3D9}" type="datetimeFigureOut">
              <a:rPr lang="en-US" smtClean="0"/>
              <a:t>6/22/2016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C9D963-D9F2-4349-A898-395F515990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850777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2BA4CFF-7EFB-413D-979F-A35F027C1BED}" type="datetimeFigureOut">
              <a:rPr lang="en-US" smtClean="0"/>
              <a:t>6/22/2016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BFE10C6-2278-46DF-8982-0D5CB7448A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655090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E10C6-2278-46DF-8982-0D5CB7448A89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4499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DB5805-4A80-4240-9674-611D0350C9F5}" type="datetime1">
              <a:rPr lang="en-US" smtClean="0"/>
              <a:t>6/22/2016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38217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3EDDDD-F959-4D1A-9512-A7872E4461BE}" type="datetime1">
              <a:rPr lang="en-US" smtClean="0"/>
              <a:t>6/22/2016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17705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3B695C-B97A-44F8-BE78-29BECED17B65}" type="datetime1">
              <a:rPr lang="en-US" smtClean="0"/>
              <a:t>6/22/2016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74908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89DE9E-7AC5-4F3C-919A-3CD9D1803631}" type="datetime1">
              <a:rPr lang="en-US" smtClean="0"/>
              <a:t>6/22/2016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30696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F48DB-0A0E-4B15-B961-008B484F8715}" type="datetime1">
              <a:rPr lang="en-US" smtClean="0"/>
              <a:t>6/22/2016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62315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9E95D3-3B5F-4F55-819C-98DF50A31C5D}" type="datetime1">
              <a:rPr lang="en-US" smtClean="0"/>
              <a:t>6/22/2016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>
            <a:lvl1pPr>
              <a:defRPr sz="1200"/>
            </a:lvl1pPr>
          </a:lstStyle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02907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8B425A-704D-4D2C-AD9B-16096500C615}" type="datetime1">
              <a:rPr lang="en-US" smtClean="0"/>
              <a:t>6/22/2016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pPr/>
              <a:t>‹#›</a:t>
            </a:fld>
            <a:r>
              <a:rPr lang="en-US" dirty="0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16830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537B5F-ED59-4B5A-B86E-3AD00F64C54A}" type="datetime1">
              <a:rPr lang="en-US" smtClean="0"/>
              <a:t>6/22/2016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65314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342A16-A71D-4A98-A719-C537DB4039CF}" type="datetime1">
              <a:rPr lang="en-US" smtClean="0"/>
              <a:t>6/22/2016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63474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B7E944-AD44-4BB7-8E45-F55E48751476}" type="datetime1">
              <a:rPr lang="en-US" smtClean="0"/>
              <a:t>6/22/2016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64290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A74015-1A16-43FA-B156-0F74C7B2BAE0}" type="datetime1">
              <a:rPr lang="en-US" smtClean="0"/>
              <a:t>6/22/2016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36506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A64ED8-5C82-4F7D-946D-E413EB161506}" type="datetime1">
              <a:rPr lang="en-US" smtClean="0"/>
              <a:t>6/22/2016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05936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443576" y="2949090"/>
            <a:ext cx="3787352" cy="1700158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en-US" sz="3600" b="1" dirty="0" smtClean="0">
                <a:solidFill>
                  <a:srgbClr val="5B0505"/>
                </a:solidFill>
                <a:latin typeface="+mj-lt"/>
                <a:cs typeface="Arial"/>
              </a:rPr>
              <a:t>Network Security</a:t>
            </a:r>
            <a:endParaRPr lang="en-US" sz="3600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PGP </a:t>
            </a:r>
            <a:r>
              <a:rPr lang="en-US" sz="3200" b="1" dirty="0" smtClean="0">
                <a:solidFill>
                  <a:srgbClr val="002060"/>
                </a:solidFill>
                <a:latin typeface="Arial"/>
                <a:cs typeface="Arial"/>
              </a:rPr>
              <a:t>Authentication Service</a:t>
            </a:r>
            <a:endParaRPr lang="en-US" sz="3200" b="1" dirty="0">
              <a:solidFill>
                <a:srgbClr val="002060"/>
              </a:solidFill>
              <a:latin typeface="Arial"/>
              <a:cs typeface="Arial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8268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 smtClean="0"/>
              <a:t>DC </a:t>
            </a:r>
            <a:r>
              <a:rPr lang="en-US" dirty="0"/>
              <a:t>= symmetric decryption</a:t>
            </a:r>
          </a:p>
          <a:p>
            <a:r>
              <a:rPr lang="en-US" dirty="0"/>
              <a:t>H = hash function</a:t>
            </a:r>
          </a:p>
          <a:p>
            <a:r>
              <a:rPr lang="en-US" dirty="0" smtClean="0"/>
              <a:t>|| </a:t>
            </a:r>
            <a:r>
              <a:rPr lang="en-US" dirty="0"/>
              <a:t>= </a:t>
            </a:r>
            <a:r>
              <a:rPr lang="en-US" dirty="0" smtClean="0"/>
              <a:t>concatenation</a:t>
            </a:r>
          </a:p>
          <a:p>
            <a:r>
              <a:rPr lang="en-US" dirty="0"/>
              <a:t>Z = compression using ZIP algorithm</a:t>
            </a:r>
          </a:p>
          <a:p>
            <a:r>
              <a:rPr lang="en-US" dirty="0"/>
              <a:t>R64 = conversion to radix 64 ASCII format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PGP Authentication Service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56648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PGP Authentication Service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11</a:t>
            </a:fld>
            <a:endParaRPr 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3427" y="2177143"/>
            <a:ext cx="7344229" cy="2601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6636" y="4232728"/>
            <a:ext cx="714375" cy="5463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427744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/>
              <a:t>The combination of SHA-1 and RSA provides an effective digital </a:t>
            </a:r>
            <a:r>
              <a:rPr lang="en-US" dirty="0" smtClean="0"/>
              <a:t>signature scheme</a:t>
            </a:r>
            <a:r>
              <a:rPr lang="en-US" dirty="0"/>
              <a:t>. </a:t>
            </a:r>
            <a:endParaRPr lang="en-US" dirty="0" smtClean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PGP Authentication Service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50103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 smtClean="0"/>
              <a:t>Because </a:t>
            </a:r>
            <a:r>
              <a:rPr lang="en-US" dirty="0"/>
              <a:t>of the strength of RSA, the recipient is assured that only the </a:t>
            </a:r>
            <a:r>
              <a:rPr lang="en-US" dirty="0" smtClean="0"/>
              <a:t>possessor of </a:t>
            </a:r>
            <a:r>
              <a:rPr lang="en-US" dirty="0"/>
              <a:t>the matching private key can generate the signature. </a:t>
            </a:r>
            <a:endParaRPr lang="en-US" dirty="0" smtClean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PGP Authentication Service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79474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 smtClean="0"/>
              <a:t>Because </a:t>
            </a:r>
            <a:r>
              <a:rPr lang="en-US" dirty="0"/>
              <a:t>of the </a:t>
            </a:r>
            <a:r>
              <a:rPr lang="en-US" dirty="0" smtClean="0"/>
              <a:t>strength of </a:t>
            </a:r>
            <a:r>
              <a:rPr lang="en-US" dirty="0"/>
              <a:t>SHA-1, the recipient is assured that no one else could generate a new </a:t>
            </a:r>
            <a:r>
              <a:rPr lang="en-US" dirty="0" smtClean="0"/>
              <a:t>message that </a:t>
            </a:r>
            <a:r>
              <a:rPr lang="en-US" dirty="0"/>
              <a:t>matches the hash code and, hence, the signature of the original message.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PGP Authentication Service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11902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/>
              <a:t>As an alternative, signatures can be generated using DSS/SHA-1.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PGP Authentication Service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02793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/>
              <a:t>Although signatures normally are found attached to the message or file </a:t>
            </a:r>
            <a:r>
              <a:rPr lang="en-US" dirty="0" smtClean="0"/>
              <a:t>that they </a:t>
            </a:r>
            <a:r>
              <a:rPr lang="en-US" dirty="0"/>
              <a:t>sign, this is not always the case</a:t>
            </a:r>
            <a:r>
              <a:rPr lang="en-US" dirty="0" smtClean="0"/>
              <a:t>:</a:t>
            </a:r>
          </a:p>
          <a:p>
            <a:r>
              <a:rPr lang="en-US" dirty="0" smtClean="0"/>
              <a:t>Detached </a:t>
            </a:r>
            <a:r>
              <a:rPr lang="en-US" dirty="0"/>
              <a:t>signatures are supported. 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PGP Authentication Service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12047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 smtClean="0"/>
              <a:t>A detached signature </a:t>
            </a:r>
            <a:r>
              <a:rPr lang="en-US" dirty="0"/>
              <a:t>may be stored and transmitted separately from the message it signs. </a:t>
            </a:r>
            <a:endParaRPr lang="en-US" dirty="0" smtClean="0"/>
          </a:p>
          <a:p>
            <a:r>
              <a:rPr lang="en-US" dirty="0" smtClean="0"/>
              <a:t>This is useful. </a:t>
            </a:r>
          </a:p>
          <a:p>
            <a:r>
              <a:rPr lang="en-US" dirty="0" smtClean="0"/>
              <a:t>A </a:t>
            </a:r>
            <a:r>
              <a:rPr lang="en-US" dirty="0"/>
              <a:t>user may wish to maintain a separate signature log </a:t>
            </a:r>
            <a:r>
              <a:rPr lang="en-US" dirty="0" smtClean="0"/>
              <a:t>of all </a:t>
            </a:r>
            <a:r>
              <a:rPr lang="en-US" dirty="0"/>
              <a:t>messages sent or received. 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PGP Authentication Service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95730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 smtClean="0"/>
              <a:t>A </a:t>
            </a:r>
            <a:r>
              <a:rPr lang="en-US" dirty="0"/>
              <a:t>detached signature of an executable program </a:t>
            </a:r>
            <a:r>
              <a:rPr lang="en-US" dirty="0" smtClean="0"/>
              <a:t>can detect </a:t>
            </a:r>
            <a:r>
              <a:rPr lang="en-US" dirty="0"/>
              <a:t>subsequent virus infection. </a:t>
            </a:r>
            <a:endParaRPr lang="en-US" dirty="0" smtClean="0"/>
          </a:p>
          <a:p>
            <a:r>
              <a:rPr lang="en-US" dirty="0" smtClean="0"/>
              <a:t>Finally</a:t>
            </a:r>
            <a:r>
              <a:rPr lang="en-US" dirty="0"/>
              <a:t>, detached signatures can be used </a:t>
            </a:r>
            <a:r>
              <a:rPr lang="en-US" dirty="0" smtClean="0"/>
              <a:t>when more </a:t>
            </a:r>
            <a:r>
              <a:rPr lang="en-US" dirty="0"/>
              <a:t>than one party must sign a document, such as a legal contract. </a:t>
            </a:r>
            <a:endParaRPr lang="en-US" dirty="0" smtClean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PGP Authentication Service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95730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 smtClean="0"/>
              <a:t>Each person’s signature </a:t>
            </a:r>
            <a:r>
              <a:rPr lang="en-US" dirty="0"/>
              <a:t>is independent </a:t>
            </a:r>
            <a:r>
              <a:rPr lang="en-US" dirty="0" smtClean="0"/>
              <a:t>and is </a:t>
            </a:r>
            <a:r>
              <a:rPr lang="en-US" dirty="0"/>
              <a:t>applied only </a:t>
            </a:r>
            <a:r>
              <a:rPr lang="en-US" dirty="0" smtClean="0"/>
              <a:t>to doc.</a:t>
            </a:r>
          </a:p>
          <a:p>
            <a:r>
              <a:rPr lang="en-US" dirty="0" smtClean="0"/>
              <a:t>Otherwise, signatures </a:t>
            </a:r>
            <a:r>
              <a:rPr lang="en-US" dirty="0"/>
              <a:t>would have to be nested, with the second signer signing both the </a:t>
            </a:r>
            <a:r>
              <a:rPr lang="en-US" dirty="0" smtClean="0"/>
              <a:t>document and </a:t>
            </a:r>
            <a:r>
              <a:rPr lang="en-US" dirty="0"/>
              <a:t>the first signature, and so on.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PGP Authentication Service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19</a:t>
            </a:fld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1936067" y="3891750"/>
            <a:ext cx="675861" cy="43088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2200" b="1" dirty="0" smtClean="0"/>
              <a:t>End</a:t>
            </a:r>
            <a:endParaRPr lang="en-US" sz="2200" b="1" dirty="0"/>
          </a:p>
        </p:txBody>
      </p:sp>
    </p:spTree>
    <p:extLst>
      <p:ext uri="{BB962C8B-B14F-4D97-AF65-F5344CB8AC3E}">
        <p14:creationId xmlns:p14="http://schemas.microsoft.com/office/powerpoint/2010/main" val="19895730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2498" y="1155523"/>
            <a:ext cx="3787352" cy="498023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 smtClean="0">
                <a:solidFill>
                  <a:srgbClr val="5B0505"/>
                </a:solidFill>
                <a:latin typeface="+mj-lt"/>
                <a:cs typeface="Arial"/>
              </a:rPr>
              <a:t>Objectives of the Topic </a:t>
            </a:r>
            <a:endParaRPr lang="en-US" sz="3200" b="1" dirty="0">
              <a:solidFill>
                <a:srgbClr val="5B0505"/>
              </a:solidFill>
              <a:latin typeface="+mj-lt"/>
              <a:cs typeface="Arial"/>
            </a:endParaRPr>
          </a:p>
          <a:p>
            <a:r>
              <a:rPr lang="en-US" dirty="0">
                <a:latin typeface="+mj-lt"/>
                <a:cs typeface="Arial"/>
              </a:rPr>
              <a:t>After completing this topic, </a:t>
            </a:r>
            <a:r>
              <a:rPr lang="en-US" dirty="0" smtClean="0">
                <a:latin typeface="+mj-lt"/>
                <a:cs typeface="Arial"/>
              </a:rPr>
              <a:t>a student </a:t>
            </a:r>
            <a:r>
              <a:rPr lang="en-US" dirty="0">
                <a:latin typeface="+mj-lt"/>
                <a:cs typeface="Arial"/>
              </a:rPr>
              <a:t>will be able </a:t>
            </a:r>
            <a:r>
              <a:rPr lang="en-US" dirty="0" smtClean="0">
                <a:latin typeface="+mj-lt"/>
                <a:cs typeface="Arial"/>
              </a:rPr>
              <a:t>to</a:t>
            </a:r>
            <a:endParaRPr lang="en-US" sz="2400" dirty="0" smtClean="0">
              <a:latin typeface="+mj-lt"/>
              <a:cs typeface="Arial"/>
            </a:endParaRPr>
          </a:p>
          <a:p>
            <a:pPr lvl="1"/>
            <a:r>
              <a:rPr lang="en-US" sz="2800" dirty="0" smtClean="0">
                <a:cs typeface="Arial" pitchFamily="34" charset="0"/>
              </a:rPr>
              <a:t>describe working of PGP authentication </a:t>
            </a:r>
            <a:r>
              <a:rPr lang="en-US" sz="2800" dirty="0">
                <a:cs typeface="Arial" pitchFamily="34" charset="0"/>
              </a:rPr>
              <a:t>service.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PGP Authentication Service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40707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 smtClean="0">
                <a:solidFill>
                  <a:srgbClr val="5B0505"/>
                </a:solidFill>
                <a:latin typeface="+mj-lt"/>
                <a:cs typeface="Arial"/>
              </a:rPr>
              <a:t>Figures </a:t>
            </a:r>
            <a:r>
              <a:rPr lang="en-US" sz="3200" b="1" dirty="0">
                <a:solidFill>
                  <a:srgbClr val="5B0505"/>
                </a:solidFill>
                <a:latin typeface="+mj-lt"/>
                <a:cs typeface="Arial"/>
              </a:rPr>
              <a:t>and material in this </a:t>
            </a:r>
            <a:r>
              <a:rPr lang="en-US" sz="3200" b="1" dirty="0" smtClean="0">
                <a:solidFill>
                  <a:srgbClr val="5B0505"/>
                </a:solidFill>
                <a:latin typeface="+mj-lt"/>
                <a:cs typeface="Arial"/>
              </a:rPr>
              <a:t>topic have been adapted from</a:t>
            </a:r>
            <a:endParaRPr lang="en-US" sz="3200" b="1" dirty="0">
              <a:solidFill>
                <a:srgbClr val="5B0505"/>
              </a:solidFill>
              <a:latin typeface="+mj-lt"/>
              <a:cs typeface="Arial"/>
            </a:endParaRPr>
          </a:p>
          <a:p>
            <a:r>
              <a:rPr lang="en-US" i="1" dirty="0" smtClean="0">
                <a:latin typeface="+mj-lt"/>
                <a:cs typeface="Arial"/>
              </a:rPr>
              <a:t>“Network </a:t>
            </a:r>
            <a:r>
              <a:rPr lang="en-US" i="1" dirty="0">
                <a:latin typeface="+mj-lt"/>
                <a:cs typeface="Arial"/>
              </a:rPr>
              <a:t>Security </a:t>
            </a:r>
            <a:r>
              <a:rPr lang="en-US" i="1" dirty="0" smtClean="0">
                <a:latin typeface="+mj-lt"/>
                <a:cs typeface="Arial"/>
              </a:rPr>
              <a:t>Essentials: Applications and Standards”</a:t>
            </a:r>
            <a:r>
              <a:rPr lang="en-US" dirty="0" smtClean="0">
                <a:latin typeface="+mj-lt"/>
                <a:cs typeface="Arial"/>
              </a:rPr>
              <a:t>, 2014 by </a:t>
            </a:r>
            <a:r>
              <a:rPr lang="en-US" dirty="0">
                <a:cs typeface="Arial"/>
              </a:rPr>
              <a:t>William </a:t>
            </a:r>
            <a:r>
              <a:rPr lang="en-US" dirty="0" smtClean="0">
                <a:cs typeface="Arial"/>
              </a:rPr>
              <a:t>Stallings.</a:t>
            </a:r>
            <a:endParaRPr lang="en-US" dirty="0" smtClean="0">
              <a:latin typeface="+mj-lt"/>
              <a:cs typeface="Arial"/>
            </a:endParaRPr>
          </a:p>
          <a:p>
            <a:endParaRPr lang="en-US" dirty="0" smtClean="0">
              <a:latin typeface="+mj-lt"/>
              <a:cs typeface="Arial"/>
            </a:endParaRPr>
          </a:p>
          <a:p>
            <a:endParaRPr lang="en-US" dirty="0">
              <a:cs typeface="Arial"/>
            </a:endParaRPr>
          </a:p>
          <a:p>
            <a:endParaRPr lang="en-US" sz="2800" dirty="0" smtClean="0">
              <a:cs typeface="Arial"/>
            </a:endParaRPr>
          </a:p>
          <a:p>
            <a:endParaRPr lang="en-US" sz="2400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PGP Authentication Service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1077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 smtClean="0"/>
              <a:t>PGP </a:t>
            </a:r>
            <a:r>
              <a:rPr lang="en-US" dirty="0"/>
              <a:t>provides a confidentiality and authentication service that </a:t>
            </a:r>
            <a:r>
              <a:rPr lang="en-US" dirty="0" smtClean="0"/>
              <a:t>can be </a:t>
            </a:r>
            <a:r>
              <a:rPr lang="en-US" dirty="0"/>
              <a:t>used for electronic mail and file storage applications. 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PGP Authentication Service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20853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b="1" dirty="0" smtClean="0"/>
              <a:t>Authentication:</a:t>
            </a:r>
          </a:p>
          <a:p>
            <a:r>
              <a:rPr lang="en-US" b="1" dirty="0" smtClean="0"/>
              <a:t>1</a:t>
            </a:r>
            <a:r>
              <a:rPr lang="en-US" b="1" dirty="0"/>
              <a:t>. </a:t>
            </a:r>
            <a:r>
              <a:rPr lang="en-US" dirty="0"/>
              <a:t>The sender creates a message.</a:t>
            </a:r>
          </a:p>
          <a:p>
            <a:r>
              <a:rPr lang="en-US" b="1" dirty="0"/>
              <a:t>2. </a:t>
            </a:r>
            <a:r>
              <a:rPr lang="en-US" dirty="0"/>
              <a:t>SHA-1 is used to generate a 160-bit hash code of the message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PGP Authentication Service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42294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b="1" dirty="0" smtClean="0"/>
              <a:t>3</a:t>
            </a:r>
            <a:r>
              <a:rPr lang="en-US" b="1" dirty="0"/>
              <a:t>. </a:t>
            </a:r>
            <a:r>
              <a:rPr lang="en-US" dirty="0"/>
              <a:t>The hash code is encrypted with RSA using the sender’s private key, and </a:t>
            </a:r>
            <a:r>
              <a:rPr lang="en-US" dirty="0" smtClean="0"/>
              <a:t>the result </a:t>
            </a:r>
            <a:r>
              <a:rPr lang="en-US" dirty="0"/>
              <a:t>is prepended to the message.</a:t>
            </a:r>
          </a:p>
          <a:p>
            <a:r>
              <a:rPr lang="en-US" b="1" dirty="0"/>
              <a:t>4. </a:t>
            </a:r>
            <a:r>
              <a:rPr lang="en-US" dirty="0"/>
              <a:t>The receiver uses RSA with the sender’s public key to decrypt and recover </a:t>
            </a:r>
            <a:r>
              <a:rPr lang="en-US" dirty="0" smtClean="0"/>
              <a:t>the hash </a:t>
            </a:r>
            <a:r>
              <a:rPr lang="en-US" dirty="0"/>
              <a:t>code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PGP Authentication Service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41902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b="1" dirty="0" smtClean="0"/>
              <a:t>5</a:t>
            </a:r>
            <a:r>
              <a:rPr lang="en-US" b="1" dirty="0"/>
              <a:t>. </a:t>
            </a:r>
            <a:r>
              <a:rPr lang="en-US" dirty="0"/>
              <a:t>The receiver generates a new hash code for the message and compares it </a:t>
            </a:r>
            <a:r>
              <a:rPr lang="en-US" dirty="0" smtClean="0"/>
              <a:t>with the </a:t>
            </a:r>
            <a:r>
              <a:rPr lang="en-US" dirty="0"/>
              <a:t>decrypted hash code. </a:t>
            </a:r>
            <a:endParaRPr lang="en-US" dirty="0" smtClean="0"/>
          </a:p>
          <a:p>
            <a:r>
              <a:rPr lang="en-US" dirty="0" smtClean="0"/>
              <a:t>If </a:t>
            </a:r>
            <a:r>
              <a:rPr lang="en-US" dirty="0"/>
              <a:t>the two match, the message is accepted as authentic</a:t>
            </a:r>
            <a:r>
              <a:rPr lang="en-US" dirty="0" smtClean="0"/>
              <a:t>.</a:t>
            </a:r>
          </a:p>
          <a:p>
            <a:r>
              <a:rPr lang="en-US" dirty="0" smtClean="0"/>
              <a:t>Next, we show it.</a:t>
            </a:r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PGP Authentication Service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80676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 smtClean="0"/>
              <a:t>First, lets look at the symbols that are </a:t>
            </a:r>
            <a:r>
              <a:rPr lang="en-US" dirty="0"/>
              <a:t>used.</a:t>
            </a:r>
          </a:p>
          <a:p>
            <a:r>
              <a:rPr lang="en-US" i="1" dirty="0"/>
              <a:t>Ks </a:t>
            </a:r>
            <a:r>
              <a:rPr lang="en-US" dirty="0"/>
              <a:t>= session key used in symmetric encryption scheme</a:t>
            </a:r>
          </a:p>
          <a:p>
            <a:r>
              <a:rPr lang="en-US" i="1" dirty="0" err="1"/>
              <a:t>PRa</a:t>
            </a:r>
            <a:r>
              <a:rPr lang="en-US" i="1" dirty="0"/>
              <a:t> </a:t>
            </a:r>
            <a:r>
              <a:rPr lang="en-US" dirty="0"/>
              <a:t>= private key of user A, used in public-key encryption </a:t>
            </a:r>
            <a:r>
              <a:rPr lang="en-US" dirty="0" smtClean="0"/>
              <a:t>scheme</a:t>
            </a:r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PGP Authentication Service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3174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i="1" dirty="0" err="1" smtClean="0"/>
              <a:t>PUa</a:t>
            </a:r>
            <a:r>
              <a:rPr lang="en-US" i="1" dirty="0" smtClean="0"/>
              <a:t> </a:t>
            </a:r>
            <a:r>
              <a:rPr lang="en-US" dirty="0"/>
              <a:t>= public key of user A, used in public-key encryption scheme</a:t>
            </a:r>
          </a:p>
          <a:p>
            <a:r>
              <a:rPr lang="en-US" dirty="0"/>
              <a:t>EP = public-key encryption</a:t>
            </a:r>
          </a:p>
          <a:p>
            <a:r>
              <a:rPr lang="en-US" dirty="0"/>
              <a:t>DP = public-key decryption</a:t>
            </a:r>
          </a:p>
          <a:p>
            <a:r>
              <a:rPr lang="en-US" dirty="0"/>
              <a:t>EC = symmetric </a:t>
            </a:r>
            <a:r>
              <a:rPr lang="en-US" dirty="0" smtClean="0"/>
              <a:t>encryption</a:t>
            </a:r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PGP Authentication Service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18228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14563</TotalTime>
  <Words>557</Words>
  <Application>Microsoft Office PowerPoint</Application>
  <PresentationFormat>On-screen Show (4:3)</PresentationFormat>
  <Paragraphs>82</Paragraphs>
  <Slides>19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0" baseType="lpstr">
      <vt:lpstr>Office Theme</vt:lpstr>
      <vt:lpstr>PGP Authentication Service</vt:lpstr>
      <vt:lpstr>PGP Authentication Service</vt:lpstr>
      <vt:lpstr>PGP Authentication Service</vt:lpstr>
      <vt:lpstr>PGP Authentication Service</vt:lpstr>
      <vt:lpstr>PGP Authentication Service</vt:lpstr>
      <vt:lpstr>PGP Authentication Service</vt:lpstr>
      <vt:lpstr>PGP Authentication Service</vt:lpstr>
      <vt:lpstr>PGP Authentication Service</vt:lpstr>
      <vt:lpstr>PGP Authentication Service</vt:lpstr>
      <vt:lpstr>PGP Authentication Service</vt:lpstr>
      <vt:lpstr>PGP Authentication Service</vt:lpstr>
      <vt:lpstr>PGP Authentication Service</vt:lpstr>
      <vt:lpstr>PGP Authentication Service</vt:lpstr>
      <vt:lpstr>PGP Authentication Service</vt:lpstr>
      <vt:lpstr>PGP Authentication Service</vt:lpstr>
      <vt:lpstr>PGP Authentication Service</vt:lpstr>
      <vt:lpstr>PGP Authentication Service</vt:lpstr>
      <vt:lpstr>PGP Authentication Service</vt:lpstr>
      <vt:lpstr>PGP Authentication Service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Seemi</dc:creator>
  <cp:lastModifiedBy>kashif</cp:lastModifiedBy>
  <cp:revision>10223</cp:revision>
  <cp:lastPrinted>2015-04-15T04:00:00Z</cp:lastPrinted>
  <dcterms:created xsi:type="dcterms:W3CDTF">2015-04-10T12:56:27Z</dcterms:created>
  <dcterms:modified xsi:type="dcterms:W3CDTF">2016-06-22T02:39:46Z</dcterms:modified>
</cp:coreProperties>
</file>