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706" r:id="rId5"/>
    <p:sldId id="707" r:id="rId6"/>
    <p:sldId id="708" r:id="rId7"/>
    <p:sldId id="716" r:id="rId8"/>
    <p:sldId id="709" r:id="rId9"/>
    <p:sldId id="710" r:id="rId10"/>
    <p:sldId id="711" r:id="rId11"/>
    <p:sldId id="712" r:id="rId12"/>
    <p:sldId id="713" r:id="rId13"/>
    <p:sldId id="714" r:id="rId14"/>
    <p:sldId id="715" r:id="rId15"/>
    <p:sldId id="717" r:id="rId16"/>
    <p:sldId id="718" r:id="rId17"/>
    <p:sldId id="719" r:id="rId18"/>
    <p:sldId id="720" r:id="rId19"/>
    <p:sldId id="721" r:id="rId20"/>
    <p:sldId id="722" r:id="rId21"/>
    <p:sldId id="723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Management Phase </a:t>
            </a:r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of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IEEE 802.11i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In either </a:t>
            </a:r>
            <a:r>
              <a:rPr lang="en-US" dirty="0" smtClean="0"/>
              <a:t>case (</a:t>
            </a:r>
            <a:r>
              <a:rPr lang="en-US" dirty="0"/>
              <a:t>PSK or MSK), there is a unique key shared by the AP with each STA with </a:t>
            </a:r>
            <a:r>
              <a:rPr lang="en-US" dirty="0" smtClean="0"/>
              <a:t>which it </a:t>
            </a:r>
            <a:r>
              <a:rPr lang="en-US" dirty="0"/>
              <a:t>communicates. </a:t>
            </a:r>
            <a:endParaRPr lang="en-US" dirty="0" smtClean="0"/>
          </a:p>
          <a:p>
            <a:r>
              <a:rPr lang="en-US" dirty="0" smtClean="0"/>
              <a:t>All </a:t>
            </a:r>
            <a:r>
              <a:rPr lang="en-US" dirty="0"/>
              <a:t>the other keys derived from this master key are also </a:t>
            </a:r>
            <a:r>
              <a:rPr lang="en-US" dirty="0" smtClean="0"/>
              <a:t>unique between </a:t>
            </a:r>
            <a:r>
              <a:rPr lang="en-US" dirty="0"/>
              <a:t>an AP and an STA.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34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b="1" dirty="0"/>
              <a:t>pairwise master key (PMK) </a:t>
            </a:r>
            <a:r>
              <a:rPr lang="en-US" dirty="0"/>
              <a:t>is derived from the master key.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a PSK </a:t>
            </a:r>
            <a:r>
              <a:rPr lang="en-US" dirty="0" smtClean="0"/>
              <a:t>is used</a:t>
            </a:r>
            <a:r>
              <a:rPr lang="en-US" dirty="0"/>
              <a:t>, then the PSK is used as the </a:t>
            </a:r>
            <a:r>
              <a:rPr lang="en-US" dirty="0" smtClean="0"/>
              <a:t>PMK.</a:t>
            </a:r>
          </a:p>
          <a:p>
            <a:r>
              <a:rPr lang="en-US" dirty="0"/>
              <a:t>I</a:t>
            </a:r>
            <a:r>
              <a:rPr lang="en-US" dirty="0" smtClean="0"/>
              <a:t>f </a:t>
            </a:r>
            <a:r>
              <a:rPr lang="en-US" dirty="0"/>
              <a:t>a MSK is used, then the PMK is </a:t>
            </a:r>
            <a:r>
              <a:rPr lang="en-US" dirty="0" smtClean="0"/>
              <a:t>derived from </a:t>
            </a:r>
            <a:r>
              <a:rPr lang="en-US" dirty="0"/>
              <a:t>the MSK by </a:t>
            </a:r>
            <a:r>
              <a:rPr lang="en-US" dirty="0" smtClean="0"/>
              <a:t>truncation.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77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PMK is used to generate the </a:t>
            </a:r>
            <a:r>
              <a:rPr lang="en-US" b="1" dirty="0"/>
              <a:t>pairwise transient key (PTK</a:t>
            </a:r>
            <a:r>
              <a:rPr lang="en-US" b="1" dirty="0" smtClean="0"/>
              <a:t>)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smtClean="0"/>
              <a:t>PTK consists </a:t>
            </a:r>
            <a:r>
              <a:rPr lang="en-US" dirty="0"/>
              <a:t>of three keys to be used for communication between an STA and AP </a:t>
            </a:r>
            <a:r>
              <a:rPr lang="en-US" dirty="0" smtClean="0"/>
              <a:t>after they </a:t>
            </a:r>
            <a:r>
              <a:rPr lang="en-US" dirty="0"/>
              <a:t>have been mutually authenticated.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6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Using the STA and AP addresses in the </a:t>
            </a:r>
            <a:r>
              <a:rPr lang="en-US" dirty="0" smtClean="0"/>
              <a:t>generation </a:t>
            </a:r>
            <a:r>
              <a:rPr lang="en-US" dirty="0"/>
              <a:t>of </a:t>
            </a:r>
            <a:r>
              <a:rPr lang="en-US" dirty="0" smtClean="0"/>
              <a:t>the PTK provides protection against session hijacking and </a:t>
            </a:r>
            <a:r>
              <a:rPr lang="en-US" dirty="0" smtClean="0"/>
              <a:t>impersonation.</a:t>
            </a:r>
          </a:p>
          <a:p>
            <a:r>
              <a:rPr lang="en-US" dirty="0" smtClean="0"/>
              <a:t>Using </a:t>
            </a:r>
            <a:r>
              <a:rPr lang="en-US" dirty="0" err="1" smtClean="0"/>
              <a:t>nonces</a:t>
            </a:r>
            <a:r>
              <a:rPr lang="en-US" dirty="0" smtClean="0"/>
              <a:t> provides </a:t>
            </a:r>
            <a:r>
              <a:rPr lang="en-US" dirty="0"/>
              <a:t>additional random keying material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16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three parts of the PTK are as follows: 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72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EAP </a:t>
            </a:r>
            <a:r>
              <a:rPr lang="en-US" b="1" dirty="0"/>
              <a:t>Over LAN (EAPOL) Key Confirmation Key (</a:t>
            </a:r>
            <a:r>
              <a:rPr lang="en-US" b="1"/>
              <a:t>EAPOL-KCK</a:t>
            </a:r>
            <a:r>
              <a:rPr lang="en-US" b="1" smtClean="0"/>
              <a:t>):</a:t>
            </a:r>
          </a:p>
          <a:p>
            <a:r>
              <a:rPr lang="en-US" sz="2800" smtClean="0"/>
              <a:t>Supports </a:t>
            </a:r>
            <a:r>
              <a:rPr lang="en-US" sz="2800" dirty="0"/>
              <a:t>the integrity and data </a:t>
            </a:r>
            <a:r>
              <a:rPr lang="en-US" sz="2800" dirty="0" smtClean="0"/>
              <a:t>origin </a:t>
            </a:r>
            <a:r>
              <a:rPr lang="en-US" sz="2800" dirty="0"/>
              <a:t>authenticity of STA-to-AP control frames during operational setup of an </a:t>
            </a:r>
            <a:r>
              <a:rPr lang="en-US" sz="2800" dirty="0" smtClean="0"/>
              <a:t>RSN.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0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sz="2800" dirty="0" smtClean="0"/>
              <a:t>It </a:t>
            </a:r>
            <a:r>
              <a:rPr lang="en-US" sz="2800" dirty="0"/>
              <a:t>also performs an access control function: proof-of-possession of the </a:t>
            </a:r>
            <a:r>
              <a:rPr lang="en-US" sz="2800" dirty="0" smtClean="0"/>
              <a:t>PMK.</a:t>
            </a:r>
          </a:p>
          <a:p>
            <a:r>
              <a:rPr lang="en-US" sz="2800" dirty="0" smtClean="0"/>
              <a:t>An </a:t>
            </a:r>
            <a:r>
              <a:rPr lang="en-US" sz="2800" dirty="0"/>
              <a:t>entity that possesses the PMK is authorized to use the </a:t>
            </a:r>
            <a:r>
              <a:rPr lang="en-US" sz="2800" dirty="0" smtClean="0"/>
              <a:t>link.</a:t>
            </a:r>
            <a:endParaRPr lang="en-US" sz="2800" dirty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8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EAPOL </a:t>
            </a:r>
            <a:r>
              <a:rPr lang="en-US" b="1" dirty="0"/>
              <a:t>Key Encryption Key (EAPOL-KEK)</a:t>
            </a:r>
          </a:p>
          <a:p>
            <a:r>
              <a:rPr lang="en-US" dirty="0" smtClean="0"/>
              <a:t>Protects </a:t>
            </a:r>
            <a:r>
              <a:rPr lang="en-US" dirty="0"/>
              <a:t>the confidentiality of keys and other data during some RSN association </a:t>
            </a:r>
            <a:r>
              <a:rPr lang="en-US" dirty="0" smtClean="0"/>
              <a:t>procedures.</a:t>
            </a:r>
          </a:p>
          <a:p>
            <a:r>
              <a:rPr lang="en-US" b="1" dirty="0"/>
              <a:t>Temporal Key (TK)</a:t>
            </a:r>
          </a:p>
          <a:p>
            <a:r>
              <a:rPr lang="en-US" dirty="0"/>
              <a:t>Provides the actual protection for user </a:t>
            </a:r>
            <a:r>
              <a:rPr lang="en-US" dirty="0" smtClean="0"/>
              <a:t>traffic.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79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Group </a:t>
            </a:r>
            <a:r>
              <a:rPr lang="en-US" b="1" dirty="0" smtClean="0"/>
              <a:t>Keys: </a:t>
            </a:r>
            <a:r>
              <a:rPr lang="en-US" dirty="0"/>
              <a:t>Group keys are used for multicast communication in which one STA sends MPDUs to multiple </a:t>
            </a:r>
            <a:r>
              <a:rPr lang="en-US" dirty="0" smtClean="0"/>
              <a:t>STAs.</a:t>
            </a:r>
          </a:p>
          <a:p>
            <a:r>
              <a:rPr lang="en-US" dirty="0"/>
              <a:t>At the top level of the group key hierarchy is </a:t>
            </a:r>
            <a:r>
              <a:rPr lang="en-US" dirty="0" smtClean="0"/>
              <a:t>the </a:t>
            </a:r>
            <a:r>
              <a:rPr lang="en-US" b="1" dirty="0" smtClean="0"/>
              <a:t>group </a:t>
            </a:r>
            <a:r>
              <a:rPr lang="en-US" b="1" dirty="0"/>
              <a:t>master key (GMK)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91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Group master key (GMK</a:t>
            </a:r>
            <a:r>
              <a:rPr lang="en-US" b="1" dirty="0" smtClean="0"/>
              <a:t>): </a:t>
            </a:r>
            <a:r>
              <a:rPr lang="en-US" dirty="0" smtClean="0"/>
              <a:t>Key-generating </a:t>
            </a:r>
            <a:r>
              <a:rPr lang="en-US" dirty="0"/>
              <a:t>key used with other inputs to derive the GTK</a:t>
            </a:r>
          </a:p>
          <a:p>
            <a:r>
              <a:rPr lang="en-US" b="1" dirty="0"/>
              <a:t>Group temporal key (GTK</a:t>
            </a:r>
            <a:r>
              <a:rPr lang="en-US" b="1" dirty="0" smtClean="0"/>
              <a:t>): </a:t>
            </a:r>
            <a:r>
              <a:rPr lang="en-US" dirty="0" smtClean="0"/>
              <a:t>Generated </a:t>
            </a:r>
            <a:r>
              <a:rPr lang="en-US" dirty="0"/>
              <a:t>by the AP and transmitted to its associated </a:t>
            </a:r>
            <a:r>
              <a:rPr lang="en-US" dirty="0" smtClean="0"/>
              <a:t>STAs.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89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</a:t>
            </a:r>
            <a:r>
              <a:rPr lang="en-US" sz="2800" dirty="0">
                <a:cs typeface="Arial" pitchFamily="34" charset="0"/>
              </a:rPr>
              <a:t>Key Management phase of IEEE 802.11i</a:t>
            </a:r>
            <a:r>
              <a:rPr lang="en-US" sz="2800" dirty="0" smtClean="0">
                <a:cs typeface="Arial" pitchFamily="34" charset="0"/>
              </a:rPr>
              <a:t>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IEEE </a:t>
            </a:r>
            <a:r>
              <a:rPr lang="en-US" dirty="0"/>
              <a:t>802.11i requires </a:t>
            </a:r>
            <a:r>
              <a:rPr lang="en-US"/>
              <a:t>that </a:t>
            </a:r>
            <a:r>
              <a:rPr lang="en-US" smtClean="0"/>
              <a:t>GTK’s </a:t>
            </a:r>
            <a:r>
              <a:rPr lang="en-US" dirty="0"/>
              <a:t>value is computationally indistinguishable from </a:t>
            </a:r>
            <a:r>
              <a:rPr lang="en-US" dirty="0" smtClean="0"/>
              <a:t>random.</a:t>
            </a:r>
            <a:endParaRPr lang="en-US" dirty="0"/>
          </a:p>
          <a:p>
            <a:r>
              <a:rPr lang="en-US" dirty="0"/>
              <a:t>Distributed securely </a:t>
            </a:r>
            <a:r>
              <a:rPr lang="en-US" dirty="0" smtClean="0"/>
              <a:t>using </a:t>
            </a:r>
            <a:r>
              <a:rPr lang="en-US" dirty="0"/>
              <a:t>pairwise keys </a:t>
            </a:r>
            <a:r>
              <a:rPr lang="en-US" dirty="0" smtClean="0"/>
              <a:t>already established.</a:t>
            </a:r>
            <a:endParaRPr lang="en-US" dirty="0"/>
          </a:p>
          <a:p>
            <a:r>
              <a:rPr lang="en-US" dirty="0"/>
              <a:t>Is changed every time a device </a:t>
            </a:r>
            <a:r>
              <a:rPr lang="en-US" dirty="0" smtClean="0"/>
              <a:t>leaves network.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21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40" y="1165453"/>
            <a:ext cx="6210300" cy="4959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974658" y="1142271"/>
            <a:ext cx="2668427" cy="21089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5B0505"/>
                </a:solidFill>
                <a:latin typeface="+mj-lt"/>
                <a:cs typeface="Arial"/>
              </a:rPr>
              <a:t>Four-Way </a:t>
            </a:r>
            <a:r>
              <a:rPr lang="en-US" sz="2900" b="1" dirty="0" smtClean="0">
                <a:solidFill>
                  <a:srgbClr val="5B0505"/>
                </a:solidFill>
                <a:latin typeface="+mj-lt"/>
                <a:cs typeface="Arial"/>
              </a:rPr>
              <a:t>Handshake </a:t>
            </a:r>
            <a:r>
              <a:rPr lang="en-US" sz="2900" b="1" dirty="0">
                <a:solidFill>
                  <a:srgbClr val="5B0505"/>
                </a:solidFill>
                <a:latin typeface="+mj-lt"/>
                <a:cs typeface="Arial"/>
              </a:rPr>
              <a:t>and Group Key Handshake</a:t>
            </a:r>
          </a:p>
        </p:txBody>
      </p:sp>
    </p:spTree>
    <p:extLst>
      <p:ext uri="{BB962C8B-B14F-4D97-AF65-F5344CB8AC3E}">
        <p14:creationId xmlns:p14="http://schemas.microsoft.com/office/powerpoint/2010/main" val="313664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During the key management </a:t>
            </a:r>
            <a:r>
              <a:rPr lang="en-US" dirty="0" smtClean="0"/>
              <a:t>phase, a </a:t>
            </a:r>
            <a:r>
              <a:rPr lang="en-US" dirty="0"/>
              <a:t>variety of cryptographic keys are </a:t>
            </a:r>
            <a:r>
              <a:rPr lang="en-US" dirty="0" smtClean="0"/>
              <a:t>generated and </a:t>
            </a:r>
            <a:r>
              <a:rPr lang="en-US" dirty="0"/>
              <a:t>distributed to STAs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Two </a:t>
            </a:r>
            <a:r>
              <a:rPr lang="en-US" dirty="0"/>
              <a:t>types of keys</a:t>
            </a:r>
            <a:r>
              <a:rPr lang="en-US" dirty="0" smtClean="0"/>
              <a:t>:</a:t>
            </a:r>
          </a:p>
          <a:p>
            <a:r>
              <a:rPr lang="en-US" dirty="0" smtClean="0"/>
              <a:t>pairwise </a:t>
            </a:r>
            <a:r>
              <a:rPr lang="en-US" dirty="0"/>
              <a:t>keys </a:t>
            </a:r>
            <a:r>
              <a:rPr lang="en-US" dirty="0" smtClean="0"/>
              <a:t>and</a:t>
            </a:r>
          </a:p>
          <a:p>
            <a:r>
              <a:rPr lang="en-US" dirty="0" smtClean="0"/>
              <a:t>group keys.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Pairwise </a:t>
            </a:r>
            <a:r>
              <a:rPr lang="en-US" b="1" dirty="0" smtClean="0"/>
              <a:t>Keys: </a:t>
            </a:r>
            <a:r>
              <a:rPr lang="en-US" dirty="0" smtClean="0"/>
              <a:t>are </a:t>
            </a:r>
            <a:r>
              <a:rPr lang="en-US" dirty="0"/>
              <a:t>used for communication between a pair of devices</a:t>
            </a:r>
            <a:r>
              <a:rPr lang="en-US" dirty="0" smtClean="0"/>
              <a:t>, typically </a:t>
            </a:r>
            <a:r>
              <a:rPr lang="en-US" dirty="0"/>
              <a:t>between an STA and an </a:t>
            </a:r>
            <a:r>
              <a:rPr lang="en-US" dirty="0" smtClean="0"/>
              <a:t>AP.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01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These keys form a hierarchy </a:t>
            </a:r>
            <a:r>
              <a:rPr lang="en-US" dirty="0" smtClean="0"/>
              <a:t>beginning with </a:t>
            </a:r>
            <a:r>
              <a:rPr lang="en-US" dirty="0"/>
              <a:t>a master key from which other keys are derived dynamically and used for </a:t>
            </a:r>
            <a:r>
              <a:rPr lang="en-US" dirty="0" smtClean="0"/>
              <a:t>a limited </a:t>
            </a:r>
            <a:r>
              <a:rPr lang="en-US" dirty="0"/>
              <a:t>period of time.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01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3" y="1582056"/>
            <a:ext cx="7228111" cy="451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43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At the top level of the </a:t>
            </a:r>
            <a:r>
              <a:rPr lang="en-US" dirty="0" smtClean="0"/>
              <a:t>hierarchy, there </a:t>
            </a:r>
            <a:r>
              <a:rPr lang="en-US" dirty="0"/>
              <a:t>are two possibilities.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b="1" dirty="0"/>
              <a:t>pre-shared key (PSK</a:t>
            </a:r>
            <a:r>
              <a:rPr lang="en-US" b="1" dirty="0" smtClean="0"/>
              <a:t>) </a:t>
            </a:r>
            <a:r>
              <a:rPr lang="en-US" dirty="0" smtClean="0"/>
              <a:t>is </a:t>
            </a:r>
            <a:r>
              <a:rPr lang="en-US" dirty="0"/>
              <a:t>a secret key shared by the AP and a STA and installed in some fashion </a:t>
            </a:r>
            <a:r>
              <a:rPr lang="en-US" dirty="0" smtClean="0"/>
              <a:t>outside the </a:t>
            </a:r>
            <a:r>
              <a:rPr lang="en-US" dirty="0"/>
              <a:t>scope of IEEE 802.11i.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72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other alternative is the </a:t>
            </a:r>
            <a:r>
              <a:rPr lang="en-US" b="1" dirty="0"/>
              <a:t>master session key (MSK</a:t>
            </a:r>
            <a:r>
              <a:rPr lang="en-US" b="1" dirty="0" smtClean="0"/>
              <a:t>)</a:t>
            </a:r>
            <a:r>
              <a:rPr lang="en-US" dirty="0" smtClean="0"/>
              <a:t>, also </a:t>
            </a:r>
            <a:r>
              <a:rPr lang="en-US" dirty="0"/>
              <a:t>known as the AAAK, which is generated using the IEEE 802.1X protocol </a:t>
            </a:r>
            <a:r>
              <a:rPr lang="en-US" dirty="0" smtClean="0"/>
              <a:t>during the </a:t>
            </a:r>
            <a:r>
              <a:rPr lang="en-US" dirty="0"/>
              <a:t>authentication </a:t>
            </a:r>
            <a:r>
              <a:rPr lang="en-US" dirty="0" smtClean="0"/>
              <a:t>phase.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Key Management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7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14409</TotalTime>
  <Words>703</Words>
  <Application>Microsoft Office PowerPoint</Application>
  <PresentationFormat>On-screen Show (4:3)</PresentationFormat>
  <Paragraphs>86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  <vt:lpstr>Key Management Phase of IEEE 802.11i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9986</cp:revision>
  <cp:lastPrinted>2015-04-15T04:00:00Z</cp:lastPrinted>
  <dcterms:created xsi:type="dcterms:W3CDTF">2015-04-10T12:56:27Z</dcterms:created>
  <dcterms:modified xsi:type="dcterms:W3CDTF">2016-06-22T02:20:03Z</dcterms:modified>
</cp:coreProperties>
</file>