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706" r:id="rId5"/>
    <p:sldId id="707" r:id="rId6"/>
    <p:sldId id="708" r:id="rId7"/>
    <p:sldId id="710" r:id="rId8"/>
    <p:sldId id="711" r:id="rId9"/>
    <p:sldId id="712" r:id="rId10"/>
    <p:sldId id="713" r:id="rId11"/>
    <p:sldId id="714" r:id="rId12"/>
    <p:sldId id="715" r:id="rId13"/>
    <p:sldId id="716" r:id="rId14"/>
    <p:sldId id="717" r:id="rId15"/>
    <p:sldId id="718" r:id="rId16"/>
    <p:sldId id="719" r:id="rId17"/>
    <p:sldId id="720" r:id="rId18"/>
    <p:sldId id="721" r:id="rId19"/>
    <p:sldId id="722" r:id="rId20"/>
    <p:sldId id="723" r:id="rId21"/>
    <p:sldId id="724" r:id="rId22"/>
    <p:sldId id="726" r:id="rId23"/>
    <p:sldId id="727" r:id="rId24"/>
    <p:sldId id="72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to Wireless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wireless environment consists of three components </a:t>
            </a:r>
            <a:r>
              <a:rPr lang="en-US" dirty="0" smtClean="0"/>
              <a:t>that provide </a:t>
            </a:r>
            <a:r>
              <a:rPr lang="en-US" dirty="0"/>
              <a:t>point of </a:t>
            </a:r>
            <a:r>
              <a:rPr lang="en-US" dirty="0" smtClean="0"/>
              <a:t>attack: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7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2414588"/>
            <a:ext cx="68484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42272"/>
            <a:ext cx="6400800" cy="7445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Wireless Networking Components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140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1. The </a:t>
            </a:r>
            <a:r>
              <a:rPr lang="en-US" dirty="0"/>
              <a:t>wireless client can be a cell phone, </a:t>
            </a:r>
            <a:r>
              <a:rPr lang="en-US" dirty="0" smtClean="0"/>
              <a:t>a Wi-Fi–enabled </a:t>
            </a:r>
            <a:r>
              <a:rPr lang="en-US" dirty="0"/>
              <a:t>laptop or tablet, a wireless sensor, a Bluetooth device, and so 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31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The </a:t>
            </a:r>
            <a:r>
              <a:rPr lang="en-US" dirty="0"/>
              <a:t>wireless access point provides a connection to the network or service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Examples of </a:t>
            </a:r>
            <a:r>
              <a:rPr lang="en-US" dirty="0"/>
              <a:t>access points are cell towers, Wi-Fi hotspots, and wireless access points to </a:t>
            </a:r>
            <a:r>
              <a:rPr lang="en-US" dirty="0" smtClean="0"/>
              <a:t>wired local </a:t>
            </a:r>
            <a:r>
              <a:rPr lang="en-US" dirty="0"/>
              <a:t>or wide area networks.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4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3. The </a:t>
            </a:r>
            <a:r>
              <a:rPr lang="en-US" dirty="0"/>
              <a:t>transmission medium, which carries the </a:t>
            </a:r>
            <a:r>
              <a:rPr lang="en-US" dirty="0" smtClean="0"/>
              <a:t>radio waves </a:t>
            </a:r>
            <a:r>
              <a:rPr lang="en-US" dirty="0"/>
              <a:t>for data transfer, is also a source of vulnerability.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4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Wireless Network </a:t>
            </a:r>
            <a:r>
              <a:rPr lang="en-US" b="1" dirty="0" smtClean="0"/>
              <a:t>Threats:</a:t>
            </a:r>
          </a:p>
          <a:p>
            <a:r>
              <a:rPr lang="en-US" dirty="0" smtClean="0"/>
              <a:t>Following are the </a:t>
            </a:r>
            <a:r>
              <a:rPr lang="en-US" dirty="0"/>
              <a:t>security threats to wireless networks</a:t>
            </a:r>
            <a:r>
              <a:rPr lang="en-US" dirty="0" smtClean="0"/>
              <a:t>: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8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Accidental association: </a:t>
            </a:r>
            <a:r>
              <a:rPr lang="en-US" dirty="0"/>
              <a:t>W</a:t>
            </a:r>
            <a:r>
              <a:rPr lang="en-US" dirty="0" smtClean="0"/>
              <a:t>ireless LANs or </a:t>
            </a:r>
            <a:r>
              <a:rPr lang="en-US" dirty="0"/>
              <a:t>wireless access points </a:t>
            </a:r>
            <a:r>
              <a:rPr lang="en-US" dirty="0" smtClean="0"/>
              <a:t>to wired </a:t>
            </a:r>
            <a:r>
              <a:rPr lang="en-US" dirty="0"/>
              <a:t>LANs</a:t>
            </a:r>
            <a:r>
              <a:rPr lang="en-US" dirty="0" smtClean="0"/>
              <a:t> </a:t>
            </a:r>
            <a:r>
              <a:rPr lang="en-US" dirty="0" smtClean="0"/>
              <a:t>in </a:t>
            </a:r>
            <a:r>
              <a:rPr lang="en-US" dirty="0"/>
              <a:t>close proximity (e.g., in the same or neighboring buildings</a:t>
            </a:r>
            <a:r>
              <a:rPr lang="en-US" dirty="0" smtClean="0"/>
              <a:t>) may </a:t>
            </a:r>
            <a:r>
              <a:rPr lang="en-US" dirty="0"/>
              <a:t>create overlapping transmission ranges.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6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user intending to connect </a:t>
            </a:r>
            <a:r>
              <a:rPr lang="en-US" dirty="0" smtClean="0"/>
              <a:t>to one </a:t>
            </a:r>
            <a:r>
              <a:rPr lang="en-US" dirty="0"/>
              <a:t>LAN may unintentionally lock on to a wireless access point from a </a:t>
            </a:r>
            <a:r>
              <a:rPr lang="en-US" dirty="0" smtClean="0"/>
              <a:t>neighboring network.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97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098729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Malicious association: </a:t>
            </a:r>
            <a:r>
              <a:rPr lang="en-US" dirty="0" smtClean="0"/>
              <a:t>A</a:t>
            </a:r>
            <a:r>
              <a:rPr lang="en-US" b="1" dirty="0" smtClean="0"/>
              <a:t> </a:t>
            </a:r>
            <a:r>
              <a:rPr lang="en-US" dirty="0" smtClean="0"/>
              <a:t>wireless </a:t>
            </a:r>
            <a:r>
              <a:rPr lang="en-US" dirty="0"/>
              <a:t>device is configured to </a:t>
            </a:r>
            <a:r>
              <a:rPr lang="en-US" dirty="0" smtClean="0"/>
              <a:t>appear to </a:t>
            </a:r>
            <a:r>
              <a:rPr lang="en-US" dirty="0"/>
              <a:t>be a legitimate access point, enabling </a:t>
            </a:r>
            <a:r>
              <a:rPr lang="en-US" dirty="0" smtClean="0"/>
              <a:t>the operator </a:t>
            </a:r>
            <a:r>
              <a:rPr lang="en-US" dirty="0"/>
              <a:t>to steal </a:t>
            </a:r>
            <a:r>
              <a:rPr lang="en-US" dirty="0" smtClean="0"/>
              <a:t>passwords from </a:t>
            </a:r>
            <a:r>
              <a:rPr lang="en-US" dirty="0"/>
              <a:t>legitimate users and then penetrate a wired network through a </a:t>
            </a:r>
            <a:r>
              <a:rPr lang="en-US" dirty="0" smtClean="0"/>
              <a:t>legitimate wireless </a:t>
            </a:r>
            <a:r>
              <a:rPr lang="en-US" dirty="0"/>
              <a:t>access point.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4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Ad hoc networks: </a:t>
            </a:r>
            <a:r>
              <a:rPr lang="en-US" dirty="0"/>
              <a:t>These are peer-to-peer networks between wireless </a:t>
            </a:r>
            <a:r>
              <a:rPr lang="en-US" dirty="0" smtClean="0"/>
              <a:t>computers with </a:t>
            </a:r>
            <a:r>
              <a:rPr lang="en-US" dirty="0"/>
              <a:t>no access point between them. </a:t>
            </a:r>
            <a:endParaRPr lang="en-US" dirty="0" smtClean="0"/>
          </a:p>
          <a:p>
            <a:r>
              <a:rPr lang="en-US" dirty="0" smtClean="0"/>
              <a:t>Such </a:t>
            </a:r>
            <a:r>
              <a:rPr lang="en-US" dirty="0"/>
              <a:t>networks can pose a </a:t>
            </a:r>
            <a:r>
              <a:rPr lang="en-US" dirty="0" smtClean="0"/>
              <a:t>security  threat </a:t>
            </a:r>
            <a:r>
              <a:rPr lang="en-US" dirty="0"/>
              <a:t>due to a lack </a:t>
            </a:r>
            <a:r>
              <a:rPr lang="en-US" dirty="0" smtClean="0"/>
              <a:t>of a central control point.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3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>
                <a:cs typeface="Arial" pitchFamily="34" charset="0"/>
              </a:rPr>
              <a:t>basics of </a:t>
            </a:r>
            <a:r>
              <a:rPr lang="en-US" sz="2800" dirty="0" smtClean="0">
                <a:cs typeface="Arial" pitchFamily="34" charset="0"/>
              </a:rPr>
              <a:t>Wireless Security and threats to Wireless networks.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Nontraditional networks: </a:t>
            </a:r>
            <a:r>
              <a:rPr lang="en-US" dirty="0" smtClean="0"/>
              <a:t>Personal network </a:t>
            </a:r>
            <a:r>
              <a:rPr lang="en-US" dirty="0"/>
              <a:t>Bluetooth devices, barcode readers, and handheld PDAs, pose a </a:t>
            </a:r>
            <a:r>
              <a:rPr lang="en-US" dirty="0" smtClean="0"/>
              <a:t>security risk </a:t>
            </a:r>
            <a:r>
              <a:rPr lang="en-US" dirty="0"/>
              <a:t>in terms of both eavesdropping and spoofing.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2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Identity theft (MAC spoofing): </a:t>
            </a:r>
            <a:r>
              <a:rPr lang="en-US" dirty="0"/>
              <a:t>This occurs when an attacker is able to </a:t>
            </a:r>
            <a:r>
              <a:rPr lang="en-US" dirty="0" smtClean="0"/>
              <a:t>eavesdrop on </a:t>
            </a:r>
            <a:r>
              <a:rPr lang="en-US" dirty="0"/>
              <a:t>network traffic and identify the MAC address of a computer </a:t>
            </a:r>
            <a:r>
              <a:rPr lang="en-US" dirty="0" smtClean="0"/>
              <a:t>with network </a:t>
            </a:r>
            <a:r>
              <a:rPr lang="en-US" dirty="0"/>
              <a:t>privileges.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55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Man-in-the middle attacks: </a:t>
            </a:r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/>
              <a:t>attack involves persuading a user and an access point to believe that </a:t>
            </a:r>
            <a:r>
              <a:rPr lang="en-US" dirty="0" smtClean="0"/>
              <a:t>they are </a:t>
            </a:r>
            <a:r>
              <a:rPr lang="en-US" dirty="0"/>
              <a:t>talking to each other when in </a:t>
            </a:r>
            <a:r>
              <a:rPr lang="en-US" dirty="0" smtClean="0"/>
              <a:t>fact </a:t>
            </a:r>
            <a:r>
              <a:rPr lang="en-US" dirty="0" smtClean="0"/>
              <a:t>communication </a:t>
            </a:r>
            <a:r>
              <a:rPr lang="en-US" dirty="0"/>
              <a:t>is going through </a:t>
            </a:r>
            <a:r>
              <a:rPr lang="en-US" dirty="0" smtClean="0"/>
              <a:t>an intermediate </a:t>
            </a:r>
            <a:r>
              <a:rPr lang="en-US" dirty="0"/>
              <a:t>attacking device.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Denial of </a:t>
            </a:r>
            <a:r>
              <a:rPr lang="en-US" b="1" dirty="0" smtClean="0"/>
              <a:t>service: </a:t>
            </a:r>
            <a:r>
              <a:rPr lang="en-US" sz="2800" dirty="0" smtClean="0"/>
              <a:t>This </a:t>
            </a:r>
            <a:r>
              <a:rPr lang="en-US" sz="2800" dirty="0"/>
              <a:t>attack occurs when an attacker continually bombards a wireless access point or some other accessible wireless port with various protocol messages designed to consume system </a:t>
            </a:r>
            <a:r>
              <a:rPr lang="en-US" sz="2800" dirty="0" smtClean="0"/>
              <a:t>resources.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64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Network </a:t>
            </a:r>
            <a:r>
              <a:rPr lang="en-US" b="1" dirty="0" smtClean="0"/>
              <a:t>injection: </a:t>
            </a:r>
            <a:r>
              <a:rPr lang="en-US" dirty="0" smtClean="0"/>
              <a:t>This </a:t>
            </a:r>
            <a:r>
              <a:rPr lang="en-US" dirty="0"/>
              <a:t>attack targets wireless access points that are exposed to </a:t>
            </a:r>
            <a:r>
              <a:rPr lang="en-US" dirty="0" err="1"/>
              <a:t>nonfiltered</a:t>
            </a:r>
            <a:r>
              <a:rPr lang="en-US" dirty="0"/>
              <a:t> network traffic, such as routing protocol messages or network management </a:t>
            </a:r>
            <a:r>
              <a:rPr lang="en-US" dirty="0" smtClean="0"/>
              <a:t>messages.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25176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Wireless networks, and the wireless devices that use them, introduce a host of </a:t>
            </a:r>
            <a:r>
              <a:rPr lang="en-US" dirty="0" smtClean="0"/>
              <a:t>security problems </a:t>
            </a:r>
            <a:r>
              <a:rPr lang="en-US" dirty="0"/>
              <a:t>over and above those found in wired networks.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Some </a:t>
            </a:r>
            <a:r>
              <a:rPr lang="en-US" dirty="0"/>
              <a:t>of the key </a:t>
            </a:r>
            <a:r>
              <a:rPr lang="en-US" dirty="0" smtClean="0"/>
              <a:t>factors contributing </a:t>
            </a:r>
            <a:r>
              <a:rPr lang="en-US" dirty="0"/>
              <a:t>to the higher security risk of wireless networks compared to </a:t>
            </a:r>
            <a:r>
              <a:rPr lang="en-US" dirty="0" smtClean="0"/>
              <a:t>wired networks </a:t>
            </a:r>
            <a:r>
              <a:rPr lang="en-US" dirty="0"/>
              <a:t>include the </a:t>
            </a:r>
            <a:r>
              <a:rPr lang="en-US" dirty="0" smtClean="0"/>
              <a:t>following: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Channel: </a:t>
            </a:r>
            <a:r>
              <a:rPr lang="en-US" dirty="0"/>
              <a:t>Wireless networking typically involves broadcast communications</a:t>
            </a:r>
            <a:r>
              <a:rPr lang="en-US" dirty="0" smtClean="0"/>
              <a:t>, which </a:t>
            </a:r>
            <a:r>
              <a:rPr lang="en-US" dirty="0"/>
              <a:t>is far more susceptible to eavesdropping and jamming than wired networks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Mobility: </a:t>
            </a:r>
            <a:r>
              <a:rPr lang="en-US" dirty="0"/>
              <a:t>Wireless devices </a:t>
            </a:r>
            <a:r>
              <a:rPr lang="en-US" dirty="0" smtClean="0"/>
              <a:t>are far </a:t>
            </a:r>
            <a:r>
              <a:rPr lang="en-US" dirty="0" smtClean="0"/>
              <a:t>more portable </a:t>
            </a:r>
            <a:r>
              <a:rPr lang="en-US" dirty="0"/>
              <a:t>and mobile than wired devices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mobility results in a number </a:t>
            </a:r>
            <a:r>
              <a:rPr lang="en-US" dirty="0" smtClean="0"/>
              <a:t>of risks.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Resources</a:t>
            </a:r>
            <a:r>
              <a:rPr lang="en-US" b="1" dirty="0"/>
              <a:t>: </a:t>
            </a:r>
            <a:r>
              <a:rPr lang="en-US" dirty="0" smtClean="0"/>
              <a:t>Some</a:t>
            </a:r>
            <a:r>
              <a:rPr lang="en-US" b="1" dirty="0" smtClean="0"/>
              <a:t> </a:t>
            </a:r>
            <a:r>
              <a:rPr lang="en-US" dirty="0"/>
              <a:t>w</a:t>
            </a:r>
            <a:r>
              <a:rPr lang="en-US" dirty="0" smtClean="0"/>
              <a:t>ireless </a:t>
            </a:r>
            <a:r>
              <a:rPr lang="en-US" dirty="0"/>
              <a:t>devices, such as smartphones </a:t>
            </a:r>
            <a:r>
              <a:rPr lang="en-US" dirty="0" smtClean="0"/>
              <a:t>and tablets, have </a:t>
            </a:r>
            <a:r>
              <a:rPr lang="en-US" dirty="0" smtClean="0"/>
              <a:t>sophisticated </a:t>
            </a:r>
            <a:r>
              <a:rPr lang="en-US" dirty="0" smtClean="0"/>
              <a:t>OSs but </a:t>
            </a:r>
            <a:r>
              <a:rPr lang="en-US" dirty="0"/>
              <a:t>limited memory and processing </a:t>
            </a:r>
            <a:r>
              <a:rPr lang="en-US" dirty="0" smtClean="0"/>
              <a:t>resources with </a:t>
            </a:r>
            <a:r>
              <a:rPr lang="en-US" dirty="0"/>
              <a:t>which to counter threats, including denial of service and malware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7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Accessibility: </a:t>
            </a:r>
            <a:r>
              <a:rPr lang="en-US" dirty="0" smtClean="0"/>
              <a:t>Some wireless devices, such as sensors and robots, may be left unattended in remote and/or hostile locations. </a:t>
            </a:r>
          </a:p>
          <a:p>
            <a:r>
              <a:rPr lang="en-US" dirty="0" smtClean="0"/>
              <a:t>This greatly increases their vulnerability to physical attacks.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Wireless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7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13960</TotalTime>
  <Words>728</Words>
  <Application>Microsoft Office PowerPoint</Application>
  <PresentationFormat>On-screen Show (4:3)</PresentationFormat>
  <Paragraphs>84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  <vt:lpstr>Introduction to Wireless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8866</cp:revision>
  <cp:lastPrinted>2015-04-15T04:00:00Z</cp:lastPrinted>
  <dcterms:created xsi:type="dcterms:W3CDTF">2015-04-10T12:56:27Z</dcterms:created>
  <dcterms:modified xsi:type="dcterms:W3CDTF">2016-06-15T07:49:27Z</dcterms:modified>
</cp:coreProperties>
</file>