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81" r:id="rId15"/>
    <p:sldId id="482" r:id="rId16"/>
    <p:sldId id="483" r:id="rId17"/>
    <p:sldId id="484" r:id="rId18"/>
    <p:sldId id="485" r:id="rId19"/>
    <p:sldId id="486" r:id="rId20"/>
    <p:sldId id="487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Cipher Structure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Example</a:t>
            </a:r>
            <a:endParaRPr lang="en-US" sz="3200" dirty="0" smtClean="0"/>
          </a:p>
          <a:p>
            <a:r>
              <a:rPr lang="en-US" dirty="0"/>
              <a:t>if the next byte generated by the generator is </a:t>
            </a:r>
            <a:r>
              <a:rPr lang="en-US" dirty="0" smtClean="0"/>
              <a:t>01101100 and </a:t>
            </a:r>
            <a:r>
              <a:rPr lang="en-US" dirty="0"/>
              <a:t>the next plaintext byte is 11001100, then the resulting ciphertext byte </a:t>
            </a:r>
            <a:r>
              <a:rPr lang="en-US" dirty="0" smtClean="0"/>
              <a:t>is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4884510"/>
            <a:ext cx="3380468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4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Decryption requires the use of the same pseudorandom </a:t>
            </a:r>
            <a:r>
              <a:rPr lang="en-US" dirty="0" smtClean="0"/>
              <a:t>sequence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4" y="3030764"/>
            <a:ext cx="350520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3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Stream Cipher design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considerations:</a:t>
            </a:r>
          </a:p>
          <a:p>
            <a:r>
              <a:rPr lang="en-US" dirty="0"/>
              <a:t>1. </a:t>
            </a:r>
            <a:r>
              <a:rPr lang="en-US" dirty="0" smtClean="0"/>
              <a:t>The encryption sequence should have a large period.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79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A </a:t>
            </a:r>
            <a:r>
              <a:rPr lang="en-US" dirty="0"/>
              <a:t>pseudorandom </a:t>
            </a:r>
            <a:r>
              <a:rPr lang="en-US" dirty="0" smtClean="0"/>
              <a:t>number generator </a:t>
            </a:r>
            <a:r>
              <a:rPr lang="en-US" dirty="0"/>
              <a:t>uses a function that produces a </a:t>
            </a:r>
            <a:r>
              <a:rPr lang="en-US" dirty="0" smtClean="0"/>
              <a:t>deterministic </a:t>
            </a:r>
            <a:r>
              <a:rPr lang="en-US" dirty="0"/>
              <a:t>stream of bits </a:t>
            </a:r>
            <a:r>
              <a:rPr lang="en-US" dirty="0" smtClean="0"/>
              <a:t>that eventually </a:t>
            </a:r>
            <a:r>
              <a:rPr lang="en-US" dirty="0"/>
              <a:t>repeats.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longer the period of repeat, the more difficult it </a:t>
            </a:r>
            <a:r>
              <a:rPr lang="en-US" dirty="0" smtClean="0"/>
              <a:t>will be </a:t>
            </a:r>
            <a:r>
              <a:rPr lang="en-US" dirty="0"/>
              <a:t>to do cryptanalysis.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2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2</a:t>
            </a:r>
            <a:r>
              <a:rPr lang="en-US" dirty="0"/>
              <a:t>. The </a:t>
            </a:r>
            <a:r>
              <a:rPr lang="en-US" dirty="0" err="1"/>
              <a:t>keystream</a:t>
            </a:r>
            <a:r>
              <a:rPr lang="en-US" dirty="0"/>
              <a:t> should approximate the properties of a true random </a:t>
            </a:r>
            <a:r>
              <a:rPr lang="en-US" dirty="0" smtClean="0"/>
              <a:t>number stream </a:t>
            </a:r>
            <a:r>
              <a:rPr lang="en-US" dirty="0"/>
              <a:t>as close as </a:t>
            </a:r>
            <a:r>
              <a:rPr lang="en-US" dirty="0" smtClean="0"/>
              <a:t>possible.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62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There </a:t>
            </a:r>
            <a:r>
              <a:rPr lang="en-US" dirty="0"/>
              <a:t>should be an </a:t>
            </a:r>
            <a:r>
              <a:rPr lang="en-US" dirty="0" smtClean="0"/>
              <a:t>approximately equal </a:t>
            </a:r>
            <a:r>
              <a:rPr lang="en-US" dirty="0"/>
              <a:t>number of 1s and 0s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</a:t>
            </a:r>
            <a:r>
              <a:rPr lang="en-US" dirty="0"/>
              <a:t>the </a:t>
            </a:r>
            <a:r>
              <a:rPr lang="en-US" dirty="0" err="1"/>
              <a:t>keystream</a:t>
            </a:r>
            <a:r>
              <a:rPr lang="en-US" dirty="0"/>
              <a:t> is treated as a stream of bytes</a:t>
            </a:r>
            <a:r>
              <a:rPr lang="en-US" dirty="0" smtClean="0"/>
              <a:t>, then </a:t>
            </a:r>
            <a:r>
              <a:rPr lang="en-US" dirty="0"/>
              <a:t>all of the 256 possible byte values should appear approximately </a:t>
            </a:r>
            <a:r>
              <a:rPr lang="en-US" dirty="0" smtClean="0"/>
              <a:t>equally often</a:t>
            </a:r>
            <a:r>
              <a:rPr lang="en-US" dirty="0"/>
              <a:t>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58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more random-appearing the </a:t>
            </a:r>
            <a:r>
              <a:rPr lang="en-US" dirty="0" err="1"/>
              <a:t>keystream</a:t>
            </a:r>
            <a:r>
              <a:rPr lang="en-US" dirty="0"/>
              <a:t> is, the more randomized </a:t>
            </a:r>
            <a:r>
              <a:rPr lang="en-US" dirty="0" smtClean="0"/>
              <a:t>the ciphertext </a:t>
            </a:r>
            <a:r>
              <a:rPr lang="en-US" dirty="0"/>
              <a:t>is, making cryptanalysis more difficult.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62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3. As the </a:t>
            </a:r>
            <a:r>
              <a:rPr lang="en-US" dirty="0"/>
              <a:t>output of the pseudorandom number </a:t>
            </a:r>
            <a:r>
              <a:rPr lang="en-US" dirty="0" smtClean="0"/>
              <a:t>generator is </a:t>
            </a:r>
            <a:r>
              <a:rPr lang="en-US" dirty="0"/>
              <a:t>conditioned on the value of the input </a:t>
            </a:r>
            <a:r>
              <a:rPr lang="en-US" dirty="0" smtClean="0"/>
              <a:t>key,  to </a:t>
            </a:r>
            <a:r>
              <a:rPr lang="en-US" dirty="0"/>
              <a:t>guard against </a:t>
            </a:r>
            <a:r>
              <a:rPr lang="en-US" dirty="0" smtClean="0"/>
              <a:t>brute-force attacks</a:t>
            </a:r>
            <a:r>
              <a:rPr lang="en-US" dirty="0"/>
              <a:t>, the key needs to be sufficiently long.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73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With the </a:t>
            </a:r>
            <a:r>
              <a:rPr lang="en-US" dirty="0"/>
              <a:t>current technology, a key length </a:t>
            </a:r>
            <a:r>
              <a:rPr lang="en-US" dirty="0" smtClean="0"/>
              <a:t>of at </a:t>
            </a:r>
            <a:r>
              <a:rPr lang="en-US" dirty="0"/>
              <a:t>least 128 bits is desirable</a:t>
            </a:r>
            <a:r>
              <a:rPr lang="en-US" dirty="0" smtClean="0"/>
              <a:t>.</a:t>
            </a:r>
          </a:p>
          <a:p>
            <a:r>
              <a:rPr lang="en-US" dirty="0"/>
              <a:t>The primary advantage </a:t>
            </a:r>
            <a:r>
              <a:rPr lang="en-US" dirty="0" smtClean="0"/>
              <a:t>of a </a:t>
            </a:r>
            <a:r>
              <a:rPr lang="en-US" dirty="0"/>
              <a:t>stream cipher is that stream ciphers are almost always faster and use far less </a:t>
            </a:r>
            <a:r>
              <a:rPr lang="en-US" dirty="0" smtClean="0"/>
              <a:t>code than </a:t>
            </a:r>
            <a:r>
              <a:rPr lang="en-US" dirty="0"/>
              <a:t>do block ciphers.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92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advantage of a </a:t>
            </a:r>
            <a:r>
              <a:rPr lang="en-US" dirty="0" smtClean="0"/>
              <a:t>block cipher </a:t>
            </a:r>
            <a:r>
              <a:rPr lang="en-US" dirty="0"/>
              <a:t>is that you can reuse keys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If </a:t>
            </a:r>
            <a:r>
              <a:rPr lang="en-US" dirty="0"/>
              <a:t>two plaintexts are encrypted with </a:t>
            </a:r>
            <a:r>
              <a:rPr lang="en-US" dirty="0" smtClean="0"/>
              <a:t>the same </a:t>
            </a:r>
            <a:r>
              <a:rPr lang="en-US" dirty="0"/>
              <a:t>key using a stream cipher, then cryptanalysis is often quite </a:t>
            </a:r>
            <a:r>
              <a:rPr lang="en-US" dirty="0" smtClean="0"/>
              <a:t>simple.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8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the basic structure of stream ciphers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For applications </a:t>
            </a:r>
            <a:r>
              <a:rPr lang="en-US" dirty="0" smtClean="0"/>
              <a:t>that deal with stream </a:t>
            </a:r>
            <a:r>
              <a:rPr lang="en-US" dirty="0"/>
              <a:t>of </a:t>
            </a:r>
            <a:r>
              <a:rPr lang="en-US" dirty="0" smtClean="0"/>
              <a:t>data, a stream cipher is preferred.</a:t>
            </a:r>
          </a:p>
          <a:p>
            <a:r>
              <a:rPr lang="en-US" dirty="0"/>
              <a:t>For applications that deal with blocks of data </a:t>
            </a:r>
            <a:r>
              <a:rPr lang="en-US" dirty="0" smtClean="0"/>
              <a:t>(file </a:t>
            </a:r>
            <a:r>
              <a:rPr lang="en-US" dirty="0"/>
              <a:t>transfer, </a:t>
            </a:r>
            <a:r>
              <a:rPr lang="en-US" dirty="0" smtClean="0"/>
              <a:t>e-mail), </a:t>
            </a:r>
            <a:r>
              <a:rPr lang="en-US" dirty="0"/>
              <a:t>block ciphers may be more appropriate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8141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A stream cipher processes the input </a:t>
            </a:r>
            <a:r>
              <a:rPr lang="en-US" dirty="0" smtClean="0"/>
              <a:t>elements continuously</a:t>
            </a:r>
            <a:r>
              <a:rPr lang="en-US" dirty="0"/>
              <a:t>, producing output one element at a time as it goes </a:t>
            </a:r>
            <a:r>
              <a:rPr lang="en-US" dirty="0" smtClean="0"/>
              <a:t>along.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Stream Cipher Structure</a:t>
            </a:r>
            <a:endParaRPr lang="en-US" sz="3200" dirty="0" smtClean="0"/>
          </a:p>
          <a:p>
            <a:r>
              <a:rPr lang="en-US" dirty="0"/>
              <a:t>A typical stream cipher encrypts plaintext one byte at a time</a:t>
            </a:r>
            <a:r>
              <a:rPr lang="en-US" dirty="0" smtClean="0"/>
              <a:t>, although a stream cipher may be designed to operate on </a:t>
            </a:r>
            <a:r>
              <a:rPr lang="en-US" dirty="0"/>
              <a:t>one bit at a time or on units larger than a </a:t>
            </a:r>
            <a:r>
              <a:rPr lang="en-US" dirty="0" smtClean="0"/>
              <a:t>byte at </a:t>
            </a:r>
            <a:r>
              <a:rPr lang="en-US" dirty="0"/>
              <a:t>a time.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35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In a stream </a:t>
            </a:r>
            <a:r>
              <a:rPr lang="en-US" dirty="0"/>
              <a:t>cipher </a:t>
            </a:r>
            <a:r>
              <a:rPr lang="en-US" dirty="0" smtClean="0"/>
              <a:t>structure, </a:t>
            </a:r>
            <a:r>
              <a:rPr lang="en-US" dirty="0"/>
              <a:t>a key is input to a pseudorandom bit generator that produces a stream </a:t>
            </a:r>
            <a:r>
              <a:rPr lang="en-US" dirty="0" smtClean="0"/>
              <a:t>of 8-bit </a:t>
            </a:r>
            <a:r>
              <a:rPr lang="en-US" dirty="0"/>
              <a:t>numbers that are apparently random.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0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A pseudorandom stream is one that </a:t>
            </a:r>
            <a:r>
              <a:rPr lang="en-US" dirty="0" smtClean="0"/>
              <a:t>is unpredictable </a:t>
            </a:r>
            <a:r>
              <a:rPr lang="en-US" dirty="0"/>
              <a:t>without knowledge of the input key and which has an </a:t>
            </a:r>
            <a:r>
              <a:rPr lang="en-US" dirty="0" smtClean="0"/>
              <a:t>apparently random </a:t>
            </a:r>
            <a:r>
              <a:rPr lang="en-US" dirty="0"/>
              <a:t>character.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09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output of the </a:t>
            </a:r>
            <a:r>
              <a:rPr lang="en-US" dirty="0" smtClean="0"/>
              <a:t>generator </a:t>
            </a:r>
            <a:r>
              <a:rPr lang="en-US" dirty="0"/>
              <a:t>called a </a:t>
            </a:r>
            <a:r>
              <a:rPr lang="en-US" b="1" dirty="0" err="1" smtClean="0"/>
              <a:t>keystream</a:t>
            </a:r>
            <a:r>
              <a:rPr lang="en-US" dirty="0"/>
              <a:t>, is combined </a:t>
            </a:r>
            <a:r>
              <a:rPr lang="en-US" dirty="0" smtClean="0"/>
              <a:t>one byte </a:t>
            </a:r>
            <a:r>
              <a:rPr lang="en-US" dirty="0"/>
              <a:t>at a time with the plaintext stream using the bitwise exclusive-OR (XOR</a:t>
            </a:r>
            <a:r>
              <a:rPr lang="en-US" dirty="0" smtClean="0"/>
              <a:t>) </a:t>
            </a:r>
            <a:r>
              <a:rPr lang="en-US" dirty="0"/>
              <a:t>operation.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2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Stream Cipher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9" y="1150938"/>
            <a:ext cx="7455838" cy="486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7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594</Words>
  <Application>Microsoft Office PowerPoint</Application>
  <PresentationFormat>On-screen Show (4:3)</PresentationFormat>
  <Paragraphs>93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  <vt:lpstr>Stream Cipher Structure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2573</cp:revision>
  <cp:lastPrinted>2015-04-15T04:00:00Z</cp:lastPrinted>
  <dcterms:created xsi:type="dcterms:W3CDTF">2015-04-10T12:56:27Z</dcterms:created>
  <dcterms:modified xsi:type="dcterms:W3CDTF">2016-04-14T01:26:20Z</dcterms:modified>
</cp:coreProperties>
</file>