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303" r:id="rId2"/>
    <p:sldId id="304" r:id="rId3"/>
    <p:sldId id="338" r:id="rId4"/>
    <p:sldId id="1012" r:id="rId5"/>
    <p:sldId id="1069" r:id="rId6"/>
    <p:sldId id="1050" r:id="rId7"/>
    <p:sldId id="1051" r:id="rId8"/>
    <p:sldId id="1052" r:id="rId9"/>
    <p:sldId id="1053" r:id="rId10"/>
    <p:sldId id="1054" r:id="rId11"/>
    <p:sldId id="1055" r:id="rId12"/>
    <p:sldId id="1056" r:id="rId13"/>
    <p:sldId id="1057" r:id="rId14"/>
    <p:sldId id="1058" r:id="rId15"/>
    <p:sldId id="1059" r:id="rId16"/>
    <p:sldId id="1060" r:id="rId17"/>
    <p:sldId id="1061" r:id="rId18"/>
    <p:sldId id="1062" r:id="rId19"/>
    <p:sldId id="1063" r:id="rId20"/>
    <p:sldId id="1064" r:id="rId21"/>
    <p:sldId id="1065" r:id="rId22"/>
    <p:sldId id="1066" r:id="rId23"/>
    <p:sldId id="1067" r:id="rId24"/>
    <p:sldId id="1068" r:id="rId25"/>
    <p:sldId id="1049" r:id="rId26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handouts4" clrMode="bw" frameSlides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84819"/>
    <a:srgbClr val="5B0505"/>
    <a:srgbClr val="050875"/>
    <a:srgbClr val="7C3B0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662" autoAdjust="0"/>
  </p:normalViewPr>
  <p:slideViewPr>
    <p:cSldViewPr snapToGrid="0" snapToObjects="1">
      <p:cViewPr varScale="1">
        <p:scale>
          <a:sx n="66" d="100"/>
          <a:sy n="66" d="100"/>
        </p:scale>
        <p:origin x="-1404" y="-96"/>
      </p:cViewPr>
      <p:guideLst>
        <p:guide orient="horz" pos="725"/>
        <p:guide pos="292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1D6E16-51C0-4345-9068-9A45A114C3D9}" type="datetimeFigureOut">
              <a:rPr lang="en-US" smtClean="0"/>
              <a:t>7/26/2016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C9D963-D9F2-4349-A898-395F515990F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850777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2BA4CFF-7EFB-413D-979F-A35F027C1BED}" type="datetimeFigureOut">
              <a:rPr lang="en-US" smtClean="0"/>
              <a:t>7/26/2016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BFE10C6-2278-46DF-8982-0D5CB7448A89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2655090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E10C6-2278-46DF-8982-0D5CB7448A89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44499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8F3DFB-A141-4894-B388-147B3B325D21}" type="datetime1">
              <a:rPr lang="en-US" smtClean="0"/>
              <a:t>7/26/2016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638217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8756E8-FEE9-4F4C-B417-082BDC677661}" type="datetime1">
              <a:rPr lang="en-US" smtClean="0"/>
              <a:t>7/26/2016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217705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6BDED0-F212-47A2-AA21-76C8563E856D}" type="datetime1">
              <a:rPr lang="en-US" smtClean="0"/>
              <a:t>7/26/2016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074908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354FDC-2309-4A5F-9006-FAF2BC949313}" type="datetime1">
              <a:rPr lang="en-US" smtClean="0"/>
              <a:t>7/26/2016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230696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10964-52E4-45E4-B9C4-23F0F25B39A7}" type="datetime1">
              <a:rPr lang="en-US" smtClean="0"/>
              <a:t>7/26/2016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262315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191CAF-20EF-4675-A3EB-D8DF370C7D96}" type="datetime1">
              <a:rPr lang="en-US" smtClean="0"/>
              <a:t>7/26/2016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>
            <a:lvl1pPr>
              <a:defRPr sz="1200"/>
            </a:lvl1pPr>
          </a:lstStyle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02907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9D8301-5FE4-42B1-8554-AD26F69EB464}" type="datetime1">
              <a:rPr lang="en-US" smtClean="0"/>
              <a:t>7/26/2016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pPr/>
              <a:t>‹#›</a:t>
            </a:fld>
            <a:r>
              <a:rPr lang="en-US" dirty="0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16830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711055-F358-40B9-9D66-A873600C9852}" type="datetime1">
              <a:rPr lang="en-US" smtClean="0"/>
              <a:t>7/26/2016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65314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16E81E-395F-4C06-9AAF-ED16EB53243A}" type="datetime1">
              <a:rPr lang="en-US" smtClean="0"/>
              <a:t>7/26/2016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63474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BEABA2-0BE5-4B1A-A85D-4B0BE1EF1BAE}" type="datetime1">
              <a:rPr lang="en-US" smtClean="0"/>
              <a:t>7/26/2016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464290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9F5E60-0480-49AD-BE23-A556DA9A260B}" type="datetime1">
              <a:rPr lang="en-US" smtClean="0"/>
              <a:t>7/26/2016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036506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2795B4-7F5F-4DEB-936A-7EBD713D9A07}" type="datetime1">
              <a:rPr lang="en-US" smtClean="0"/>
              <a:t>7/26/2016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05936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443576" y="2949090"/>
            <a:ext cx="3787352" cy="1700158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en-US" sz="3600" b="1" dirty="0" smtClean="0">
                <a:solidFill>
                  <a:srgbClr val="5B0505"/>
                </a:solidFill>
                <a:latin typeface="+mj-lt"/>
                <a:cs typeface="Arial"/>
              </a:rPr>
              <a:t>Network Security</a:t>
            </a:r>
            <a:endParaRPr lang="en-US" sz="3600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 smtClean="0">
                <a:solidFill>
                  <a:srgbClr val="002060"/>
                </a:solidFill>
                <a:latin typeface="Arial"/>
                <a:cs typeface="Arial"/>
              </a:rPr>
              <a:t>Basics of Firewalls</a:t>
            </a:r>
            <a:endParaRPr lang="en-US" sz="3200" b="1" dirty="0">
              <a:solidFill>
                <a:srgbClr val="002060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38268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/>
              <a:t>The aim of this perimeter is to protect the premises network from Internet-based attacks and to provide a single choke point where security and auditing can be </a:t>
            </a:r>
            <a:r>
              <a:rPr lang="en-US" dirty="0" smtClean="0"/>
              <a:t>imposed.</a:t>
            </a:r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Basics of Firewalls</a:t>
            </a:r>
          </a:p>
        </p:txBody>
      </p:sp>
    </p:spTree>
    <p:extLst>
      <p:ext uri="{BB962C8B-B14F-4D97-AF65-F5344CB8AC3E}">
        <p14:creationId xmlns:p14="http://schemas.microsoft.com/office/powerpoint/2010/main" val="25049299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/>
              <a:t>May be a single computer system or a set of two or more systems that cooperate to perform the firewall </a:t>
            </a:r>
            <a:r>
              <a:rPr lang="en-US" dirty="0" smtClean="0"/>
              <a:t>function.</a:t>
            </a:r>
            <a:endParaRPr lang="en-US" b="1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Basics of Firewalls</a:t>
            </a:r>
          </a:p>
        </p:txBody>
      </p:sp>
    </p:spTree>
    <p:extLst>
      <p:ext uri="{BB962C8B-B14F-4D97-AF65-F5344CB8AC3E}">
        <p14:creationId xmlns:p14="http://schemas.microsoft.com/office/powerpoint/2010/main" val="7469169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AU" sz="3200" b="1" dirty="0"/>
              <a:t>Firewall C</a:t>
            </a:r>
            <a:r>
              <a:rPr lang="en-AU" sz="3200" b="1" dirty="0" smtClean="0"/>
              <a:t>haracteristics:</a:t>
            </a:r>
          </a:p>
          <a:p>
            <a:r>
              <a:rPr lang="en-US" b="1" dirty="0"/>
              <a:t>Design goals for a firewall</a:t>
            </a:r>
            <a:r>
              <a:rPr lang="en-US" b="1" dirty="0" smtClean="0"/>
              <a:t>:</a:t>
            </a:r>
          </a:p>
          <a:p>
            <a:r>
              <a:rPr lang="en-US" dirty="0" smtClean="0"/>
              <a:t>1. All </a:t>
            </a:r>
            <a:r>
              <a:rPr lang="en-US" dirty="0"/>
              <a:t>traffic from inside to outside, and vice versa, must pass through the </a:t>
            </a:r>
            <a:r>
              <a:rPr lang="en-US" dirty="0" smtClean="0"/>
              <a:t>firewall.</a:t>
            </a:r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Basics of Firewalls</a:t>
            </a:r>
          </a:p>
        </p:txBody>
      </p:sp>
    </p:spTree>
    <p:extLst>
      <p:ext uri="{BB962C8B-B14F-4D97-AF65-F5344CB8AC3E}">
        <p14:creationId xmlns:p14="http://schemas.microsoft.com/office/powerpoint/2010/main" val="17794832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 smtClean="0"/>
              <a:t>2. Only </a:t>
            </a:r>
            <a:r>
              <a:rPr lang="en-US" dirty="0"/>
              <a:t>authorized traffic, as defined by the local security policy, will be allowed to </a:t>
            </a:r>
            <a:r>
              <a:rPr lang="en-US" dirty="0" smtClean="0"/>
              <a:t>pass.</a:t>
            </a:r>
            <a:endParaRPr lang="en-US" dirty="0"/>
          </a:p>
          <a:p>
            <a:r>
              <a:rPr lang="en-US" smtClean="0"/>
              <a:t>3. The </a:t>
            </a:r>
            <a:r>
              <a:rPr lang="en-US" dirty="0"/>
              <a:t>firewall itself is immune to </a:t>
            </a:r>
            <a:r>
              <a:rPr lang="en-US" dirty="0" smtClean="0"/>
              <a:t>penetration</a:t>
            </a:r>
            <a:r>
              <a:rPr lang="en-US" b="1" dirty="0"/>
              <a:t>.</a:t>
            </a:r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Basics of Firewalls</a:t>
            </a:r>
          </a:p>
        </p:txBody>
      </p:sp>
    </p:spTree>
    <p:extLst>
      <p:ext uri="{BB962C8B-B14F-4D97-AF65-F5344CB8AC3E}">
        <p14:creationId xmlns:p14="http://schemas.microsoft.com/office/powerpoint/2010/main" val="3971986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AU" dirty="0" smtClean="0">
                <a:solidFill>
                  <a:schemeClr val="tx2">
                    <a:lumMod val="10000"/>
                  </a:schemeClr>
                </a:solidFill>
              </a:rPr>
              <a:t>Four techniques </a:t>
            </a:r>
            <a:r>
              <a:rPr lang="en-AU" dirty="0">
                <a:solidFill>
                  <a:schemeClr val="tx2">
                    <a:lumMod val="10000"/>
                  </a:schemeClr>
                </a:solidFill>
              </a:rPr>
              <a:t>that firewalls use to control access and enforce the site’s security policy</a:t>
            </a:r>
            <a:r>
              <a:rPr lang="en-AU" dirty="0" smtClean="0">
                <a:solidFill>
                  <a:schemeClr val="tx2">
                    <a:lumMod val="10000"/>
                  </a:schemeClr>
                </a:solidFill>
              </a:rPr>
              <a:t>:</a:t>
            </a:r>
          </a:p>
          <a:p>
            <a:r>
              <a:rPr lang="en-US" b="1" dirty="0" smtClean="0">
                <a:solidFill>
                  <a:schemeClr val="tx2">
                    <a:lumMod val="10000"/>
                  </a:schemeClr>
                </a:solidFill>
              </a:rPr>
              <a:t>1. Service </a:t>
            </a:r>
            <a:r>
              <a:rPr lang="en-US" b="1" dirty="0">
                <a:solidFill>
                  <a:schemeClr val="tx2">
                    <a:lumMod val="10000"/>
                  </a:schemeClr>
                </a:solidFill>
              </a:rPr>
              <a:t>control:</a:t>
            </a:r>
            <a:r>
              <a:rPr lang="en-US" dirty="0">
                <a:solidFill>
                  <a:schemeClr val="tx2">
                    <a:lumMod val="10000"/>
                  </a:schemeClr>
                </a:solidFill>
              </a:rPr>
              <a:t> Determines the types of Internet services that can </a:t>
            </a:r>
            <a:r>
              <a:rPr lang="en-US" dirty="0" smtClean="0">
                <a:solidFill>
                  <a:schemeClr val="tx2">
                    <a:lumMod val="10000"/>
                  </a:schemeClr>
                </a:solidFill>
              </a:rPr>
              <a:t>be accessed</a:t>
            </a:r>
            <a:r>
              <a:rPr lang="en-US" dirty="0">
                <a:solidFill>
                  <a:schemeClr val="tx2">
                    <a:lumMod val="10000"/>
                  </a:schemeClr>
                </a:solidFill>
              </a:rPr>
              <a:t>, inbound or </a:t>
            </a:r>
            <a:r>
              <a:rPr lang="en-US" dirty="0" smtClean="0">
                <a:solidFill>
                  <a:schemeClr val="tx2">
                    <a:lumMod val="10000"/>
                  </a:schemeClr>
                </a:solidFill>
              </a:rPr>
              <a:t>outbound.</a:t>
            </a:r>
            <a:endParaRPr lang="en-AU" dirty="0">
              <a:solidFill>
                <a:schemeClr val="tx2">
                  <a:lumMod val="10000"/>
                </a:schemeClr>
              </a:solidFill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Basics of Firewalls</a:t>
            </a:r>
          </a:p>
        </p:txBody>
      </p:sp>
    </p:spTree>
    <p:extLst>
      <p:ext uri="{BB962C8B-B14F-4D97-AF65-F5344CB8AC3E}">
        <p14:creationId xmlns:p14="http://schemas.microsoft.com/office/powerpoint/2010/main" val="6793411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/>
              <a:t>The firewall may filter traffic on the basis </a:t>
            </a:r>
            <a:r>
              <a:rPr lang="en-US" dirty="0" smtClean="0"/>
              <a:t>of IP </a:t>
            </a:r>
            <a:r>
              <a:rPr lang="en-US" dirty="0"/>
              <a:t>address, protocol, or port </a:t>
            </a:r>
            <a:r>
              <a:rPr lang="en-US" dirty="0" smtClean="0"/>
              <a:t>number.</a:t>
            </a:r>
          </a:p>
          <a:p>
            <a:r>
              <a:rPr lang="en-US" b="1" dirty="0" smtClean="0"/>
              <a:t>2. Direction </a:t>
            </a:r>
            <a:r>
              <a:rPr lang="en-US" b="1" dirty="0"/>
              <a:t>control: </a:t>
            </a:r>
            <a:r>
              <a:rPr lang="en-US" dirty="0" smtClean="0"/>
              <a:t>Determines </a:t>
            </a:r>
            <a:r>
              <a:rPr lang="en-US" dirty="0"/>
              <a:t>direction in which particular </a:t>
            </a:r>
            <a:r>
              <a:rPr lang="en-US" dirty="0" smtClean="0"/>
              <a:t>service requests </a:t>
            </a:r>
            <a:r>
              <a:rPr lang="en-US" dirty="0"/>
              <a:t>may be initiated and allowed to flow </a:t>
            </a:r>
            <a:r>
              <a:rPr lang="en-US" dirty="0" smtClean="0"/>
              <a:t>through </a:t>
            </a:r>
            <a:r>
              <a:rPr lang="en-US" dirty="0"/>
              <a:t>firewall.</a:t>
            </a:r>
            <a:endParaRPr lang="en-AU" dirty="0">
              <a:solidFill>
                <a:schemeClr val="tx2">
                  <a:lumMod val="10000"/>
                </a:schemeClr>
              </a:solidFill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Basics of Firewalls</a:t>
            </a:r>
          </a:p>
        </p:txBody>
      </p:sp>
    </p:spTree>
    <p:extLst>
      <p:ext uri="{BB962C8B-B14F-4D97-AF65-F5344CB8AC3E}">
        <p14:creationId xmlns:p14="http://schemas.microsoft.com/office/powerpoint/2010/main" val="3830790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b="1" dirty="0" smtClean="0"/>
              <a:t>3. User </a:t>
            </a:r>
            <a:r>
              <a:rPr lang="en-US" b="1" dirty="0"/>
              <a:t>control: </a:t>
            </a:r>
            <a:r>
              <a:rPr lang="en-US" dirty="0"/>
              <a:t>Controls access to a service according to which user is </a:t>
            </a:r>
            <a:r>
              <a:rPr lang="en-US" dirty="0" smtClean="0"/>
              <a:t>attempting to </a:t>
            </a:r>
            <a:r>
              <a:rPr lang="en-US" dirty="0"/>
              <a:t>access it</a:t>
            </a:r>
            <a:r>
              <a:rPr lang="en-US" dirty="0" smtClean="0"/>
              <a:t>. </a:t>
            </a:r>
          </a:p>
          <a:p>
            <a:r>
              <a:rPr lang="en-US" dirty="0" smtClean="0"/>
              <a:t>This </a:t>
            </a:r>
            <a:r>
              <a:rPr lang="en-US" dirty="0"/>
              <a:t>feature is typically applied to users inside the </a:t>
            </a:r>
            <a:r>
              <a:rPr lang="en-US" dirty="0" smtClean="0"/>
              <a:t>firewall perimeter </a:t>
            </a:r>
            <a:r>
              <a:rPr lang="en-US" dirty="0"/>
              <a:t>(local users).</a:t>
            </a:r>
            <a:endParaRPr lang="en-AU" dirty="0">
              <a:solidFill>
                <a:schemeClr val="tx2">
                  <a:lumMod val="10000"/>
                </a:schemeClr>
              </a:solidFill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Basics of Firewalls</a:t>
            </a:r>
          </a:p>
        </p:txBody>
      </p:sp>
    </p:spTree>
    <p:extLst>
      <p:ext uri="{BB962C8B-B14F-4D97-AF65-F5344CB8AC3E}">
        <p14:creationId xmlns:p14="http://schemas.microsoft.com/office/powerpoint/2010/main" val="37747962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b="1" dirty="0" smtClean="0"/>
              <a:t>4. Behavior </a:t>
            </a:r>
            <a:r>
              <a:rPr lang="en-US" b="1" dirty="0"/>
              <a:t>control: </a:t>
            </a:r>
            <a:r>
              <a:rPr lang="en-US" dirty="0"/>
              <a:t>Controls how particular services are used. </a:t>
            </a:r>
            <a:endParaRPr lang="en-US" dirty="0" smtClean="0"/>
          </a:p>
          <a:p>
            <a:r>
              <a:rPr lang="en-US" dirty="0" smtClean="0"/>
              <a:t>E.g., firewall </a:t>
            </a:r>
            <a:r>
              <a:rPr lang="en-US" dirty="0"/>
              <a:t>may filter e-mail to eliminate spam, or it may enable external access </a:t>
            </a:r>
            <a:r>
              <a:rPr lang="en-US" dirty="0" smtClean="0"/>
              <a:t>to only </a:t>
            </a:r>
            <a:r>
              <a:rPr lang="en-US" dirty="0"/>
              <a:t>a portion of the information on a local Web server.</a:t>
            </a:r>
            <a:endParaRPr lang="en-AU" dirty="0">
              <a:solidFill>
                <a:schemeClr val="tx2">
                  <a:lumMod val="10000"/>
                </a:schemeClr>
              </a:solidFill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Basics of Firewalls</a:t>
            </a:r>
          </a:p>
        </p:txBody>
      </p:sp>
    </p:spTree>
    <p:extLst>
      <p:ext uri="{BB962C8B-B14F-4D97-AF65-F5344CB8AC3E}">
        <p14:creationId xmlns:p14="http://schemas.microsoft.com/office/powerpoint/2010/main" val="7021873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/>
              <a:t>Firewall E</a:t>
            </a:r>
            <a:r>
              <a:rPr lang="en-US" sz="3200" b="1" dirty="0" smtClean="0"/>
              <a:t>xpectations:</a:t>
            </a:r>
          </a:p>
          <a:p>
            <a:r>
              <a:rPr lang="en-US" b="1" dirty="0" smtClean="0"/>
              <a:t>1.</a:t>
            </a:r>
            <a:r>
              <a:rPr lang="en-US" dirty="0" smtClean="0"/>
              <a:t> A firewall defines </a:t>
            </a:r>
            <a:r>
              <a:rPr lang="en-US" dirty="0"/>
              <a:t>a single choke point that keeps unauthorized users out </a:t>
            </a:r>
            <a:r>
              <a:rPr lang="en-US" dirty="0" smtClean="0"/>
              <a:t>of the </a:t>
            </a:r>
            <a:r>
              <a:rPr lang="en-US" dirty="0"/>
              <a:t>protected network, prohibits potentially vulnerable services from </a:t>
            </a:r>
            <a:r>
              <a:rPr lang="en-US" dirty="0" smtClean="0"/>
              <a:t>entering or </a:t>
            </a:r>
            <a:r>
              <a:rPr lang="en-US" dirty="0"/>
              <a:t>leaving </a:t>
            </a:r>
            <a:r>
              <a:rPr lang="en-US" dirty="0" smtClean="0"/>
              <a:t>network</a:t>
            </a:r>
            <a:r>
              <a:rPr lang="en-US" dirty="0"/>
              <a:t>, </a:t>
            </a:r>
            <a:endParaRPr lang="en-AU" b="1" dirty="0">
              <a:solidFill>
                <a:schemeClr val="tx2">
                  <a:lumMod val="10000"/>
                </a:schemeClr>
              </a:solidFill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Basics of Firewalls</a:t>
            </a:r>
          </a:p>
        </p:txBody>
      </p:sp>
    </p:spTree>
    <p:extLst>
      <p:ext uri="{BB962C8B-B14F-4D97-AF65-F5344CB8AC3E}">
        <p14:creationId xmlns:p14="http://schemas.microsoft.com/office/powerpoint/2010/main" val="35868275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 smtClean="0"/>
              <a:t>provides </a:t>
            </a:r>
            <a:r>
              <a:rPr lang="en-US" dirty="0"/>
              <a:t>protection from various kinds of IP spoofing and routing attacks</a:t>
            </a:r>
            <a:r>
              <a:rPr lang="en-US" dirty="0" smtClean="0"/>
              <a:t>.</a:t>
            </a:r>
          </a:p>
          <a:p>
            <a:r>
              <a:rPr lang="en-US" b="1" dirty="0">
                <a:solidFill>
                  <a:schemeClr val="tx2">
                    <a:lumMod val="10000"/>
                  </a:schemeClr>
                </a:solidFill>
              </a:rPr>
              <a:t>2.</a:t>
            </a:r>
            <a:r>
              <a:rPr lang="en-US" dirty="0">
                <a:solidFill>
                  <a:schemeClr val="tx2">
                    <a:lumMod val="10000"/>
                  </a:schemeClr>
                </a:solidFill>
              </a:rPr>
              <a:t> A firewall provides a location for monitoring security-related events</a:t>
            </a:r>
            <a:r>
              <a:rPr lang="en-US" dirty="0" smtClean="0">
                <a:solidFill>
                  <a:schemeClr val="tx2">
                    <a:lumMod val="10000"/>
                  </a:schemeClr>
                </a:solidFill>
              </a:rPr>
              <a:t>. </a:t>
            </a:r>
          </a:p>
          <a:p>
            <a:r>
              <a:rPr lang="en-US" dirty="0" smtClean="0">
                <a:solidFill>
                  <a:schemeClr val="tx2">
                    <a:lumMod val="10000"/>
                  </a:schemeClr>
                </a:solidFill>
              </a:rPr>
              <a:t>Audits and alarms </a:t>
            </a:r>
            <a:r>
              <a:rPr lang="en-US" dirty="0">
                <a:solidFill>
                  <a:schemeClr val="tx2">
                    <a:lumMod val="10000"/>
                  </a:schemeClr>
                </a:solidFill>
              </a:rPr>
              <a:t>can be implemented on the firewall system.</a:t>
            </a:r>
            <a:endParaRPr lang="en-AU" dirty="0">
              <a:solidFill>
                <a:schemeClr val="tx2">
                  <a:lumMod val="10000"/>
                </a:schemeClr>
              </a:solidFill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Basics of Firewalls</a:t>
            </a:r>
          </a:p>
        </p:txBody>
      </p:sp>
    </p:spTree>
    <p:extLst>
      <p:ext uri="{BB962C8B-B14F-4D97-AF65-F5344CB8AC3E}">
        <p14:creationId xmlns:p14="http://schemas.microsoft.com/office/powerpoint/2010/main" val="20487688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2498" y="1155523"/>
            <a:ext cx="3787352" cy="498023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 smtClean="0">
                <a:solidFill>
                  <a:srgbClr val="5B0505"/>
                </a:solidFill>
                <a:latin typeface="+mj-lt"/>
                <a:cs typeface="Arial"/>
              </a:rPr>
              <a:t>Objectives of the Topic </a:t>
            </a:r>
            <a:endParaRPr lang="en-US" sz="3200" b="1" dirty="0">
              <a:solidFill>
                <a:srgbClr val="5B0505"/>
              </a:solidFill>
              <a:latin typeface="+mj-lt"/>
              <a:cs typeface="Arial"/>
            </a:endParaRPr>
          </a:p>
          <a:p>
            <a:r>
              <a:rPr lang="en-US" dirty="0">
                <a:latin typeface="+mj-lt"/>
                <a:cs typeface="Arial"/>
              </a:rPr>
              <a:t>After completing this topic, </a:t>
            </a:r>
            <a:r>
              <a:rPr lang="en-US" dirty="0" smtClean="0">
                <a:latin typeface="+mj-lt"/>
                <a:cs typeface="Arial"/>
              </a:rPr>
              <a:t>a student </a:t>
            </a:r>
            <a:r>
              <a:rPr lang="en-US" dirty="0">
                <a:latin typeface="+mj-lt"/>
                <a:cs typeface="Arial"/>
              </a:rPr>
              <a:t>will be able </a:t>
            </a:r>
            <a:r>
              <a:rPr lang="en-US" dirty="0" smtClean="0">
                <a:latin typeface="+mj-lt"/>
                <a:cs typeface="Arial"/>
              </a:rPr>
              <a:t>to</a:t>
            </a:r>
            <a:endParaRPr lang="en-US" sz="2400" dirty="0" smtClean="0">
              <a:latin typeface="+mj-lt"/>
              <a:cs typeface="Arial"/>
            </a:endParaRPr>
          </a:p>
          <a:p>
            <a:pPr lvl="1"/>
            <a:r>
              <a:rPr lang="en-US" sz="2800" dirty="0" smtClean="0">
                <a:cs typeface="Arial" pitchFamily="34" charset="0"/>
              </a:rPr>
              <a:t>Explain basics </a:t>
            </a:r>
            <a:r>
              <a:rPr lang="en-US" sz="2800" dirty="0">
                <a:cs typeface="Arial" pitchFamily="34" charset="0"/>
              </a:rPr>
              <a:t>of Firewalls.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Basics of Firewalls</a:t>
            </a:r>
          </a:p>
        </p:txBody>
      </p:sp>
    </p:spTree>
    <p:extLst>
      <p:ext uri="{BB962C8B-B14F-4D97-AF65-F5344CB8AC3E}">
        <p14:creationId xmlns:p14="http://schemas.microsoft.com/office/powerpoint/2010/main" val="4040707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b="1" dirty="0"/>
              <a:t>3.</a:t>
            </a:r>
            <a:r>
              <a:rPr lang="en-US" dirty="0"/>
              <a:t> A firewall is a convenient platform for several Internet functions that are </a:t>
            </a:r>
            <a:r>
              <a:rPr lang="en-US" dirty="0" smtClean="0"/>
              <a:t>not security </a:t>
            </a:r>
            <a:r>
              <a:rPr lang="en-US" dirty="0"/>
              <a:t>related</a:t>
            </a:r>
            <a:r>
              <a:rPr lang="en-US" dirty="0" smtClean="0"/>
              <a:t>.</a:t>
            </a:r>
          </a:p>
          <a:p>
            <a:r>
              <a:rPr lang="en-US" dirty="0" smtClean="0"/>
              <a:t>These </a:t>
            </a:r>
            <a:r>
              <a:rPr lang="en-US" dirty="0"/>
              <a:t>include a network address translator, </a:t>
            </a:r>
            <a:r>
              <a:rPr lang="en-US" dirty="0" smtClean="0"/>
              <a:t>and </a:t>
            </a:r>
            <a:r>
              <a:rPr lang="en-US" dirty="0"/>
              <a:t>a network management function that </a:t>
            </a:r>
            <a:r>
              <a:rPr lang="en-US" dirty="0" smtClean="0"/>
              <a:t>audits or </a:t>
            </a:r>
            <a:r>
              <a:rPr lang="en-US" dirty="0"/>
              <a:t>logs Internet usage.</a:t>
            </a:r>
            <a:endParaRPr lang="en-AU" dirty="0">
              <a:solidFill>
                <a:schemeClr val="tx2">
                  <a:lumMod val="10000"/>
                </a:schemeClr>
              </a:solidFill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Basics of Firewalls</a:t>
            </a:r>
          </a:p>
        </p:txBody>
      </p:sp>
    </p:spTree>
    <p:extLst>
      <p:ext uri="{BB962C8B-B14F-4D97-AF65-F5344CB8AC3E}">
        <p14:creationId xmlns:p14="http://schemas.microsoft.com/office/powerpoint/2010/main" val="15754996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b="1" dirty="0"/>
              <a:t>4. </a:t>
            </a:r>
            <a:r>
              <a:rPr lang="en-US" dirty="0"/>
              <a:t>A firewall can serve as the platform for IPsec. </a:t>
            </a:r>
            <a:endParaRPr lang="en-US" dirty="0" smtClean="0"/>
          </a:p>
          <a:p>
            <a:r>
              <a:rPr lang="en-US" dirty="0" smtClean="0"/>
              <a:t>Using </a:t>
            </a:r>
            <a:r>
              <a:rPr lang="en-US" dirty="0"/>
              <a:t>the tunnel mode </a:t>
            </a:r>
            <a:r>
              <a:rPr lang="en-US" dirty="0" smtClean="0"/>
              <a:t>capability, the </a:t>
            </a:r>
            <a:r>
              <a:rPr lang="en-US" dirty="0"/>
              <a:t>firewall can be used to implement </a:t>
            </a:r>
            <a:r>
              <a:rPr lang="en-US" dirty="0" smtClean="0"/>
              <a:t>virtual private </a:t>
            </a:r>
            <a:r>
              <a:rPr lang="en-US" dirty="0"/>
              <a:t>networks.</a:t>
            </a:r>
            <a:endParaRPr lang="en-AU" dirty="0">
              <a:solidFill>
                <a:schemeClr val="tx2">
                  <a:lumMod val="10000"/>
                </a:schemeClr>
              </a:solidFill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Basics of Firewalls</a:t>
            </a:r>
          </a:p>
        </p:txBody>
      </p:sp>
    </p:spTree>
    <p:extLst>
      <p:ext uri="{BB962C8B-B14F-4D97-AF65-F5344CB8AC3E}">
        <p14:creationId xmlns:p14="http://schemas.microsoft.com/office/powerpoint/2010/main" val="24099494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/>
              <a:t>Firewall </a:t>
            </a:r>
            <a:r>
              <a:rPr lang="en-US" sz="3200" b="1" dirty="0" smtClean="0"/>
              <a:t>Limitations:</a:t>
            </a:r>
          </a:p>
          <a:p>
            <a:r>
              <a:rPr lang="en-US" b="1" dirty="0"/>
              <a:t>1. </a:t>
            </a:r>
            <a:r>
              <a:rPr lang="en-US" dirty="0"/>
              <a:t>The firewall cannot protect against attacks that bypass the firewall. </a:t>
            </a:r>
            <a:endParaRPr lang="en-US" dirty="0" smtClean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Basics of Firewalls</a:t>
            </a:r>
          </a:p>
        </p:txBody>
      </p:sp>
    </p:spTree>
    <p:extLst>
      <p:ext uri="{BB962C8B-B14F-4D97-AF65-F5344CB8AC3E}">
        <p14:creationId xmlns:p14="http://schemas.microsoft.com/office/powerpoint/2010/main" val="42212533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b="1" dirty="0"/>
              <a:t>2. </a:t>
            </a:r>
            <a:r>
              <a:rPr lang="en-US" dirty="0"/>
              <a:t>The firewall may not protect fully against internal threats, such as a dissatisfied employee or an employee who unknowingly </a:t>
            </a:r>
            <a:r>
              <a:rPr lang="en-US" dirty="0" smtClean="0"/>
              <a:t>cooperates </a:t>
            </a:r>
            <a:r>
              <a:rPr lang="en-US" dirty="0"/>
              <a:t>with an </a:t>
            </a:r>
            <a:r>
              <a:rPr lang="en-US" dirty="0" smtClean="0"/>
              <a:t>external attacker.</a:t>
            </a:r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Basics of Firewalls</a:t>
            </a:r>
          </a:p>
        </p:txBody>
      </p:sp>
    </p:spTree>
    <p:extLst>
      <p:ext uri="{BB962C8B-B14F-4D97-AF65-F5344CB8AC3E}">
        <p14:creationId xmlns:p14="http://schemas.microsoft.com/office/powerpoint/2010/main" val="24906625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b="1" dirty="0"/>
              <a:t>3. </a:t>
            </a:r>
            <a:r>
              <a:rPr lang="en-US" dirty="0" smtClean="0"/>
              <a:t>An </a:t>
            </a:r>
            <a:r>
              <a:rPr lang="en-US" dirty="0"/>
              <a:t>internal firewall that separates portions of an enterprise </a:t>
            </a:r>
            <a:r>
              <a:rPr lang="en-US" dirty="0" smtClean="0"/>
              <a:t>network cannot </a:t>
            </a:r>
            <a:r>
              <a:rPr lang="en-US" dirty="0"/>
              <a:t>guard against wireless communications between local systems on </a:t>
            </a:r>
            <a:r>
              <a:rPr lang="en-US" dirty="0" smtClean="0"/>
              <a:t>different sides </a:t>
            </a:r>
            <a:r>
              <a:rPr lang="en-US" dirty="0"/>
              <a:t>of the internal firewall.</a:t>
            </a:r>
          </a:p>
          <a:p>
            <a:endParaRPr lang="en-AU" b="1" dirty="0">
              <a:solidFill>
                <a:schemeClr val="tx2">
                  <a:lumMod val="10000"/>
                </a:schemeClr>
              </a:solidFill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Basics of Firewalls</a:t>
            </a:r>
          </a:p>
        </p:txBody>
      </p:sp>
    </p:spTree>
    <p:extLst>
      <p:ext uri="{BB962C8B-B14F-4D97-AF65-F5344CB8AC3E}">
        <p14:creationId xmlns:p14="http://schemas.microsoft.com/office/powerpoint/2010/main" val="24906625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b="1" dirty="0"/>
              <a:t>4. </a:t>
            </a:r>
            <a:r>
              <a:rPr lang="en-US" dirty="0"/>
              <a:t>A laptop, PDA, or portable storage device may be used and </a:t>
            </a:r>
            <a:r>
              <a:rPr lang="en-US"/>
              <a:t>infected </a:t>
            </a:r>
            <a:r>
              <a:rPr lang="en-US" smtClean="0"/>
              <a:t>outside the </a:t>
            </a:r>
            <a:r>
              <a:rPr lang="en-US" dirty="0"/>
              <a:t>corporate network, and then attached and used internally.</a:t>
            </a:r>
            <a:endParaRPr lang="en-US" b="1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Basics of Firewalls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950592" y="3877207"/>
            <a:ext cx="675861" cy="43088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2200" b="1" dirty="0" smtClean="0"/>
              <a:t>End</a:t>
            </a:r>
            <a:endParaRPr lang="en-US" sz="2200" b="1" dirty="0"/>
          </a:p>
        </p:txBody>
      </p:sp>
    </p:spTree>
    <p:extLst>
      <p:ext uri="{BB962C8B-B14F-4D97-AF65-F5344CB8AC3E}">
        <p14:creationId xmlns:p14="http://schemas.microsoft.com/office/powerpoint/2010/main" val="11749166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 smtClean="0">
                <a:solidFill>
                  <a:srgbClr val="5B0505"/>
                </a:solidFill>
                <a:latin typeface="+mj-lt"/>
                <a:cs typeface="Arial"/>
              </a:rPr>
              <a:t>Figures </a:t>
            </a:r>
            <a:r>
              <a:rPr lang="en-US" sz="3200" b="1" dirty="0">
                <a:solidFill>
                  <a:srgbClr val="5B0505"/>
                </a:solidFill>
                <a:latin typeface="+mj-lt"/>
                <a:cs typeface="Arial"/>
              </a:rPr>
              <a:t>and material in this </a:t>
            </a:r>
            <a:r>
              <a:rPr lang="en-US" sz="3200" b="1" dirty="0" smtClean="0">
                <a:solidFill>
                  <a:srgbClr val="5B0505"/>
                </a:solidFill>
                <a:latin typeface="+mj-lt"/>
                <a:cs typeface="Arial"/>
              </a:rPr>
              <a:t>topic have been adapted from</a:t>
            </a:r>
            <a:endParaRPr lang="en-US" sz="3200" b="1" dirty="0">
              <a:solidFill>
                <a:srgbClr val="5B0505"/>
              </a:solidFill>
              <a:latin typeface="+mj-lt"/>
              <a:cs typeface="Arial"/>
            </a:endParaRPr>
          </a:p>
          <a:p>
            <a:r>
              <a:rPr lang="en-US" i="1" dirty="0" smtClean="0">
                <a:latin typeface="+mj-lt"/>
                <a:cs typeface="Arial"/>
              </a:rPr>
              <a:t>“Network </a:t>
            </a:r>
            <a:r>
              <a:rPr lang="en-US" i="1" dirty="0">
                <a:latin typeface="+mj-lt"/>
                <a:cs typeface="Arial"/>
              </a:rPr>
              <a:t>Security </a:t>
            </a:r>
            <a:r>
              <a:rPr lang="en-US" i="1" dirty="0" smtClean="0">
                <a:latin typeface="+mj-lt"/>
                <a:cs typeface="Arial"/>
              </a:rPr>
              <a:t>Essentials: Applications and Standards”</a:t>
            </a:r>
            <a:r>
              <a:rPr lang="en-US" dirty="0" smtClean="0">
                <a:latin typeface="+mj-lt"/>
                <a:cs typeface="Arial"/>
              </a:rPr>
              <a:t>, 2014 by </a:t>
            </a:r>
            <a:r>
              <a:rPr lang="en-US" dirty="0">
                <a:cs typeface="Arial"/>
              </a:rPr>
              <a:t>William </a:t>
            </a:r>
            <a:r>
              <a:rPr lang="en-US" dirty="0" smtClean="0">
                <a:cs typeface="Arial"/>
              </a:rPr>
              <a:t>Stallings.</a:t>
            </a:r>
            <a:endParaRPr lang="en-US" dirty="0" smtClean="0">
              <a:latin typeface="+mj-lt"/>
              <a:cs typeface="Arial"/>
            </a:endParaRPr>
          </a:p>
          <a:p>
            <a:endParaRPr lang="en-US" dirty="0" smtClean="0">
              <a:latin typeface="+mj-lt"/>
              <a:cs typeface="Arial"/>
            </a:endParaRPr>
          </a:p>
          <a:p>
            <a:endParaRPr lang="en-US" dirty="0">
              <a:cs typeface="Arial"/>
            </a:endParaRPr>
          </a:p>
          <a:p>
            <a:endParaRPr lang="en-US" sz="2800" dirty="0" smtClean="0">
              <a:cs typeface="Arial"/>
            </a:endParaRPr>
          </a:p>
          <a:p>
            <a:endParaRPr lang="en-US" sz="2400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Basics of Firewalls</a:t>
            </a:r>
            <a:endParaRPr lang="en-US" sz="3200" dirty="0">
              <a:solidFill>
                <a:srgbClr val="002060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011077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/>
              <a:t>Firewalls can be an effective means of protecting a local </a:t>
            </a:r>
            <a:r>
              <a:rPr lang="en-US" dirty="0" smtClean="0"/>
              <a:t>system from </a:t>
            </a:r>
            <a:r>
              <a:rPr lang="en-US" dirty="0"/>
              <a:t>network-based security threats while at the same time affording access to the </a:t>
            </a:r>
            <a:r>
              <a:rPr lang="en-US" dirty="0" smtClean="0"/>
              <a:t>outside world </a:t>
            </a:r>
            <a:r>
              <a:rPr lang="en-US" dirty="0"/>
              <a:t>via wide area networks </a:t>
            </a:r>
            <a:r>
              <a:rPr lang="en-US" dirty="0" smtClean="0"/>
              <a:t>and the Internet</a:t>
            </a:r>
            <a:r>
              <a:rPr lang="en-US" dirty="0"/>
              <a:t>.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Basics of Firewalls</a:t>
            </a:r>
          </a:p>
        </p:txBody>
      </p:sp>
    </p:spTree>
    <p:extLst>
      <p:ext uri="{BB962C8B-B14F-4D97-AF65-F5344CB8AC3E}">
        <p14:creationId xmlns:p14="http://schemas.microsoft.com/office/powerpoint/2010/main" val="20134118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Basics of Firewalls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886" y="1900238"/>
            <a:ext cx="7373257" cy="3057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91187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/>
              <a:t>The Need for </a:t>
            </a:r>
            <a:r>
              <a:rPr lang="en-US" sz="3200" b="1" dirty="0" smtClean="0"/>
              <a:t>Firewalls:</a:t>
            </a:r>
          </a:p>
          <a:p>
            <a:r>
              <a:rPr lang="en-US" dirty="0" smtClean="0"/>
              <a:t>1. Internet </a:t>
            </a:r>
            <a:r>
              <a:rPr lang="en-US" dirty="0"/>
              <a:t>connectivity is no longer optional for </a:t>
            </a:r>
            <a:r>
              <a:rPr lang="en-US" dirty="0" smtClean="0"/>
              <a:t>organizations.</a:t>
            </a:r>
            <a:endParaRPr lang="en-US" dirty="0"/>
          </a:p>
          <a:p>
            <a:r>
              <a:rPr lang="en-US" dirty="0"/>
              <a:t>Individual users within the organization want and need Internet </a:t>
            </a:r>
            <a:r>
              <a:rPr lang="en-US" dirty="0" smtClean="0"/>
              <a:t>access.</a:t>
            </a:r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b="1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Basics of Firewalls</a:t>
            </a:r>
          </a:p>
        </p:txBody>
      </p:sp>
    </p:spTree>
    <p:extLst>
      <p:ext uri="{BB962C8B-B14F-4D97-AF65-F5344CB8AC3E}">
        <p14:creationId xmlns:p14="http://schemas.microsoft.com/office/powerpoint/2010/main" val="35671225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 smtClean="0"/>
              <a:t>2. While </a:t>
            </a:r>
            <a:r>
              <a:rPr lang="en-US" dirty="0"/>
              <a:t>Internet access provides benefits to the organization, it enables the outside world to reach and interact with local network </a:t>
            </a:r>
            <a:r>
              <a:rPr lang="en-US" dirty="0" smtClean="0"/>
              <a:t>assets.</a:t>
            </a:r>
            <a:endParaRPr lang="en-US" dirty="0"/>
          </a:p>
          <a:p>
            <a:r>
              <a:rPr lang="en-US" dirty="0"/>
              <a:t>This creates a threat to the </a:t>
            </a:r>
            <a:r>
              <a:rPr lang="en-US" dirty="0" smtClean="0"/>
              <a:t>organization.</a:t>
            </a:r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Basics of Firewalls</a:t>
            </a:r>
          </a:p>
        </p:txBody>
      </p:sp>
    </p:spTree>
    <p:extLst>
      <p:ext uri="{BB962C8B-B14F-4D97-AF65-F5344CB8AC3E}">
        <p14:creationId xmlns:p14="http://schemas.microsoft.com/office/powerpoint/2010/main" val="11376463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 smtClean="0"/>
              <a:t>It </a:t>
            </a:r>
            <a:r>
              <a:rPr lang="en-US" dirty="0"/>
              <a:t>is possible to equip each workstation and server on the premises network with strong security features, this may not be sufficient and in some cases is not </a:t>
            </a:r>
            <a:r>
              <a:rPr lang="en-US" dirty="0" smtClean="0"/>
              <a:t>cost-effective.</a:t>
            </a:r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Basics of Firewalls</a:t>
            </a:r>
          </a:p>
        </p:txBody>
      </p:sp>
    </p:spTree>
    <p:extLst>
      <p:ext uri="{BB962C8B-B14F-4D97-AF65-F5344CB8AC3E}">
        <p14:creationId xmlns:p14="http://schemas.microsoft.com/office/powerpoint/2010/main" val="11376463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b="1" dirty="0" smtClean="0"/>
              <a:t>Firewall:</a:t>
            </a:r>
            <a:r>
              <a:rPr lang="en-US" dirty="0" smtClean="0"/>
              <a:t> An </a:t>
            </a:r>
            <a:r>
              <a:rPr lang="en-US" dirty="0"/>
              <a:t>alternative, or at least complement, to host-based security </a:t>
            </a:r>
            <a:r>
              <a:rPr lang="en-US" dirty="0" smtClean="0"/>
              <a:t>services.</a:t>
            </a:r>
            <a:endParaRPr lang="en-US" dirty="0"/>
          </a:p>
          <a:p>
            <a:r>
              <a:rPr lang="en-US" dirty="0"/>
              <a:t>Is inserted between </a:t>
            </a:r>
            <a:r>
              <a:rPr lang="en-US" dirty="0" smtClean="0"/>
              <a:t>premises </a:t>
            </a:r>
            <a:r>
              <a:rPr lang="en-US" dirty="0"/>
              <a:t>network and </a:t>
            </a:r>
            <a:r>
              <a:rPr lang="en-US" dirty="0" smtClean="0"/>
              <a:t>Internet </a:t>
            </a:r>
            <a:r>
              <a:rPr lang="en-US" dirty="0"/>
              <a:t>to establish a controlled link and to </a:t>
            </a:r>
            <a:r>
              <a:rPr lang="en-US" dirty="0" smtClean="0"/>
              <a:t>erect outer </a:t>
            </a:r>
            <a:r>
              <a:rPr lang="en-US" dirty="0"/>
              <a:t>security </a:t>
            </a:r>
            <a:r>
              <a:rPr lang="en-US" dirty="0" smtClean="0"/>
              <a:t>wall (perimeter).</a:t>
            </a:r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Basics of Firewalls</a:t>
            </a:r>
          </a:p>
        </p:txBody>
      </p:sp>
    </p:spTree>
    <p:extLst>
      <p:ext uri="{BB962C8B-B14F-4D97-AF65-F5344CB8AC3E}">
        <p14:creationId xmlns:p14="http://schemas.microsoft.com/office/powerpoint/2010/main" val="19327121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20282</TotalTime>
  <Words>777</Words>
  <Application>Microsoft Office PowerPoint</Application>
  <PresentationFormat>On-screen Show (4:3)</PresentationFormat>
  <Paragraphs>74</Paragraphs>
  <Slides>25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26" baseType="lpstr">
      <vt:lpstr>Office Theme</vt:lpstr>
      <vt:lpstr>Basics of Firewalls</vt:lpstr>
      <vt:lpstr>Basics of Firewalls</vt:lpstr>
      <vt:lpstr>Basics of Firewalls</vt:lpstr>
      <vt:lpstr>Basics of Firewalls</vt:lpstr>
      <vt:lpstr>Basics of Firewalls</vt:lpstr>
      <vt:lpstr>Basics of Firewalls</vt:lpstr>
      <vt:lpstr>Basics of Firewalls</vt:lpstr>
      <vt:lpstr>Basics of Firewalls</vt:lpstr>
      <vt:lpstr>Basics of Firewalls</vt:lpstr>
      <vt:lpstr>Basics of Firewalls</vt:lpstr>
      <vt:lpstr>Basics of Firewalls</vt:lpstr>
      <vt:lpstr>Basics of Firewalls</vt:lpstr>
      <vt:lpstr>Basics of Firewalls</vt:lpstr>
      <vt:lpstr>Basics of Firewalls</vt:lpstr>
      <vt:lpstr>Basics of Firewalls</vt:lpstr>
      <vt:lpstr>Basics of Firewalls</vt:lpstr>
      <vt:lpstr>Basics of Firewalls</vt:lpstr>
      <vt:lpstr>Basics of Firewalls</vt:lpstr>
      <vt:lpstr>Basics of Firewalls</vt:lpstr>
      <vt:lpstr>Basics of Firewalls</vt:lpstr>
      <vt:lpstr>Basics of Firewalls</vt:lpstr>
      <vt:lpstr>Basics of Firewalls</vt:lpstr>
      <vt:lpstr>Basics of Firewalls</vt:lpstr>
      <vt:lpstr>Basics of Firewalls</vt:lpstr>
      <vt:lpstr>Basics of Firewalls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Seemi</dc:creator>
  <cp:lastModifiedBy>kashif</cp:lastModifiedBy>
  <cp:revision>15232</cp:revision>
  <cp:lastPrinted>2015-04-15T04:00:00Z</cp:lastPrinted>
  <dcterms:created xsi:type="dcterms:W3CDTF">2015-04-10T12:56:27Z</dcterms:created>
  <dcterms:modified xsi:type="dcterms:W3CDTF">2016-07-26T13:33:42Z</dcterms:modified>
</cp:coreProperties>
</file>