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3" r:id="rId2"/>
    <p:sldId id="304" r:id="rId3"/>
    <p:sldId id="338" r:id="rId4"/>
    <p:sldId id="1122" r:id="rId5"/>
    <p:sldId id="1124" r:id="rId6"/>
    <p:sldId id="1127" r:id="rId7"/>
    <p:sldId id="1123" r:id="rId8"/>
    <p:sldId id="1126" r:id="rId9"/>
    <p:sldId id="1143" r:id="rId10"/>
    <p:sldId id="1128" r:id="rId11"/>
    <p:sldId id="1129" r:id="rId12"/>
    <p:sldId id="1130" r:id="rId13"/>
    <p:sldId id="1131" r:id="rId14"/>
    <p:sldId id="1132" r:id="rId15"/>
    <p:sldId id="1134" r:id="rId16"/>
    <p:sldId id="1135" r:id="rId17"/>
    <p:sldId id="1133" r:id="rId18"/>
    <p:sldId id="1136" r:id="rId19"/>
    <p:sldId id="1144" r:id="rId20"/>
    <p:sldId id="1137" r:id="rId21"/>
    <p:sldId id="1138" r:id="rId22"/>
    <p:sldId id="1139" r:id="rId23"/>
    <p:sldId id="1140" r:id="rId24"/>
    <p:sldId id="1141" r:id="rId25"/>
    <p:sldId id="1099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7/31/2016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Configuring Layer </a:t>
            </a:r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/>
              <a:t>Step 2. Assign Central as the primary root bridge</a:t>
            </a:r>
            <a:r>
              <a:rPr lang="en-US" b="1" dirty="0" smtClean="0"/>
              <a:t>.</a:t>
            </a:r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/>
              <a:t>the </a:t>
            </a:r>
            <a:r>
              <a:rPr lang="en-US" b="1" i="1" dirty="0"/>
              <a:t>spanning-tree </a:t>
            </a:r>
            <a:r>
              <a:rPr lang="en-US" b="1" i="1" dirty="0" err="1"/>
              <a:t>vlan</a:t>
            </a:r>
            <a:r>
              <a:rPr lang="en-US" b="1" i="1" dirty="0"/>
              <a:t> 1 root primary </a:t>
            </a:r>
            <a:r>
              <a:rPr lang="en-US" dirty="0" smtClean="0"/>
              <a:t>command to make </a:t>
            </a:r>
            <a:r>
              <a:rPr lang="en-US" dirty="0"/>
              <a:t>the 3560 Central switch as the root bridge.</a:t>
            </a:r>
          </a:p>
          <a:p>
            <a:r>
              <a:rPr lang="en-US" dirty="0"/>
              <a:t>Central(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spanning-tree </a:t>
            </a:r>
            <a:r>
              <a:rPr lang="en-US" b="1" dirty="0" err="1"/>
              <a:t>vlan</a:t>
            </a:r>
            <a:r>
              <a:rPr lang="en-US" b="1" dirty="0"/>
              <a:t> 1 root </a:t>
            </a:r>
            <a:r>
              <a:rPr lang="en-US" b="1" dirty="0" smtClean="0"/>
              <a:t>primary</a:t>
            </a:r>
          </a:p>
          <a:p>
            <a:r>
              <a:rPr lang="en-US" b="1" dirty="0"/>
              <a:t>Step 3. Assign SW-1 as a secondary root bridge. </a:t>
            </a:r>
            <a:endParaRPr lang="en-US" b="1" dirty="0" smtClean="0"/>
          </a:p>
          <a:p>
            <a:r>
              <a:rPr lang="en-US" dirty="0" smtClean="0"/>
              <a:t>Use </a:t>
            </a:r>
            <a:r>
              <a:rPr lang="en-US" dirty="0"/>
              <a:t>the </a:t>
            </a:r>
            <a:r>
              <a:rPr lang="en-US" b="1" i="1" dirty="0"/>
              <a:t>spanning-tree </a:t>
            </a:r>
            <a:r>
              <a:rPr lang="en-US" b="1" i="1" dirty="0" err="1"/>
              <a:t>vlan</a:t>
            </a:r>
            <a:r>
              <a:rPr lang="en-US" b="1" i="1" dirty="0"/>
              <a:t> 1 root secondary</a:t>
            </a:r>
            <a:r>
              <a:rPr lang="en-US" b="1" dirty="0"/>
              <a:t> </a:t>
            </a:r>
            <a:r>
              <a:rPr lang="en-US" dirty="0"/>
              <a:t>command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58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SW-1(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spanning-tree </a:t>
            </a:r>
            <a:r>
              <a:rPr lang="en-US" b="1" dirty="0" err="1"/>
              <a:t>vlan</a:t>
            </a:r>
            <a:r>
              <a:rPr lang="en-US" b="1" dirty="0"/>
              <a:t> 1 root </a:t>
            </a:r>
            <a:r>
              <a:rPr lang="en-US" b="1" dirty="0" smtClean="0"/>
              <a:t>secondary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4. Verify the </a:t>
            </a:r>
            <a:r>
              <a:rPr lang="en-US" b="1" dirty="0" smtClean="0"/>
              <a:t>spanning-tree </a:t>
            </a:r>
            <a:r>
              <a:rPr lang="en-US" b="1" dirty="0"/>
              <a:t>configuration.</a:t>
            </a:r>
          </a:p>
          <a:p>
            <a:r>
              <a:rPr lang="en-US" dirty="0"/>
              <a:t>Issue the </a:t>
            </a:r>
            <a:r>
              <a:rPr lang="en-US" b="1" i="1" dirty="0"/>
              <a:t>show spanning-tree</a:t>
            </a:r>
            <a:r>
              <a:rPr lang="en-US" b="1" dirty="0"/>
              <a:t> </a:t>
            </a:r>
            <a:r>
              <a:rPr lang="en-US" dirty="0"/>
              <a:t>command to verify that 3560 Central switch is the root bridge</a:t>
            </a:r>
            <a:r>
              <a:rPr lang="en-US" dirty="0" smtClean="0"/>
              <a:t>. </a:t>
            </a:r>
          </a:p>
          <a:p>
            <a:r>
              <a:rPr lang="en-US" dirty="0" smtClean="0"/>
              <a:t>Which </a:t>
            </a:r>
            <a:r>
              <a:rPr lang="en-US" dirty="0"/>
              <a:t>switch is the current root-bridge</a:t>
            </a:r>
            <a:r>
              <a:rPr lang="en-US" dirty="0" smtClean="0"/>
              <a:t>? </a:t>
            </a:r>
            <a:r>
              <a:rPr lang="en-US" dirty="0"/>
              <a:t>Current root is </a:t>
            </a:r>
            <a:r>
              <a:rPr lang="en-US" dirty="0" smtClean="0"/>
              <a:t>Central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77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Task </a:t>
            </a:r>
            <a:r>
              <a:rPr lang="en-US" sz="3200" b="1" dirty="0"/>
              <a:t>2: Protect Against STP </a:t>
            </a:r>
            <a:r>
              <a:rPr lang="en-US" sz="3200" b="1" dirty="0" smtClean="0"/>
              <a:t>Attacks</a:t>
            </a:r>
          </a:p>
          <a:p>
            <a:r>
              <a:rPr lang="en-US" dirty="0"/>
              <a:t>Secure the STP parameters to prevent STP manipulation attacks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Enable </a:t>
            </a:r>
            <a:r>
              <a:rPr lang="en-US" b="1" dirty="0" err="1" smtClean="0"/>
              <a:t>PortFast</a:t>
            </a:r>
            <a:r>
              <a:rPr lang="en-US" b="1" dirty="0" smtClean="0"/>
              <a:t> </a:t>
            </a:r>
            <a:r>
              <a:rPr lang="en-US" b="1" dirty="0"/>
              <a:t>on all </a:t>
            </a:r>
            <a:r>
              <a:rPr lang="en-US" b="1" dirty="0" smtClean="0"/>
              <a:t>access ports.</a:t>
            </a:r>
            <a:endParaRPr lang="en-US" b="1" dirty="0"/>
          </a:p>
          <a:p>
            <a:r>
              <a:rPr lang="en-US" dirty="0" err="1"/>
              <a:t>PortFast</a:t>
            </a:r>
            <a:r>
              <a:rPr lang="en-US" dirty="0"/>
              <a:t> is configured on access ports that connect to a single workstation or server to enable them to </a:t>
            </a:r>
            <a:r>
              <a:rPr lang="en-US" dirty="0" smtClean="0"/>
              <a:t>become active </a:t>
            </a:r>
            <a:r>
              <a:rPr lang="en-US" dirty="0"/>
              <a:t>more quickly. </a:t>
            </a:r>
            <a:endParaRPr lang="en-US" dirty="0" smtClean="0"/>
          </a:p>
          <a:p>
            <a:r>
              <a:rPr lang="en-US" dirty="0" smtClean="0"/>
              <a:t>On </a:t>
            </a:r>
            <a:r>
              <a:rPr lang="en-US" dirty="0"/>
              <a:t>the connected access ports of the SW-A and SW-B switches, use the </a:t>
            </a:r>
            <a:r>
              <a:rPr lang="en-US" b="1" i="1" dirty="0" smtClean="0"/>
              <a:t>spanning-tree </a:t>
            </a:r>
            <a:r>
              <a:rPr lang="en-US" b="1" i="1" dirty="0" err="1" smtClean="0"/>
              <a:t>portfast</a:t>
            </a:r>
            <a:r>
              <a:rPr lang="en-US" b="1" dirty="0" smtClean="0"/>
              <a:t> </a:t>
            </a:r>
            <a:r>
              <a:rPr lang="en-US" dirty="0"/>
              <a:t>command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08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range </a:t>
            </a:r>
            <a:r>
              <a:rPr lang="en-US" b="1" dirty="0" err="1"/>
              <a:t>fastethernet</a:t>
            </a:r>
            <a:r>
              <a:rPr lang="en-US" b="1" dirty="0"/>
              <a:t> 0/1 - 4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-if-range)# </a:t>
            </a:r>
            <a:r>
              <a:rPr lang="en-US" b="1" dirty="0"/>
              <a:t>spanning-tree </a:t>
            </a:r>
            <a:r>
              <a:rPr lang="en-US" b="1" dirty="0" err="1"/>
              <a:t>portfast</a:t>
            </a:r>
            <a:endParaRPr lang="en-US" b="1" dirty="0"/>
          </a:p>
          <a:p>
            <a:r>
              <a:rPr lang="en-US" dirty="0"/>
              <a:t>SW-B(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range </a:t>
            </a:r>
            <a:r>
              <a:rPr lang="en-US" b="1" dirty="0" err="1"/>
              <a:t>fastethernet</a:t>
            </a:r>
            <a:r>
              <a:rPr lang="en-US" b="1" dirty="0"/>
              <a:t> 0/1 - 4</a:t>
            </a:r>
          </a:p>
          <a:p>
            <a:r>
              <a:rPr lang="en-US" dirty="0"/>
              <a:t>SW-B(</a:t>
            </a:r>
            <a:r>
              <a:rPr lang="en-US" dirty="0" err="1"/>
              <a:t>config</a:t>
            </a:r>
            <a:r>
              <a:rPr lang="en-US" dirty="0"/>
              <a:t>-if-range)# </a:t>
            </a:r>
            <a:r>
              <a:rPr lang="en-US" b="1" dirty="0"/>
              <a:t>spanning-tree </a:t>
            </a:r>
            <a:r>
              <a:rPr lang="en-US" b="1" dirty="0" err="1" smtClean="0"/>
              <a:t>portfast</a:t>
            </a:r>
            <a:endParaRPr lang="en-US" b="1" dirty="0" smtClean="0"/>
          </a:p>
          <a:p>
            <a:r>
              <a:rPr lang="en-US" b="1" dirty="0" smtClean="0"/>
              <a:t>Step </a:t>
            </a:r>
            <a:r>
              <a:rPr lang="en-US" b="1" dirty="0"/>
              <a:t>2. </a:t>
            </a:r>
            <a:r>
              <a:rPr lang="en-US" b="1" dirty="0" smtClean="0"/>
              <a:t>Enable BPDU </a:t>
            </a:r>
            <a:r>
              <a:rPr lang="en-US" b="1" dirty="0"/>
              <a:t>guard on all </a:t>
            </a:r>
            <a:r>
              <a:rPr lang="en-US" b="1" dirty="0" smtClean="0"/>
              <a:t>access ports.</a:t>
            </a:r>
            <a:endParaRPr lang="en-US" b="1" dirty="0"/>
          </a:p>
          <a:p>
            <a:r>
              <a:rPr lang="en-US" dirty="0"/>
              <a:t>Bridge Protocol Data Unit </a:t>
            </a:r>
            <a:r>
              <a:rPr lang="en-US" dirty="0" smtClean="0"/>
              <a:t>(BPDU) </a:t>
            </a:r>
            <a:r>
              <a:rPr lang="en-US" dirty="0"/>
              <a:t>guard is a feature that can help prevent rogue switches and spoofing on access ports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37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Enable BPDU guard on SW-A and SW-B</a:t>
            </a:r>
            <a:r>
              <a:rPr lang="en-US" dirty="0" smtClean="0"/>
              <a:t>.</a:t>
            </a:r>
          </a:p>
          <a:p>
            <a:r>
              <a:rPr lang="en-US" dirty="0" smtClean="0"/>
              <a:t>SW-A(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interface range </a:t>
            </a:r>
            <a:r>
              <a:rPr lang="en-US" b="1" dirty="0" err="1"/>
              <a:t>fastethernet</a:t>
            </a:r>
            <a:r>
              <a:rPr lang="en-US" b="1" dirty="0"/>
              <a:t> 0/1 - 4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-if-range)# </a:t>
            </a:r>
            <a:r>
              <a:rPr lang="en-US" b="1" dirty="0"/>
              <a:t>spanning-tree </a:t>
            </a:r>
            <a:r>
              <a:rPr lang="en-US" b="1" dirty="0" err="1"/>
              <a:t>bpduguard</a:t>
            </a:r>
            <a:r>
              <a:rPr lang="en-US" b="1" dirty="0"/>
              <a:t> </a:t>
            </a:r>
            <a:r>
              <a:rPr lang="en-US" b="1" dirty="0" smtClean="0"/>
              <a:t>enable</a:t>
            </a:r>
          </a:p>
          <a:p>
            <a:r>
              <a:rPr lang="en-US" dirty="0"/>
              <a:t>SW-B(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range </a:t>
            </a:r>
            <a:r>
              <a:rPr lang="en-US" b="1" dirty="0" err="1"/>
              <a:t>fastethernet</a:t>
            </a:r>
            <a:r>
              <a:rPr lang="en-US" b="1" dirty="0"/>
              <a:t> 0/1 - 4</a:t>
            </a:r>
          </a:p>
          <a:p>
            <a:r>
              <a:rPr lang="en-US" dirty="0"/>
              <a:t>SW-B(</a:t>
            </a:r>
            <a:r>
              <a:rPr lang="en-US" dirty="0" err="1"/>
              <a:t>config</a:t>
            </a:r>
            <a:r>
              <a:rPr lang="en-US" dirty="0"/>
              <a:t>-if-range)# </a:t>
            </a:r>
            <a:r>
              <a:rPr lang="en-US" b="1" dirty="0"/>
              <a:t>spanning-tree </a:t>
            </a:r>
            <a:r>
              <a:rPr lang="en-US" b="1" dirty="0" err="1"/>
              <a:t>bpduguard</a:t>
            </a:r>
            <a:r>
              <a:rPr lang="en-US" b="1" dirty="0"/>
              <a:t> enable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56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3. </a:t>
            </a:r>
            <a:r>
              <a:rPr lang="en-US" b="1" dirty="0" smtClean="0"/>
              <a:t>Enable </a:t>
            </a:r>
            <a:r>
              <a:rPr lang="en-US" b="1" dirty="0"/>
              <a:t>root guard.</a:t>
            </a:r>
          </a:p>
          <a:p>
            <a:r>
              <a:rPr lang="en-US" dirty="0"/>
              <a:t>Root guard can be enabled on all ports on a switch that are not root ports.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best deployed on ports </a:t>
            </a:r>
            <a:r>
              <a:rPr lang="en-US" dirty="0" smtClean="0"/>
              <a:t>that connect </a:t>
            </a:r>
            <a:r>
              <a:rPr lang="en-US" dirty="0"/>
              <a:t>to other non-root switches. </a:t>
            </a:r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/>
              <a:t>the </a:t>
            </a:r>
            <a:r>
              <a:rPr lang="en-US" b="1" i="1" dirty="0"/>
              <a:t>show spanning-tree</a:t>
            </a:r>
            <a:r>
              <a:rPr lang="en-US" b="1" dirty="0"/>
              <a:t> </a:t>
            </a:r>
            <a:r>
              <a:rPr lang="en-US" dirty="0"/>
              <a:t>command to determine the location of </a:t>
            </a:r>
            <a:r>
              <a:rPr lang="en-US" dirty="0" smtClean="0"/>
              <a:t>the root </a:t>
            </a:r>
            <a:r>
              <a:rPr lang="en-US" dirty="0"/>
              <a:t>port on each switch</a:t>
            </a:r>
            <a:r>
              <a:rPr lang="en-US" dirty="0" smtClean="0"/>
              <a:t>. </a:t>
            </a:r>
          </a:p>
          <a:p>
            <a:r>
              <a:rPr lang="en-US" dirty="0" smtClean="0"/>
              <a:t>On </a:t>
            </a:r>
            <a:r>
              <a:rPr lang="en-US" dirty="0"/>
              <a:t>switch SW-1, enable root guard on ports Fa0/23 and Fa0/24. On switch SW-2, enable root guard on </a:t>
            </a:r>
            <a:r>
              <a:rPr lang="en-US" dirty="0" smtClean="0"/>
              <a:t>ports Fa0/23 </a:t>
            </a:r>
            <a:r>
              <a:rPr lang="en-US" dirty="0"/>
              <a:t>and Fa0/24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27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fa0/23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spanning-tree guard root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interface fa0/24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spanning-tree guard root</a:t>
            </a:r>
          </a:p>
          <a:p>
            <a:r>
              <a:rPr lang="en-US" dirty="0"/>
              <a:t>SW-2(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fa0/23</a:t>
            </a:r>
          </a:p>
          <a:p>
            <a:r>
              <a:rPr lang="en-US" dirty="0"/>
              <a:t>SW-2(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spanning-tree guard root</a:t>
            </a:r>
          </a:p>
          <a:p>
            <a:r>
              <a:rPr lang="en-US" dirty="0"/>
              <a:t>SW-2(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interface fa0/24</a:t>
            </a:r>
          </a:p>
          <a:p>
            <a:r>
              <a:rPr lang="en-US" dirty="0"/>
              <a:t>SW-2(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spanning-tree guard root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92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3: Enable Storm Control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Enable storm </a:t>
            </a:r>
            <a:r>
              <a:rPr lang="en-US" b="1" dirty="0"/>
              <a:t>control for </a:t>
            </a:r>
            <a:r>
              <a:rPr lang="en-US" b="1" dirty="0" smtClean="0"/>
              <a:t>broadcasts.</a:t>
            </a:r>
            <a:endParaRPr lang="en-US" b="1" dirty="0"/>
          </a:p>
          <a:p>
            <a:r>
              <a:rPr lang="en-US" dirty="0"/>
              <a:t>Enable storm control for broadcasts on all ports connecting switches (trunk ports). </a:t>
            </a:r>
            <a:endParaRPr lang="en-US" dirty="0" smtClean="0"/>
          </a:p>
          <a:p>
            <a:r>
              <a:rPr lang="en-US" dirty="0" smtClean="0"/>
              <a:t>Set </a:t>
            </a:r>
            <a:r>
              <a:rPr lang="en-US" dirty="0"/>
              <a:t>a </a:t>
            </a:r>
            <a:r>
              <a:rPr lang="en-US" b="1" dirty="0"/>
              <a:t>50 </a:t>
            </a:r>
            <a:r>
              <a:rPr lang="en-US" dirty="0"/>
              <a:t>percent </a:t>
            </a:r>
            <a:r>
              <a:rPr lang="en-US" dirty="0" smtClean="0"/>
              <a:t>rising suppression </a:t>
            </a:r>
            <a:r>
              <a:rPr lang="en-US" dirty="0"/>
              <a:t>level using the </a:t>
            </a:r>
            <a:r>
              <a:rPr lang="en-US" b="1" i="1" dirty="0"/>
              <a:t>storm-control broadcast</a:t>
            </a:r>
            <a:r>
              <a:rPr lang="en-US" b="1" dirty="0"/>
              <a:t> </a:t>
            </a:r>
            <a:r>
              <a:rPr lang="en-US" dirty="0"/>
              <a:t>command. </a:t>
            </a:r>
            <a:endParaRPr lang="en-US" dirty="0" smtClean="0"/>
          </a:p>
          <a:p>
            <a:r>
              <a:rPr lang="en-US" dirty="0" smtClean="0"/>
              <a:t>Enable </a:t>
            </a:r>
            <a:r>
              <a:rPr lang="en-US" dirty="0"/>
              <a:t>storm-control on </a:t>
            </a:r>
            <a:r>
              <a:rPr lang="en-US" dirty="0" smtClean="0"/>
              <a:t>interfaces connecting </a:t>
            </a:r>
            <a:r>
              <a:rPr lang="en-US" dirty="0"/>
              <a:t>Central, SW-1, and SW-2.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76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SW-1(</a:t>
            </a:r>
            <a:r>
              <a:rPr lang="en-US" dirty="0" err="1" smtClean="0"/>
              <a:t>config</a:t>
            </a:r>
            <a:r>
              <a:rPr lang="en-US" dirty="0" smtClean="0"/>
              <a:t>)# </a:t>
            </a:r>
            <a:r>
              <a:rPr lang="en-US" b="1" dirty="0" smtClean="0"/>
              <a:t>interface gi1/1</a:t>
            </a:r>
          </a:p>
          <a:p>
            <a:r>
              <a:rPr lang="en-US" dirty="0" smtClean="0"/>
              <a:t>SW-1(</a:t>
            </a:r>
            <a:r>
              <a:rPr lang="en-US" dirty="0" err="1" smtClean="0"/>
              <a:t>config</a:t>
            </a:r>
            <a:r>
              <a:rPr lang="en-US" dirty="0" smtClean="0"/>
              <a:t>-if</a:t>
            </a:r>
            <a:r>
              <a:rPr lang="en-US" dirty="0"/>
              <a:t>)# </a:t>
            </a:r>
            <a:r>
              <a:rPr lang="en-US" b="1" dirty="0"/>
              <a:t>storm-control broadcast level 50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interface fa0/1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storm-control broadcast level 50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interface fa0/23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storm-control broadcast level </a:t>
            </a:r>
            <a:r>
              <a:rPr lang="en-US" b="1" dirty="0" smtClean="0"/>
              <a:t>50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2608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SW-1(</a:t>
            </a:r>
            <a:r>
              <a:rPr lang="en-US" dirty="0" err="1" smtClean="0"/>
              <a:t>config</a:t>
            </a:r>
            <a:r>
              <a:rPr lang="en-US" dirty="0" smtClean="0"/>
              <a:t>-if</a:t>
            </a:r>
            <a:r>
              <a:rPr lang="en-US" dirty="0"/>
              <a:t>)# </a:t>
            </a:r>
            <a:r>
              <a:rPr lang="en-US" b="1" dirty="0"/>
              <a:t>interface fa0/24</a:t>
            </a:r>
          </a:p>
          <a:p>
            <a:r>
              <a:rPr lang="en-US" dirty="0"/>
              <a:t>SW-1(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storm-control broadcast level </a:t>
            </a:r>
            <a:r>
              <a:rPr lang="en-US" b="1" dirty="0" smtClean="0"/>
              <a:t>50</a:t>
            </a:r>
          </a:p>
          <a:p>
            <a:r>
              <a:rPr lang="en-US" dirty="0"/>
              <a:t>Repeat on SW-2 (gig1/1, fa0/1, fa0/23, and fa0/24) and Central (gig0/1</a:t>
            </a:r>
            <a:r>
              <a:rPr lang="en-US" dirty="0" smtClean="0"/>
              <a:t>, gig0/2</a:t>
            </a:r>
            <a:r>
              <a:rPr lang="en-US" dirty="0"/>
              <a:t>, fa0/1) connection to other switches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3497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Configure </a:t>
            </a:r>
            <a:r>
              <a:rPr lang="en-US" sz="2800" dirty="0">
                <a:cs typeface="Arial" pitchFamily="34" charset="0"/>
              </a:rPr>
              <a:t>Layer 2 security in Packet tracer.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2. Verify </a:t>
            </a:r>
            <a:r>
              <a:rPr lang="en-US" b="1" dirty="0" smtClean="0"/>
              <a:t>storm </a:t>
            </a:r>
            <a:r>
              <a:rPr lang="en-US" b="1" dirty="0"/>
              <a:t>control configuration.</a:t>
            </a:r>
          </a:p>
          <a:p>
            <a:r>
              <a:rPr lang="en-US" dirty="0"/>
              <a:t>Verify your configuration with the </a:t>
            </a:r>
            <a:r>
              <a:rPr lang="en-US" b="1" i="1" dirty="0"/>
              <a:t>show storm-control broadcast</a:t>
            </a:r>
            <a:r>
              <a:rPr lang="en-US" b="1" dirty="0"/>
              <a:t> </a:t>
            </a:r>
            <a:r>
              <a:rPr lang="en-US" dirty="0"/>
              <a:t>command and the </a:t>
            </a:r>
            <a:r>
              <a:rPr lang="en-US" b="1" i="1" dirty="0"/>
              <a:t>show </a:t>
            </a:r>
            <a:r>
              <a:rPr lang="en-US" b="1" i="1" dirty="0" smtClean="0"/>
              <a:t>run</a:t>
            </a:r>
            <a:r>
              <a:rPr lang="en-US" b="1" dirty="0" smtClean="0"/>
              <a:t> </a:t>
            </a:r>
            <a:r>
              <a:rPr lang="en-US" dirty="0" smtClean="0"/>
              <a:t>command.</a:t>
            </a:r>
          </a:p>
          <a:p>
            <a:pPr marL="0" indent="0">
              <a:buNone/>
            </a:pPr>
            <a:r>
              <a:rPr lang="en-US" sz="3200" b="1" dirty="0"/>
              <a:t>Task 4: Configure Port Security and Disable Unused Ports</a:t>
            </a:r>
          </a:p>
          <a:p>
            <a:r>
              <a:rPr lang="en-US" b="1" dirty="0"/>
              <a:t>Step 1. Configure basic port security on all ports connected to host devices.</a:t>
            </a:r>
          </a:p>
          <a:p>
            <a:r>
              <a:rPr lang="en-US" dirty="0"/>
              <a:t>This procedure should be performed on all access ports on SW-A and SW-B. </a:t>
            </a:r>
            <a:endParaRPr lang="en-US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23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Set </a:t>
            </a:r>
            <a:r>
              <a:rPr lang="en-US" dirty="0"/>
              <a:t>the maximum number </a:t>
            </a:r>
            <a:r>
              <a:rPr lang="en-US" dirty="0" smtClean="0"/>
              <a:t>of learned </a:t>
            </a:r>
            <a:r>
              <a:rPr lang="en-US" dirty="0"/>
              <a:t>MAC address to </a:t>
            </a:r>
            <a:r>
              <a:rPr lang="en-US" b="1" dirty="0"/>
              <a:t>2</a:t>
            </a:r>
            <a:r>
              <a:rPr lang="en-US" dirty="0"/>
              <a:t>, allow the MAC address to be learned dynamically, and set the violation to </a:t>
            </a:r>
            <a:r>
              <a:rPr lang="en-US" b="1" dirty="0"/>
              <a:t>shutdown</a:t>
            </a:r>
            <a:r>
              <a:rPr lang="en-US" dirty="0"/>
              <a:t>.</a:t>
            </a:r>
          </a:p>
          <a:p>
            <a:r>
              <a:rPr lang="en-US" dirty="0" smtClean="0"/>
              <a:t>A </a:t>
            </a:r>
            <a:r>
              <a:rPr lang="en-US" dirty="0"/>
              <a:t>switch port must be configured as an access port to enable port security.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1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SW-A(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FastEthernet</a:t>
            </a:r>
            <a:r>
              <a:rPr lang="en-US" b="1" dirty="0"/>
              <a:t> 0/1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mode access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port-security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port-security maximum 2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port-security violation shutdown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port-security mac-address </a:t>
            </a:r>
            <a:r>
              <a:rPr lang="en-US" b="1" dirty="0" smtClean="0"/>
              <a:t>sticky</a:t>
            </a:r>
          </a:p>
          <a:p>
            <a:r>
              <a:rPr lang="en-US" dirty="0" smtClean="0"/>
              <a:t>Repeat </a:t>
            </a:r>
            <a:r>
              <a:rPr lang="en-US" dirty="0"/>
              <a:t>on other ports in SW-A and SW-B</a:t>
            </a:r>
            <a:endParaRPr lang="en-US" b="1" dirty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4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Why would you not want to enable port-security on ports connected to other switches or routers?</a:t>
            </a:r>
          </a:p>
          <a:p>
            <a:r>
              <a:rPr lang="en-US" dirty="0" smtClean="0"/>
              <a:t>Ports </a:t>
            </a:r>
            <a:r>
              <a:rPr lang="en-US" dirty="0"/>
              <a:t>connected to other switch devices and routers can, and should, have a multitude of MAC </a:t>
            </a:r>
            <a:r>
              <a:rPr lang="en-US" dirty="0" smtClean="0"/>
              <a:t>addresses learned </a:t>
            </a:r>
            <a:r>
              <a:rPr lang="en-US" dirty="0"/>
              <a:t>for that single port</a:t>
            </a:r>
            <a:r>
              <a:rPr lang="en-US" dirty="0" smtClean="0"/>
              <a:t>.</a:t>
            </a:r>
          </a:p>
          <a:p>
            <a:r>
              <a:rPr lang="en-US" dirty="0" smtClean="0"/>
              <a:t>Limiting </a:t>
            </a:r>
            <a:r>
              <a:rPr lang="en-US" dirty="0"/>
              <a:t>the number of MAC addresses that can be learned on these ports </a:t>
            </a:r>
            <a:r>
              <a:rPr lang="en-US" dirty="0" smtClean="0"/>
              <a:t>can significantly </a:t>
            </a:r>
            <a:r>
              <a:rPr lang="en-US" dirty="0"/>
              <a:t>impact network functionality.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32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2. Verify port </a:t>
            </a:r>
            <a:r>
              <a:rPr lang="en-US" b="1" dirty="0" smtClean="0"/>
              <a:t>security</a:t>
            </a:r>
            <a:r>
              <a:rPr lang="en-US" b="1" dirty="0"/>
              <a:t>.</a:t>
            </a:r>
          </a:p>
          <a:p>
            <a:r>
              <a:rPr lang="en-US" dirty="0"/>
              <a:t>On SW-A, issue the </a:t>
            </a:r>
            <a:r>
              <a:rPr lang="en-US" b="1" i="1" dirty="0"/>
              <a:t>show port-security interface fa0/1</a:t>
            </a:r>
            <a:r>
              <a:rPr lang="en-US" b="1" dirty="0"/>
              <a:t> </a:t>
            </a:r>
            <a:r>
              <a:rPr lang="en-US" dirty="0"/>
              <a:t>command to verify that port security </a:t>
            </a:r>
            <a:r>
              <a:rPr lang="en-US" dirty="0" smtClean="0"/>
              <a:t>has been </a:t>
            </a:r>
            <a:r>
              <a:rPr lang="en-US" dirty="0"/>
              <a:t>configured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3. </a:t>
            </a:r>
            <a:r>
              <a:rPr lang="en-US" b="1" dirty="0" smtClean="0"/>
              <a:t>Disable unused ports.</a:t>
            </a:r>
            <a:endParaRPr lang="en-US" b="1" dirty="0"/>
          </a:p>
          <a:p>
            <a:r>
              <a:rPr lang="en-US" dirty="0"/>
              <a:t>Disable all ports that are currently unused. </a:t>
            </a:r>
            <a:endParaRPr lang="en-US" dirty="0" smtClean="0"/>
          </a:p>
          <a:p>
            <a:r>
              <a:rPr lang="en-US" dirty="0" smtClean="0"/>
              <a:t>SW-A(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FastEthernet</a:t>
            </a:r>
            <a:r>
              <a:rPr lang="en-US" b="1" dirty="0"/>
              <a:t> 0/5</a:t>
            </a:r>
          </a:p>
          <a:p>
            <a:r>
              <a:rPr lang="en-US" dirty="0"/>
              <a:t>SW-A(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shutdown</a:t>
            </a:r>
          </a:p>
          <a:p>
            <a:r>
              <a:rPr lang="en-US" dirty="0" smtClean="0"/>
              <a:t>Repeat </a:t>
            </a:r>
            <a:r>
              <a:rPr lang="en-US" dirty="0"/>
              <a:t>on other ports on SW-A and SW-B</a:t>
            </a:r>
            <a:endParaRPr lang="en-US" b="1" dirty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97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2271"/>
            <a:ext cx="3785926" cy="5055329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4. Check </a:t>
            </a:r>
            <a:r>
              <a:rPr lang="en-US" b="1" dirty="0" smtClean="0"/>
              <a:t>results.</a:t>
            </a:r>
            <a:endParaRPr lang="en-US" b="1" dirty="0"/>
          </a:p>
          <a:p>
            <a:r>
              <a:rPr lang="en-US" dirty="0"/>
              <a:t>Your completion percentage should be 100%. </a:t>
            </a:r>
            <a:endParaRPr lang="en-US" dirty="0" smtClean="0"/>
          </a:p>
          <a:p>
            <a:r>
              <a:rPr lang="en-US" dirty="0" smtClean="0"/>
              <a:t>Click </a:t>
            </a:r>
            <a:r>
              <a:rPr lang="en-US" b="1" dirty="0"/>
              <a:t>Check Results </a:t>
            </a:r>
            <a:r>
              <a:rPr lang="en-US" dirty="0"/>
              <a:t>to see feedback and verification of </a:t>
            </a:r>
            <a:r>
              <a:rPr lang="en-US" dirty="0" smtClean="0"/>
              <a:t>which required </a:t>
            </a:r>
            <a:r>
              <a:rPr lang="en-US" dirty="0"/>
              <a:t>components have been completed.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25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43886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>
                <a:cs typeface="Arial"/>
              </a:rPr>
              <a:t>Chapter </a:t>
            </a:r>
            <a:r>
              <a:rPr lang="en-US" i="1" dirty="0" smtClean="0">
                <a:cs typeface="Arial"/>
              </a:rPr>
              <a:t>6: </a:t>
            </a:r>
            <a:r>
              <a:rPr lang="en-US" i="1" dirty="0">
                <a:latin typeface="+mj-lt"/>
                <a:cs typeface="Arial"/>
              </a:rPr>
              <a:t>PT Activity: Layer 2 Security </a:t>
            </a:r>
            <a:r>
              <a:rPr lang="en-US" i="1" dirty="0" smtClean="0">
                <a:latin typeface="+mj-lt"/>
                <a:cs typeface="Arial"/>
              </a:rPr>
              <a:t>– “CCNA </a:t>
            </a:r>
            <a:r>
              <a:rPr lang="en-US" i="1" dirty="0">
                <a:latin typeface="+mj-lt"/>
                <a:cs typeface="Arial"/>
              </a:rPr>
              <a:t>Security 1.1 Student Packet Tracer </a:t>
            </a:r>
            <a:r>
              <a:rPr lang="en-US" i="1" dirty="0" smtClean="0">
                <a:latin typeface="+mj-lt"/>
                <a:cs typeface="Arial"/>
              </a:rPr>
              <a:t>Manual”, </a:t>
            </a:r>
            <a:r>
              <a:rPr lang="en-US" i="1" dirty="0">
                <a:latin typeface="+mj-lt"/>
                <a:cs typeface="Arial"/>
              </a:rPr>
              <a:t>Cisco </a:t>
            </a:r>
            <a:r>
              <a:rPr lang="en-US" i="1" dirty="0" smtClean="0">
                <a:latin typeface="+mj-lt"/>
                <a:cs typeface="Arial"/>
              </a:rPr>
              <a:t>2012.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  <a:endParaRPr lang="en-US" sz="30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Experimental Setup:</a:t>
            </a:r>
          </a:p>
          <a:p>
            <a:r>
              <a:rPr lang="en-US" dirty="0" smtClean="0"/>
              <a:t>Assume that your company’s network </a:t>
            </a:r>
            <a:r>
              <a:rPr lang="en-US" dirty="0"/>
              <a:t>administrator </a:t>
            </a:r>
            <a:r>
              <a:rPr lang="en-US" dirty="0" smtClean="0"/>
              <a:t>has assigned </a:t>
            </a:r>
            <a:r>
              <a:rPr lang="en-US" dirty="0"/>
              <a:t>you the task of configuring Layer 2 security.</a:t>
            </a:r>
          </a:p>
          <a:p>
            <a:r>
              <a:rPr lang="en-US" dirty="0" smtClean="0"/>
              <a:t>For </a:t>
            </a:r>
            <a:r>
              <a:rPr lang="en-US" dirty="0"/>
              <a:t>optimum performance and security, </a:t>
            </a:r>
            <a:r>
              <a:rPr lang="en-US" dirty="0" smtClean="0"/>
              <a:t>he has recommended that </a:t>
            </a:r>
            <a:r>
              <a:rPr lang="en-US" dirty="0"/>
              <a:t>the root bridge is the </a:t>
            </a:r>
            <a:r>
              <a:rPr lang="en-US" dirty="0" smtClean="0"/>
              <a:t>3560 Central switch</a:t>
            </a:r>
            <a:r>
              <a:rPr lang="en-US" dirty="0"/>
              <a:t> </a:t>
            </a:r>
            <a:r>
              <a:rPr lang="en-US" dirty="0" smtClean="0"/>
              <a:t>and wants that the spanning tree protocol (STP- a Layer </a:t>
            </a:r>
            <a:r>
              <a:rPr lang="en-US" dirty="0"/>
              <a:t>2 link management protocol</a:t>
            </a:r>
            <a:r>
              <a:rPr lang="en-US" dirty="0" smtClean="0"/>
              <a:t>) </a:t>
            </a:r>
            <a:r>
              <a:rPr lang="en-US" dirty="0"/>
              <a:t>parameters are </a:t>
            </a:r>
            <a:r>
              <a:rPr lang="en-US" dirty="0" smtClean="0"/>
              <a:t>secure</a:t>
            </a:r>
            <a:r>
              <a:rPr lang="en-US" dirty="0"/>
              <a:t> </a:t>
            </a:r>
            <a:r>
              <a:rPr lang="en-US" dirty="0" smtClean="0"/>
              <a:t>against </a:t>
            </a:r>
            <a:r>
              <a:rPr lang="en-US" dirty="0"/>
              <a:t>spanning-tree manipulation </a:t>
            </a:r>
            <a:r>
              <a:rPr lang="en-US" dirty="0" smtClean="0"/>
              <a:t>attacks.</a:t>
            </a:r>
            <a:endParaRPr lang="en-US" b="1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85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  <p:pic>
        <p:nvPicPr>
          <p:cNvPr id="1026" name="Picture 2" descr="C:\Users\kashif\Pictures\Screenshots\Screenshot (323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952500"/>
            <a:ext cx="7389813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266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To prevent </a:t>
            </a:r>
            <a:r>
              <a:rPr lang="en-US" dirty="0"/>
              <a:t>broadcast </a:t>
            </a:r>
            <a:r>
              <a:rPr lang="en-US" dirty="0" smtClean="0"/>
              <a:t>storms, </a:t>
            </a:r>
            <a:r>
              <a:rPr lang="en-US" dirty="0"/>
              <a:t>the network administrator </a:t>
            </a:r>
            <a:r>
              <a:rPr lang="en-US" dirty="0" smtClean="0"/>
              <a:t>wants you </a:t>
            </a:r>
            <a:r>
              <a:rPr lang="en-US" dirty="0"/>
              <a:t>to enable storm control.</a:t>
            </a:r>
            <a:endParaRPr lang="en-US" dirty="0" smtClean="0"/>
          </a:p>
          <a:p>
            <a:r>
              <a:rPr lang="en-US" dirty="0" smtClean="0"/>
              <a:t>Finally</a:t>
            </a:r>
            <a:r>
              <a:rPr lang="en-US" dirty="0"/>
              <a:t>, </a:t>
            </a:r>
            <a:r>
              <a:rPr lang="en-US" dirty="0" smtClean="0"/>
              <a:t>he has </a:t>
            </a:r>
            <a:r>
              <a:rPr lang="en-US" dirty="0"/>
              <a:t>decided to configure port security to limit the number of MAC addresses that can be </a:t>
            </a:r>
            <a:r>
              <a:rPr lang="en-US" dirty="0" smtClean="0"/>
              <a:t>learned </a:t>
            </a:r>
            <a:r>
              <a:rPr lang="en-US" dirty="0"/>
              <a:t>per switch port to prevent against MAC address table overflow attacks,. </a:t>
            </a:r>
            <a:endParaRPr lang="en-US" dirty="0" smtClean="0"/>
          </a:p>
          <a:p>
            <a:r>
              <a:rPr lang="en-US" dirty="0" smtClean="0"/>
              <a:t>In case, </a:t>
            </a:r>
            <a:r>
              <a:rPr lang="en-US" dirty="0"/>
              <a:t>the number of MAC addresses exceeds the set limit, the administrator </a:t>
            </a:r>
            <a:r>
              <a:rPr lang="en-US" dirty="0" smtClean="0"/>
              <a:t>wants the port to </a:t>
            </a:r>
            <a:r>
              <a:rPr lang="en-US" dirty="0"/>
              <a:t>be shutdown.</a:t>
            </a:r>
            <a:endParaRPr lang="en-US" b="1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25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All switch devices have been preconfigured with the following:</a:t>
            </a:r>
          </a:p>
          <a:p>
            <a:r>
              <a:rPr lang="en-US" dirty="0" smtClean="0"/>
              <a:t>Enable </a:t>
            </a:r>
            <a:r>
              <a:rPr lang="en-US" dirty="0"/>
              <a:t>password: </a:t>
            </a:r>
            <a:r>
              <a:rPr lang="en-US" b="1" dirty="0"/>
              <a:t>ciscoenpa55</a:t>
            </a:r>
          </a:p>
          <a:p>
            <a:r>
              <a:rPr lang="en-US" dirty="0" smtClean="0"/>
              <a:t>Console </a:t>
            </a:r>
            <a:r>
              <a:rPr lang="en-US" dirty="0"/>
              <a:t>password: </a:t>
            </a:r>
            <a:r>
              <a:rPr lang="en-US" b="1" dirty="0"/>
              <a:t>ciscoconpa55</a:t>
            </a:r>
          </a:p>
          <a:p>
            <a:r>
              <a:rPr lang="en-US" dirty="0" smtClean="0"/>
              <a:t>VTY </a:t>
            </a:r>
            <a:r>
              <a:rPr lang="en-US" dirty="0"/>
              <a:t>line password: </a:t>
            </a:r>
            <a:r>
              <a:rPr lang="en-US" b="1" dirty="0"/>
              <a:t>ciscovtypa55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95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1: Configure Root Bridge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Determine the current root bridge.</a:t>
            </a:r>
          </a:p>
          <a:p>
            <a:r>
              <a:rPr lang="en-US" dirty="0"/>
              <a:t>From Central, issue the </a:t>
            </a:r>
            <a:r>
              <a:rPr lang="en-US" b="1" i="1" dirty="0"/>
              <a:t>show spanning-tree </a:t>
            </a:r>
            <a:r>
              <a:rPr lang="en-US" dirty="0"/>
              <a:t>command to determine the current root bridge and to see </a:t>
            </a:r>
            <a:r>
              <a:rPr lang="en-US" dirty="0" smtClean="0"/>
              <a:t>the ports </a:t>
            </a:r>
            <a:r>
              <a:rPr lang="en-US" dirty="0"/>
              <a:t>in use and their status.</a:t>
            </a:r>
          </a:p>
          <a:p>
            <a:r>
              <a:rPr lang="en-US" dirty="0"/>
              <a:t>Which switch is the current root-bridge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33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Configuring Layer 2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  <p:pic>
        <p:nvPicPr>
          <p:cNvPr id="1026" name="Picture 2" descr="C:\Users\kashif\Pictures\Screenshots\Screenshot (336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1150938"/>
            <a:ext cx="4296228" cy="452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14401" y="5680756"/>
            <a:ext cx="7476183" cy="473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/>
              <a:t>Current </a:t>
            </a:r>
            <a:r>
              <a:rPr lang="en-US" dirty="0"/>
              <a:t>root is </a:t>
            </a:r>
            <a:r>
              <a:rPr lang="en-US" dirty="0" smtClean="0"/>
              <a:t>SW-1</a:t>
            </a:r>
            <a:endParaRPr lang="en-US" dirty="0"/>
          </a:p>
        </p:txBody>
      </p:sp>
      <p:pic>
        <p:nvPicPr>
          <p:cNvPr id="1027" name="Picture 3" descr="C:\Users\kashif\Pictures\Screenshots\Screenshot (337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144" y="1511981"/>
            <a:ext cx="3476625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5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23467</TotalTime>
  <Words>1175</Words>
  <Application>Microsoft Office PowerPoint</Application>
  <PresentationFormat>On-screen Show (4:3)</PresentationFormat>
  <Paragraphs>154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  <vt:lpstr>Configuring Layer 2 Security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16637</cp:revision>
  <cp:lastPrinted>2015-04-15T04:00:00Z</cp:lastPrinted>
  <dcterms:created xsi:type="dcterms:W3CDTF">2015-04-10T12:56:27Z</dcterms:created>
  <dcterms:modified xsi:type="dcterms:W3CDTF">2016-07-31T03:55:53Z</dcterms:modified>
</cp:coreProperties>
</file>