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00" r:id="rId5"/>
    <p:sldId id="401" r:id="rId6"/>
    <p:sldId id="402" r:id="rId7"/>
    <p:sldId id="403" r:id="rId8"/>
    <p:sldId id="404" r:id="rId9"/>
    <p:sldId id="405" r:id="rId10"/>
    <p:sldId id="406" r:id="rId11"/>
    <p:sldId id="407" r:id="rId12"/>
    <p:sldId id="408" r:id="rId13"/>
    <p:sldId id="410" r:id="rId14"/>
    <p:sldId id="411" r:id="rId15"/>
    <p:sldId id="412" r:id="rId16"/>
    <p:sldId id="414" r:id="rId17"/>
    <p:sldId id="415" r:id="rId18"/>
    <p:sldId id="416" r:id="rId19"/>
    <p:sldId id="417" r:id="rId20"/>
    <p:sldId id="41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030FDA-A2D5-FC47-96C3-74D3368E9EBC}" type="doc">
      <dgm:prSet loTypeId="urn:microsoft.com/office/officeart/2005/8/layout/funnel1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3ACB99-EA12-0C4A-A377-CBDA785B5AE3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tx2">
                  <a:lumMod val="10000"/>
                </a:schemeClr>
              </a:solidFill>
            </a:rPr>
            <a:t>Key algorithmic ingredients</a:t>
          </a:r>
          <a:endParaRPr lang="en-US" sz="2800" b="1" dirty="0"/>
        </a:p>
      </dgm:t>
    </dgm:pt>
    <dgm:pt modelId="{F565CC73-1D03-4549-99A5-788C83E1E721}" type="parTrans" cxnId="{2F2B961E-D315-0C45-B030-D992C60104E6}">
      <dgm:prSet/>
      <dgm:spPr/>
      <dgm:t>
        <a:bodyPr/>
        <a:lstStyle/>
        <a:p>
          <a:endParaRPr lang="en-US"/>
        </a:p>
      </dgm:t>
    </dgm:pt>
    <dgm:pt modelId="{66C0B33D-51B6-CC4A-823E-7518A60D338A}" type="sibTrans" cxnId="{2F2B961E-D315-0C45-B030-D992C60104E6}">
      <dgm:prSet/>
      <dgm:spPr/>
      <dgm:t>
        <a:bodyPr/>
        <a:lstStyle/>
        <a:p>
          <a:endParaRPr lang="en-US"/>
        </a:p>
      </dgm:t>
    </dgm:pt>
    <dgm:pt modelId="{B719B0F6-6B64-EC42-879F-1CCD15BE0DB9}">
      <dgm:prSet custT="1"/>
      <dgm:spPr/>
      <dgm:t>
        <a:bodyPr/>
        <a:lstStyle/>
        <a:p>
          <a:r>
            <a:rPr lang="en-US" sz="1800" b="1" i="0" dirty="0" smtClean="0">
              <a:solidFill>
                <a:schemeClr val="tx2">
                  <a:lumMod val="90000"/>
                </a:schemeClr>
              </a:solidFill>
            </a:rPr>
            <a:t>AES encryption algorithm</a:t>
          </a:r>
        </a:p>
      </dgm:t>
    </dgm:pt>
    <dgm:pt modelId="{5239D105-74C3-E342-B969-FB1CC08D97DC}" type="parTrans" cxnId="{9883F50B-CF61-C248-A988-AB2A4E630458}">
      <dgm:prSet/>
      <dgm:spPr/>
      <dgm:t>
        <a:bodyPr/>
        <a:lstStyle/>
        <a:p>
          <a:endParaRPr lang="en-US"/>
        </a:p>
      </dgm:t>
    </dgm:pt>
    <dgm:pt modelId="{9D7E95AB-93A6-684D-8336-DF220FBDAFBA}" type="sibTrans" cxnId="{9883F50B-CF61-C248-A988-AB2A4E630458}">
      <dgm:prSet/>
      <dgm:spPr/>
      <dgm:t>
        <a:bodyPr/>
        <a:lstStyle/>
        <a:p>
          <a:endParaRPr lang="en-US"/>
        </a:p>
      </dgm:t>
    </dgm:pt>
    <dgm:pt modelId="{EBAFBEC6-504D-B44A-9366-74AE71D07CE9}">
      <dgm:prSet custT="1"/>
      <dgm:spPr/>
      <dgm:t>
        <a:bodyPr/>
        <a:lstStyle/>
        <a:p>
          <a:r>
            <a:rPr lang="en-US" sz="1800" b="1" i="0" dirty="0" smtClean="0">
              <a:solidFill>
                <a:schemeClr val="tx2">
                  <a:lumMod val="90000"/>
                </a:schemeClr>
              </a:solidFill>
            </a:rPr>
            <a:t>CTR mode of operation</a:t>
          </a:r>
        </a:p>
      </dgm:t>
    </dgm:pt>
    <dgm:pt modelId="{D871F4E3-4DB2-924F-BDCF-F5A11610A387}" type="parTrans" cxnId="{7870504D-6616-034F-A7C9-1DB0FD340E26}">
      <dgm:prSet/>
      <dgm:spPr/>
      <dgm:t>
        <a:bodyPr/>
        <a:lstStyle/>
        <a:p>
          <a:endParaRPr lang="en-US"/>
        </a:p>
      </dgm:t>
    </dgm:pt>
    <dgm:pt modelId="{834DDEED-8EFC-9143-A7F3-5616B23F1011}" type="sibTrans" cxnId="{7870504D-6616-034F-A7C9-1DB0FD340E26}">
      <dgm:prSet/>
      <dgm:spPr/>
      <dgm:t>
        <a:bodyPr/>
        <a:lstStyle/>
        <a:p>
          <a:endParaRPr lang="en-US"/>
        </a:p>
      </dgm:t>
    </dgm:pt>
    <dgm:pt modelId="{883B57FA-6EC4-BE4D-9892-F190E4031B66}">
      <dgm:prSet custT="1"/>
      <dgm:spPr/>
      <dgm:t>
        <a:bodyPr/>
        <a:lstStyle/>
        <a:p>
          <a:r>
            <a:rPr lang="en-US" sz="1800" b="1" i="0" dirty="0" smtClean="0">
              <a:solidFill>
                <a:schemeClr val="tx2">
                  <a:lumMod val="90000"/>
                </a:schemeClr>
              </a:solidFill>
            </a:rPr>
            <a:t>CMAC authentication algorithm</a:t>
          </a:r>
        </a:p>
      </dgm:t>
    </dgm:pt>
    <dgm:pt modelId="{4A2C6D76-7AC1-E846-AAC0-B391E5ECC656}" type="parTrans" cxnId="{7EB32AA7-B52B-374E-B6FD-5024639F39EA}">
      <dgm:prSet/>
      <dgm:spPr/>
      <dgm:t>
        <a:bodyPr/>
        <a:lstStyle/>
        <a:p>
          <a:endParaRPr lang="en-US"/>
        </a:p>
      </dgm:t>
    </dgm:pt>
    <dgm:pt modelId="{48ED04C5-B21E-4F42-9114-F42190187FA1}" type="sibTrans" cxnId="{7EB32AA7-B52B-374E-B6FD-5024639F39EA}">
      <dgm:prSet/>
      <dgm:spPr/>
      <dgm:t>
        <a:bodyPr/>
        <a:lstStyle/>
        <a:p>
          <a:endParaRPr lang="en-US"/>
        </a:p>
      </dgm:t>
    </dgm:pt>
    <dgm:pt modelId="{8F2E7571-F932-284D-9050-5BA0A032B99A}" type="pres">
      <dgm:prSet presAssocID="{F0030FDA-A2D5-FC47-96C3-74D3368E9EBC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C07FCD-3C91-7040-BD06-6B799BFD8349}" type="pres">
      <dgm:prSet presAssocID="{F0030FDA-A2D5-FC47-96C3-74D3368E9EBC}" presName="ellipse" presStyleLbl="trBgShp" presStyleIdx="0" presStyleCnt="1" custLinFactNeighborX="155" custLinFactNeighborY="40831"/>
      <dgm:spPr/>
    </dgm:pt>
    <dgm:pt modelId="{D4755CDB-0889-FE40-95F3-5CEAB85D140C}" type="pres">
      <dgm:prSet presAssocID="{F0030FDA-A2D5-FC47-96C3-74D3368E9EBC}" presName="arrow1" presStyleLbl="fgShp" presStyleIdx="0" presStyleCnt="1" custLinFactNeighborX="9365" custLinFactNeighborY="57574"/>
      <dgm:spPr/>
    </dgm:pt>
    <dgm:pt modelId="{5A4B9020-EB56-1D48-AA5D-0986CB554B15}" type="pres">
      <dgm:prSet presAssocID="{F0030FDA-A2D5-FC47-96C3-74D3368E9EBC}" presName="rectangle" presStyleLbl="revTx" presStyleIdx="0" presStyleCnt="1" custScaleX="146308" custLinFactNeighborX="4548" custLinFactNeighborY="210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6601C8-3962-7642-AECF-A0FF5C5C2656}" type="pres">
      <dgm:prSet presAssocID="{EBAFBEC6-504D-B44A-9366-74AE71D07CE9}" presName="item1" presStyleLbl="node1" presStyleIdx="0" presStyleCnt="3" custScaleX="167555" custScaleY="121155" custLinFactNeighborX="67689" custLinFactNeighborY="-659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C31E37-89C6-9C42-8A14-2CB5254898C0}" type="pres">
      <dgm:prSet presAssocID="{883B57FA-6EC4-BE4D-9892-F190E4031B66}" presName="item2" presStyleLbl="node1" presStyleIdx="1" presStyleCnt="3" custScaleX="113333" custScaleY="113334" custLinFactNeighborX="-23316" custLinFactNeighborY="107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FDE3B1-4B8A-EE49-B370-3A17ED530773}" type="pres">
      <dgm:prSet presAssocID="{113ACB99-EA12-0C4A-A377-CBDA785B5AE3}" presName="item3" presStyleLbl="node1" presStyleIdx="2" presStyleCnt="3" custScaleX="117778" custScaleY="109422" custLinFactY="45891" custLinFactNeighborX="-3301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3F9E2D-C44D-C245-996F-734697CB3E71}" type="pres">
      <dgm:prSet presAssocID="{F0030FDA-A2D5-FC47-96C3-74D3368E9EBC}" presName="funnel" presStyleLbl="trAlignAcc1" presStyleIdx="0" presStyleCnt="1" custLinFactNeighborX="2768" custLinFactNeighborY="12065"/>
      <dgm:spPr>
        <a:solidFill>
          <a:schemeClr val="lt1">
            <a:hueOff val="0"/>
            <a:satOff val="0"/>
            <a:lumOff val="0"/>
            <a:alpha val="12000"/>
          </a:schemeClr>
        </a:solidFill>
      </dgm:spPr>
    </dgm:pt>
  </dgm:ptLst>
  <dgm:cxnLst>
    <dgm:cxn modelId="{589E1EDA-CAE2-4308-99E7-684DB0D86B55}" type="presOf" srcId="{EBAFBEC6-504D-B44A-9366-74AE71D07CE9}" destId="{6EC31E37-89C6-9C42-8A14-2CB5254898C0}" srcOrd="0" destOrd="0" presId="urn:microsoft.com/office/officeart/2005/8/layout/funnel1"/>
    <dgm:cxn modelId="{7EB32AA7-B52B-374E-B6FD-5024639F39EA}" srcId="{F0030FDA-A2D5-FC47-96C3-74D3368E9EBC}" destId="{883B57FA-6EC4-BE4D-9892-F190E4031B66}" srcOrd="2" destOrd="0" parTransId="{4A2C6D76-7AC1-E846-AAC0-B391E5ECC656}" sibTransId="{48ED04C5-B21E-4F42-9114-F42190187FA1}"/>
    <dgm:cxn modelId="{7870504D-6616-034F-A7C9-1DB0FD340E26}" srcId="{F0030FDA-A2D5-FC47-96C3-74D3368E9EBC}" destId="{EBAFBEC6-504D-B44A-9366-74AE71D07CE9}" srcOrd="1" destOrd="0" parTransId="{D871F4E3-4DB2-924F-BDCF-F5A11610A387}" sibTransId="{834DDEED-8EFC-9143-A7F3-5616B23F1011}"/>
    <dgm:cxn modelId="{7BB68CC9-82CD-4BBA-AB3A-27CC03AE1350}" type="presOf" srcId="{113ACB99-EA12-0C4A-A377-CBDA785B5AE3}" destId="{5A4B9020-EB56-1D48-AA5D-0986CB554B15}" srcOrd="0" destOrd="0" presId="urn:microsoft.com/office/officeart/2005/8/layout/funnel1"/>
    <dgm:cxn modelId="{C30E069B-83C7-45E1-9033-49417B166B88}" type="presOf" srcId="{883B57FA-6EC4-BE4D-9892-F190E4031B66}" destId="{E96601C8-3962-7642-AECF-A0FF5C5C2656}" srcOrd="0" destOrd="0" presId="urn:microsoft.com/office/officeart/2005/8/layout/funnel1"/>
    <dgm:cxn modelId="{9883F50B-CF61-C248-A988-AB2A4E630458}" srcId="{F0030FDA-A2D5-FC47-96C3-74D3368E9EBC}" destId="{B719B0F6-6B64-EC42-879F-1CCD15BE0DB9}" srcOrd="0" destOrd="0" parTransId="{5239D105-74C3-E342-B969-FB1CC08D97DC}" sibTransId="{9D7E95AB-93A6-684D-8336-DF220FBDAFBA}"/>
    <dgm:cxn modelId="{E09A5EEE-49BC-4A34-B9D1-3400F5D36A30}" type="presOf" srcId="{B719B0F6-6B64-EC42-879F-1CCD15BE0DB9}" destId="{10FDE3B1-4B8A-EE49-B370-3A17ED530773}" srcOrd="0" destOrd="0" presId="urn:microsoft.com/office/officeart/2005/8/layout/funnel1"/>
    <dgm:cxn modelId="{FA72A770-6BC5-4301-87B5-41C489020DFF}" type="presOf" srcId="{F0030FDA-A2D5-FC47-96C3-74D3368E9EBC}" destId="{8F2E7571-F932-284D-9050-5BA0A032B99A}" srcOrd="0" destOrd="0" presId="urn:microsoft.com/office/officeart/2005/8/layout/funnel1"/>
    <dgm:cxn modelId="{2F2B961E-D315-0C45-B030-D992C60104E6}" srcId="{F0030FDA-A2D5-FC47-96C3-74D3368E9EBC}" destId="{113ACB99-EA12-0C4A-A377-CBDA785B5AE3}" srcOrd="3" destOrd="0" parTransId="{F565CC73-1D03-4549-99A5-788C83E1E721}" sibTransId="{66C0B33D-51B6-CC4A-823E-7518A60D338A}"/>
    <dgm:cxn modelId="{7D2E5180-ECD0-4C5D-842C-9871E1A0426D}" type="presParOf" srcId="{8F2E7571-F932-284D-9050-5BA0A032B99A}" destId="{49C07FCD-3C91-7040-BD06-6B799BFD8349}" srcOrd="0" destOrd="0" presId="urn:microsoft.com/office/officeart/2005/8/layout/funnel1"/>
    <dgm:cxn modelId="{DA2E5077-C9E2-4CF4-AF8E-B372499641A2}" type="presParOf" srcId="{8F2E7571-F932-284D-9050-5BA0A032B99A}" destId="{D4755CDB-0889-FE40-95F3-5CEAB85D140C}" srcOrd="1" destOrd="0" presId="urn:microsoft.com/office/officeart/2005/8/layout/funnel1"/>
    <dgm:cxn modelId="{B3D30436-00F5-4573-ADF0-B5D3C246E8FF}" type="presParOf" srcId="{8F2E7571-F932-284D-9050-5BA0A032B99A}" destId="{5A4B9020-EB56-1D48-AA5D-0986CB554B15}" srcOrd="2" destOrd="0" presId="urn:microsoft.com/office/officeart/2005/8/layout/funnel1"/>
    <dgm:cxn modelId="{83159DCC-59F1-4DEE-87DB-9EC3729A8AF7}" type="presParOf" srcId="{8F2E7571-F932-284D-9050-5BA0A032B99A}" destId="{E96601C8-3962-7642-AECF-A0FF5C5C2656}" srcOrd="3" destOrd="0" presId="urn:microsoft.com/office/officeart/2005/8/layout/funnel1"/>
    <dgm:cxn modelId="{7EA137DB-8108-4D27-86EE-A69662257652}" type="presParOf" srcId="{8F2E7571-F932-284D-9050-5BA0A032B99A}" destId="{6EC31E37-89C6-9C42-8A14-2CB5254898C0}" srcOrd="4" destOrd="0" presId="urn:microsoft.com/office/officeart/2005/8/layout/funnel1"/>
    <dgm:cxn modelId="{C3CCBD81-3CC1-4048-9A4A-4513B5B62AF3}" type="presParOf" srcId="{8F2E7571-F932-284D-9050-5BA0A032B99A}" destId="{10FDE3B1-4B8A-EE49-B370-3A17ED530773}" srcOrd="5" destOrd="0" presId="urn:microsoft.com/office/officeart/2005/8/layout/funnel1"/>
    <dgm:cxn modelId="{B4B868C3-732D-4C07-9ABD-0AB19C4DEE9D}" type="presParOf" srcId="{8F2E7571-F932-284D-9050-5BA0A032B99A}" destId="{8F3F9E2D-C44D-C245-996F-734697CB3E7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C07FCD-3C91-7040-BD06-6B799BFD8349}">
      <dsp:nvSpPr>
        <dsp:cNvPr id="0" name=""/>
        <dsp:cNvSpPr/>
      </dsp:nvSpPr>
      <dsp:spPr>
        <a:xfrm>
          <a:off x="1112756" y="743861"/>
          <a:ext cx="3870483" cy="134416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55CDB-0889-FE40-95F3-5CEAB85D140C}">
      <dsp:nvSpPr>
        <dsp:cNvPr id="0" name=""/>
        <dsp:cNvSpPr/>
      </dsp:nvSpPr>
      <dsp:spPr>
        <a:xfrm>
          <a:off x="2743199" y="3762825"/>
          <a:ext cx="750093" cy="480060"/>
        </a:xfrm>
        <a:prstGeom prst="down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A4B9020-EB56-1D48-AA5D-0986CB554B15}">
      <dsp:nvSpPr>
        <dsp:cNvPr id="0" name=""/>
        <dsp:cNvSpPr/>
      </dsp:nvSpPr>
      <dsp:spPr>
        <a:xfrm>
          <a:off x="577875" y="3900487"/>
          <a:ext cx="5267746" cy="900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2">
                  <a:lumMod val="10000"/>
                </a:schemeClr>
              </a:solidFill>
            </a:rPr>
            <a:t>Key algorithmic ingredients</a:t>
          </a:r>
          <a:endParaRPr lang="en-US" sz="2800" b="1" kern="1200" dirty="0"/>
        </a:p>
      </dsp:txBody>
      <dsp:txXfrm>
        <a:off x="577875" y="3900487"/>
        <a:ext cx="5267746" cy="900112"/>
      </dsp:txXfrm>
    </dsp:sp>
    <dsp:sp modelId="{E96601C8-3962-7642-AECF-A0FF5C5C2656}">
      <dsp:nvSpPr>
        <dsp:cNvPr id="0" name=""/>
        <dsp:cNvSpPr/>
      </dsp:nvSpPr>
      <dsp:spPr>
        <a:xfrm>
          <a:off x="2971795" y="609606"/>
          <a:ext cx="2262275" cy="16357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solidFill>
                <a:schemeClr val="tx2">
                  <a:lumMod val="90000"/>
                </a:schemeClr>
              </a:solidFill>
            </a:rPr>
            <a:t>CMAC authentication algorithm</a:t>
          </a:r>
        </a:p>
      </dsp:txBody>
      <dsp:txXfrm>
        <a:off x="3303098" y="849163"/>
        <a:ext cx="1599669" cy="1156682"/>
      </dsp:txXfrm>
    </dsp:sp>
    <dsp:sp modelId="{6EC31E37-89C6-9C42-8A14-2CB5254898C0}">
      <dsp:nvSpPr>
        <dsp:cNvPr id="0" name=""/>
        <dsp:cNvSpPr/>
      </dsp:nvSpPr>
      <dsp:spPr>
        <a:xfrm>
          <a:off x="1142998" y="685800"/>
          <a:ext cx="1530186" cy="15302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solidFill>
                <a:schemeClr val="tx2">
                  <a:lumMod val="90000"/>
                </a:schemeClr>
              </a:solidFill>
            </a:rPr>
            <a:t>CTR mode of operation</a:t>
          </a:r>
        </a:p>
      </dsp:txBody>
      <dsp:txXfrm>
        <a:off x="1367089" y="909893"/>
        <a:ext cx="1082004" cy="1082014"/>
      </dsp:txXfrm>
    </dsp:sp>
    <dsp:sp modelId="{10FDE3B1-4B8A-EE49-B370-3A17ED530773}">
      <dsp:nvSpPr>
        <dsp:cNvPr id="0" name=""/>
        <dsp:cNvSpPr/>
      </dsp:nvSpPr>
      <dsp:spPr>
        <a:xfrm>
          <a:off x="2362196" y="2209806"/>
          <a:ext cx="1590201" cy="1477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solidFill>
                <a:schemeClr val="tx2">
                  <a:lumMod val="90000"/>
                </a:schemeClr>
              </a:solidFill>
            </a:rPr>
            <a:t>AES encryption algorithm</a:t>
          </a:r>
        </a:p>
      </dsp:txBody>
      <dsp:txXfrm>
        <a:off x="2595076" y="2426163"/>
        <a:ext cx="1124441" cy="1044667"/>
      </dsp:txXfrm>
    </dsp:sp>
    <dsp:sp modelId="{8F3F9E2D-C44D-C245-996F-734697CB3E71}">
      <dsp:nvSpPr>
        <dsp:cNvPr id="0" name=""/>
        <dsp:cNvSpPr/>
      </dsp:nvSpPr>
      <dsp:spPr>
        <a:xfrm>
          <a:off x="1064008" y="435438"/>
          <a:ext cx="4200525" cy="3360420"/>
        </a:xfrm>
        <a:prstGeom prst="funnel">
          <a:avLst/>
        </a:prstGeom>
        <a:solidFill>
          <a:schemeClr val="lt1">
            <a:hueOff val="0"/>
            <a:satOff val="0"/>
            <a:lumOff val="0"/>
            <a:alpha val="12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The input </a:t>
            </a:r>
            <a:r>
              <a:rPr lang="en-US" dirty="0">
                <a:latin typeface="+mj-lt"/>
              </a:rPr>
              <a:t>to the CCM encryption process consists of three elements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1. Data that will be both authenticated and encrypted. This is the </a:t>
            </a:r>
            <a:r>
              <a:rPr lang="en-US" dirty="0" smtClean="0">
                <a:latin typeface="+mj-lt"/>
              </a:rPr>
              <a:t>plaintext message </a:t>
            </a:r>
            <a:r>
              <a:rPr lang="en-US" dirty="0">
                <a:latin typeface="+mj-lt"/>
              </a:rPr>
              <a:t>P of data block.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6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2. Associated data A that will be authenticated but not encrypted.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An </a:t>
            </a:r>
            <a:r>
              <a:rPr lang="en-US" dirty="0">
                <a:latin typeface="+mj-lt"/>
              </a:rPr>
              <a:t>example is </a:t>
            </a:r>
            <a:r>
              <a:rPr lang="en-US" dirty="0" smtClean="0">
                <a:latin typeface="+mj-lt"/>
              </a:rPr>
              <a:t>a protocol </a:t>
            </a:r>
            <a:r>
              <a:rPr lang="en-US" dirty="0">
                <a:latin typeface="+mj-lt"/>
              </a:rPr>
              <a:t>header that must be transmitted in the clear for proper protocol </a:t>
            </a:r>
            <a:r>
              <a:rPr lang="en-US" dirty="0" smtClean="0">
                <a:latin typeface="+mj-lt"/>
              </a:rPr>
              <a:t>operation but </a:t>
            </a:r>
            <a:r>
              <a:rPr lang="en-US" dirty="0">
                <a:latin typeface="+mj-lt"/>
              </a:rPr>
              <a:t>which needs to be authenticated.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8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3. A nonce N that is assigned to the payload and the associated data.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This </a:t>
            </a:r>
            <a:r>
              <a:rPr lang="en-US" dirty="0">
                <a:latin typeface="+mj-lt"/>
              </a:rPr>
              <a:t>is </a:t>
            </a:r>
            <a:r>
              <a:rPr lang="en-US" dirty="0" smtClean="0">
                <a:latin typeface="+mj-lt"/>
              </a:rPr>
              <a:t>a unique </a:t>
            </a:r>
            <a:r>
              <a:rPr lang="en-US" dirty="0">
                <a:latin typeface="+mj-lt"/>
              </a:rPr>
              <a:t>value that is different for every instance during 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lifetime of a </a:t>
            </a:r>
            <a:r>
              <a:rPr lang="en-US" dirty="0" smtClean="0">
                <a:latin typeface="+mj-lt"/>
              </a:rPr>
              <a:t>protocol association </a:t>
            </a:r>
            <a:r>
              <a:rPr lang="en-US" dirty="0">
                <a:latin typeface="+mj-lt"/>
              </a:rPr>
              <a:t>and is intended to prevent replay </a:t>
            </a:r>
            <a:r>
              <a:rPr lang="en-US" dirty="0" smtClean="0">
                <a:latin typeface="+mj-lt"/>
              </a:rPr>
              <a:t>attacks.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8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Authentication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For authentication, the </a:t>
            </a:r>
            <a:r>
              <a:rPr lang="en-US" dirty="0" smtClean="0">
                <a:latin typeface="+mj-lt"/>
                <a:cs typeface="Arial"/>
              </a:rPr>
              <a:t>input includes </a:t>
            </a:r>
            <a:r>
              <a:rPr lang="en-US" dirty="0">
                <a:latin typeface="+mj-lt"/>
                <a:cs typeface="Arial"/>
              </a:rPr>
              <a:t>the nonce, the associated data, and the </a:t>
            </a:r>
            <a:r>
              <a:rPr lang="en-US" dirty="0" smtClean="0">
                <a:latin typeface="+mj-lt"/>
                <a:cs typeface="Arial"/>
              </a:rPr>
              <a:t>plaintext. </a:t>
            </a:r>
          </a:p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input is formatted </a:t>
            </a:r>
            <a:r>
              <a:rPr lang="en-US" dirty="0" smtClean="0">
                <a:latin typeface="+mj-lt"/>
                <a:cs typeface="Arial"/>
              </a:rPr>
              <a:t>as a </a:t>
            </a:r>
            <a:r>
              <a:rPr lang="en-US" dirty="0">
                <a:latin typeface="+mj-lt"/>
                <a:cs typeface="Arial"/>
              </a:rPr>
              <a:t>sequence of blocks B</a:t>
            </a:r>
            <a:r>
              <a:rPr lang="en-US" baseline="-25000" dirty="0">
                <a:latin typeface="+mj-lt"/>
                <a:cs typeface="Arial"/>
              </a:rPr>
              <a:t>0</a:t>
            </a:r>
            <a:r>
              <a:rPr lang="en-US" dirty="0">
                <a:latin typeface="+mj-lt"/>
                <a:cs typeface="Arial"/>
              </a:rPr>
              <a:t> through B</a:t>
            </a:r>
            <a:r>
              <a:rPr lang="en-US" baseline="-25000" dirty="0">
                <a:latin typeface="+mj-lt"/>
                <a:cs typeface="Arial"/>
              </a:rPr>
              <a:t>r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0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3" y="1142271"/>
            <a:ext cx="3916655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first block contains the nonce plus </a:t>
            </a:r>
            <a:r>
              <a:rPr lang="en-US" dirty="0" smtClean="0">
                <a:latin typeface="+mj-lt"/>
                <a:cs typeface="Arial"/>
              </a:rPr>
              <a:t>some formatting </a:t>
            </a:r>
            <a:r>
              <a:rPr lang="en-US" dirty="0">
                <a:latin typeface="+mj-lt"/>
                <a:cs typeface="Arial"/>
              </a:rPr>
              <a:t>bits that indicate the lengths of the N</a:t>
            </a:r>
            <a:r>
              <a:rPr lang="en-US" dirty="0" smtClean="0">
                <a:latin typeface="+mj-lt"/>
                <a:cs typeface="Arial"/>
              </a:rPr>
              <a:t>, A</a:t>
            </a:r>
            <a:r>
              <a:rPr lang="en-US" dirty="0">
                <a:latin typeface="+mj-lt"/>
                <a:cs typeface="Arial"/>
              </a:rPr>
              <a:t>, and P elements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is </a:t>
            </a:r>
            <a:r>
              <a:rPr lang="en-US" dirty="0" smtClean="0">
                <a:latin typeface="+mj-lt"/>
                <a:cs typeface="Arial"/>
              </a:rPr>
              <a:t>followed </a:t>
            </a:r>
            <a:r>
              <a:rPr lang="en-US" dirty="0">
                <a:latin typeface="+mj-lt"/>
              </a:rPr>
              <a:t>by zero or more blocks that contain </a:t>
            </a:r>
            <a:r>
              <a:rPr lang="en-US" i="1" dirty="0">
                <a:latin typeface="+mj-lt"/>
              </a:rPr>
              <a:t>A</a:t>
            </a:r>
            <a:r>
              <a:rPr lang="en-US" dirty="0">
                <a:latin typeface="+mj-lt"/>
              </a:rPr>
              <a:t>, followed by zero of more blocks that </a:t>
            </a:r>
            <a:r>
              <a:rPr lang="en-US" dirty="0" smtClean="0">
                <a:latin typeface="+mj-lt"/>
              </a:rPr>
              <a:t>contain </a:t>
            </a:r>
            <a:r>
              <a:rPr lang="en-US" i="1" dirty="0" smtClean="0">
                <a:latin typeface="+mj-lt"/>
              </a:rPr>
              <a:t>P</a:t>
            </a:r>
            <a:r>
              <a:rPr lang="en-US" i="1" dirty="0">
                <a:latin typeface="+mj-lt"/>
              </a:rPr>
              <a:t>. 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1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resulting sequence of blocks serves as input to the CMAC algorithm, </a:t>
            </a:r>
            <a:r>
              <a:rPr lang="en-US" dirty="0" smtClean="0"/>
              <a:t>which produces </a:t>
            </a:r>
            <a:r>
              <a:rPr lang="en-US" dirty="0"/>
              <a:t>a MAC value with length </a:t>
            </a:r>
            <a:r>
              <a:rPr lang="en-US" i="1" dirty="0" err="1"/>
              <a:t>Tlen</a:t>
            </a:r>
            <a:r>
              <a:rPr lang="en-US" dirty="0"/>
              <a:t>, which is less than or equal to the </a:t>
            </a:r>
            <a:r>
              <a:rPr lang="en-US" dirty="0" smtClean="0"/>
              <a:t>block length.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18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3" y="1644196"/>
            <a:ext cx="7460343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3787352" cy="62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Authentication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49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Encryption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For encryption, a sequence of counters is generated that must be </a:t>
            </a:r>
            <a:r>
              <a:rPr lang="en-US" dirty="0" smtClean="0">
                <a:latin typeface="+mj-lt"/>
                <a:cs typeface="Arial"/>
              </a:rPr>
              <a:t>independent of </a:t>
            </a:r>
            <a:r>
              <a:rPr lang="en-US" dirty="0">
                <a:latin typeface="+mj-lt"/>
                <a:cs typeface="Arial"/>
              </a:rPr>
              <a:t>the nonce.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authentication tag is encrypted in CTR mode using the </a:t>
            </a:r>
            <a:r>
              <a:rPr lang="en-US" dirty="0" smtClean="0">
                <a:latin typeface="+mj-lt"/>
                <a:cs typeface="Arial"/>
              </a:rPr>
              <a:t>single counter </a:t>
            </a:r>
            <a:r>
              <a:rPr lang="en-US" dirty="0">
                <a:latin typeface="+mj-lt"/>
                <a:cs typeface="Arial"/>
              </a:rPr>
              <a:t>Ctr0 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3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err="1">
                <a:latin typeface="+mj-lt"/>
                <a:cs typeface="Arial"/>
              </a:rPr>
              <a:t>Tlen</a:t>
            </a:r>
            <a:r>
              <a:rPr lang="en-US" dirty="0">
                <a:latin typeface="+mj-lt"/>
                <a:cs typeface="Arial"/>
              </a:rPr>
              <a:t>  most significant bits of the output are </a:t>
            </a:r>
            <a:r>
              <a:rPr lang="en-US" dirty="0" err="1">
                <a:latin typeface="+mj-lt"/>
                <a:cs typeface="Arial"/>
              </a:rPr>
              <a:t>XORed</a:t>
            </a:r>
            <a:r>
              <a:rPr lang="en-US" dirty="0">
                <a:latin typeface="+mj-lt"/>
                <a:cs typeface="Arial"/>
              </a:rPr>
              <a:t> with the </a:t>
            </a:r>
            <a:r>
              <a:rPr lang="en-US" dirty="0" smtClean="0">
                <a:latin typeface="+mj-lt"/>
                <a:cs typeface="Arial"/>
              </a:rPr>
              <a:t>tag to </a:t>
            </a:r>
            <a:r>
              <a:rPr lang="en-US" dirty="0">
                <a:latin typeface="+mj-lt"/>
                <a:cs typeface="Arial"/>
              </a:rPr>
              <a:t>produce an encrypted tag.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remaining counters are used for the CTR </a:t>
            </a:r>
            <a:r>
              <a:rPr lang="en-US" dirty="0" smtClean="0">
                <a:latin typeface="+mj-lt"/>
                <a:cs typeface="Arial"/>
              </a:rPr>
              <a:t>mode encryption </a:t>
            </a:r>
            <a:r>
              <a:rPr lang="en-US" dirty="0">
                <a:latin typeface="+mj-lt"/>
                <a:cs typeface="Arial"/>
              </a:rPr>
              <a:t>of the </a:t>
            </a:r>
            <a:r>
              <a:rPr lang="en-US" dirty="0" smtClean="0">
                <a:latin typeface="+mj-lt"/>
                <a:cs typeface="Arial"/>
              </a:rPr>
              <a:t>plaintext.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3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encrypted plaintext is </a:t>
            </a:r>
            <a:r>
              <a:rPr lang="en-US" dirty="0" smtClean="0">
                <a:latin typeface="+mj-lt"/>
                <a:cs typeface="Arial"/>
              </a:rPr>
              <a:t>concatenated with </a:t>
            </a:r>
            <a:r>
              <a:rPr lang="en-US" dirty="0">
                <a:latin typeface="+mj-lt"/>
                <a:cs typeface="Arial"/>
              </a:rPr>
              <a:t>the encrypted tag to form the ciphertext </a:t>
            </a:r>
            <a:r>
              <a:rPr lang="en-US" dirty="0" smtClean="0">
                <a:latin typeface="+mj-lt"/>
                <a:cs typeface="Arial"/>
              </a:rPr>
              <a:t>output.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7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working </a:t>
            </a:r>
            <a:r>
              <a:rPr lang="en-US" sz="2800" dirty="0">
                <a:cs typeface="Arial" pitchFamily="34" charset="0"/>
              </a:rPr>
              <a:t>of Counter </a:t>
            </a:r>
            <a:r>
              <a:rPr lang="en-US" sz="2800" dirty="0" smtClean="0">
                <a:cs typeface="Arial" pitchFamily="34" charset="0"/>
              </a:rPr>
              <a:t>with </a:t>
            </a:r>
            <a:r>
              <a:rPr lang="en-US" sz="2800" dirty="0">
                <a:cs typeface="Arial" pitchFamily="34" charset="0"/>
              </a:rPr>
              <a:t>Cipher Block Chaining-MAC.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3787352" cy="62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Encryption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1" y="2017486"/>
            <a:ext cx="7155771" cy="4162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2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Counter </a:t>
            </a:r>
            <a:r>
              <a:rPr lang="en-US" dirty="0">
                <a:latin typeface="+mj-lt"/>
                <a:cs typeface="Arial"/>
              </a:rPr>
              <a:t>with Cipher Block Chaining-Message Authentication Code (CCM</a:t>
            </a:r>
            <a:r>
              <a:rPr lang="en-US" dirty="0" smtClean="0">
                <a:latin typeface="+mj-lt"/>
                <a:cs typeface="Arial"/>
              </a:rPr>
              <a:t>) mode </a:t>
            </a:r>
            <a:r>
              <a:rPr lang="en-US" dirty="0">
                <a:latin typeface="+mj-lt"/>
                <a:cs typeface="Arial"/>
              </a:rPr>
              <a:t>of operation, was standardized by NIST specifically to </a:t>
            </a:r>
            <a:r>
              <a:rPr lang="en-US" dirty="0" smtClean="0">
                <a:latin typeface="+mj-lt"/>
                <a:cs typeface="Arial"/>
              </a:rPr>
              <a:t>support security </a:t>
            </a:r>
            <a:r>
              <a:rPr lang="en-US" dirty="0">
                <a:latin typeface="+mj-lt"/>
                <a:cs typeface="Arial"/>
              </a:rPr>
              <a:t>requirements of IEEE 802.11 </a:t>
            </a:r>
            <a:r>
              <a:rPr lang="en-US" dirty="0" err="1">
                <a:latin typeface="+mj-lt"/>
                <a:cs typeface="Arial"/>
              </a:rPr>
              <a:t>WiFi</a:t>
            </a:r>
            <a:r>
              <a:rPr lang="en-US" dirty="0">
                <a:latin typeface="+mj-lt"/>
                <a:cs typeface="Arial"/>
              </a:rPr>
              <a:t> wireless local area </a:t>
            </a:r>
            <a:r>
              <a:rPr lang="en-US" dirty="0" smtClean="0">
                <a:latin typeface="+mj-lt"/>
                <a:cs typeface="Arial"/>
              </a:rPr>
              <a:t>networks.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It can </a:t>
            </a:r>
            <a:r>
              <a:rPr lang="en-US" dirty="0">
                <a:latin typeface="+mj-lt"/>
                <a:cs typeface="Arial"/>
              </a:rPr>
              <a:t>be used in any networking application requiring </a:t>
            </a:r>
            <a:r>
              <a:rPr lang="en-US" dirty="0" smtClean="0">
                <a:latin typeface="+mj-lt"/>
                <a:cs typeface="Arial"/>
              </a:rPr>
              <a:t>authenticated encryption.</a:t>
            </a:r>
          </a:p>
          <a:p>
            <a:r>
              <a:rPr lang="en-US" dirty="0">
                <a:cs typeface="Arial"/>
              </a:rPr>
              <a:t>It is defined in NIST SP 800-38C.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CCM </a:t>
            </a:r>
            <a:r>
              <a:rPr lang="en-US" dirty="0"/>
              <a:t>is a variation of the encrypt-and-MAC approach to authenticated encryption. </a:t>
            </a:r>
            <a:endParaRPr lang="en-US" dirty="0" smtClean="0"/>
          </a:p>
          <a:p>
            <a:r>
              <a:rPr lang="en-US" dirty="0"/>
              <a:t>It is referred to as an authenticated encryption mode.</a:t>
            </a:r>
          </a:p>
          <a:p>
            <a:endParaRPr lang="en-US" dirty="0"/>
          </a:p>
          <a:p>
            <a:endParaRPr lang="en-US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“</a:t>
            </a:r>
            <a:r>
              <a:rPr lang="en-US" dirty="0">
                <a:latin typeface="+mj-lt"/>
              </a:rPr>
              <a:t>Authenticated encryption” is a term used to describe encryption systems that </a:t>
            </a:r>
            <a:r>
              <a:rPr lang="en-US" dirty="0" smtClean="0">
                <a:latin typeface="+mj-lt"/>
              </a:rPr>
              <a:t>protect </a:t>
            </a:r>
            <a:r>
              <a:rPr lang="en-US" dirty="0">
                <a:latin typeface="+mj-lt"/>
              </a:rPr>
              <a:t>confidentiality and authenticity of </a:t>
            </a:r>
            <a:r>
              <a:rPr lang="en-US" dirty="0" smtClean="0">
                <a:latin typeface="+mj-lt"/>
              </a:rPr>
              <a:t>communications </a:t>
            </a:r>
            <a:r>
              <a:rPr lang="en-US" dirty="0"/>
              <a:t>simultaneously 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1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key algorithmic ingredients of CCM </a:t>
            </a:r>
            <a:r>
              <a:rPr lang="en-US" dirty="0" smtClean="0">
                <a:latin typeface="+mj-lt"/>
              </a:rPr>
              <a:t>are </a:t>
            </a:r>
            <a:r>
              <a:rPr lang="en-US" dirty="0">
                <a:latin typeface="+mj-lt"/>
              </a:rPr>
              <a:t>AES encryption </a:t>
            </a:r>
            <a:r>
              <a:rPr lang="en-US" dirty="0" smtClean="0">
                <a:latin typeface="+mj-lt"/>
              </a:rPr>
              <a:t>algorithm, </a:t>
            </a:r>
            <a:r>
              <a:rPr lang="en-US" dirty="0">
                <a:latin typeface="+mj-lt"/>
              </a:rPr>
              <a:t>the Counter </a:t>
            </a:r>
            <a:r>
              <a:rPr lang="en-US" dirty="0" smtClean="0">
                <a:latin typeface="+mj-lt"/>
              </a:rPr>
              <a:t>mode (CTR) of operation, </a:t>
            </a:r>
            <a:r>
              <a:rPr lang="en-US" dirty="0">
                <a:latin typeface="+mj-lt"/>
              </a:rPr>
              <a:t>and the CMAC </a:t>
            </a:r>
            <a:r>
              <a:rPr lang="en-US" dirty="0" smtClean="0">
                <a:latin typeface="+mj-lt"/>
              </a:rPr>
              <a:t>authentication algorithm</a:t>
            </a:r>
            <a:r>
              <a:rPr lang="en-US" dirty="0">
                <a:latin typeface="+mj-lt"/>
              </a:rPr>
              <a:t>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 </a:t>
            </a:r>
            <a:r>
              <a:rPr lang="en-US" dirty="0">
                <a:latin typeface="+mj-lt"/>
              </a:rPr>
              <a:t>single key K </a:t>
            </a:r>
            <a:r>
              <a:rPr lang="en-US" dirty="0" smtClean="0">
                <a:latin typeface="+mj-lt"/>
              </a:rPr>
              <a:t>is </a:t>
            </a:r>
            <a:r>
              <a:rPr lang="en-US" dirty="0">
                <a:latin typeface="+mj-lt"/>
              </a:rPr>
              <a:t>used for both encryption and MAC algorithms.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6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Counter With Cipher Block Chaining-MAC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52470561"/>
              </p:ext>
            </p:extLst>
          </p:nvPr>
        </p:nvGraphicFramePr>
        <p:xfrm>
          <a:off x="1600200" y="1273629"/>
          <a:ext cx="6096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122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9742</TotalTime>
  <Words>623</Words>
  <Application>Microsoft Office PowerPoint</Application>
  <PresentationFormat>On-screen Show (4:3)</PresentationFormat>
  <Paragraphs>83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  <vt:lpstr>Counter With Cipher Block Chaining-MAC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3815</cp:revision>
  <cp:lastPrinted>2015-04-15T04:00:00Z</cp:lastPrinted>
  <dcterms:created xsi:type="dcterms:W3CDTF">2015-04-10T12:56:27Z</dcterms:created>
  <dcterms:modified xsi:type="dcterms:W3CDTF">2016-04-20T00:45:40Z</dcterms:modified>
</cp:coreProperties>
</file>