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706" r:id="rId5"/>
    <p:sldId id="722" r:id="rId6"/>
    <p:sldId id="723" r:id="rId7"/>
    <p:sldId id="724" r:id="rId8"/>
    <p:sldId id="725" r:id="rId9"/>
    <p:sldId id="726" r:id="rId10"/>
    <p:sldId id="727" r:id="rId11"/>
    <p:sldId id="728" r:id="rId12"/>
    <p:sldId id="729" r:id="rId13"/>
    <p:sldId id="730" r:id="rId14"/>
    <p:sldId id="731" r:id="rId15"/>
    <p:sldId id="732" r:id="rId16"/>
    <p:sldId id="733" r:id="rId17"/>
    <p:sldId id="736" r:id="rId18"/>
    <p:sldId id="737" r:id="rId19"/>
    <p:sldId id="738" r:id="rId20"/>
    <p:sldId id="740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Connection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Connection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193" y="1210581"/>
            <a:ext cx="5619750" cy="227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1016001" y="3556000"/>
            <a:ext cx="7418126" cy="2598056"/>
          </a:xfrm>
        </p:spPr>
        <p:txBody>
          <a:bodyPr>
            <a:noAutofit/>
          </a:bodyPr>
          <a:lstStyle/>
          <a:p>
            <a:r>
              <a:rPr lang="en-US" dirty="0"/>
              <a:t>where uint32 means unsigned 32-bit integer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</a:t>
            </a:r>
            <a:r>
              <a:rPr lang="en-US" dirty="0"/>
              <a:t>channel type identifies the </a:t>
            </a:r>
            <a:r>
              <a:rPr lang="en-US" dirty="0" smtClean="0"/>
              <a:t>application for </a:t>
            </a:r>
            <a:r>
              <a:rPr lang="en-US" dirty="0"/>
              <a:t>this </a:t>
            </a:r>
            <a:r>
              <a:rPr lang="en-US" dirty="0" smtClean="0"/>
              <a:t>channel. </a:t>
            </a:r>
          </a:p>
          <a:p>
            <a:r>
              <a:rPr lang="en-US" dirty="0" smtClean="0"/>
              <a:t>The </a:t>
            </a:r>
            <a:r>
              <a:rPr lang="en-US" dirty="0"/>
              <a:t>sender channel is the </a:t>
            </a:r>
            <a:r>
              <a:rPr lang="en-US" dirty="0" smtClean="0"/>
              <a:t>local channel </a:t>
            </a:r>
            <a:r>
              <a:rPr lang="en-US" dirty="0"/>
              <a:t>number.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2663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Connection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193" y="1196067"/>
            <a:ext cx="5619750" cy="227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1016001" y="3556000"/>
            <a:ext cx="7418126" cy="2598056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initial window size specifies how many bytes of channel </a:t>
            </a:r>
            <a:r>
              <a:rPr lang="en-US" dirty="0" smtClean="0"/>
              <a:t>data can </a:t>
            </a:r>
            <a:r>
              <a:rPr lang="en-US" dirty="0"/>
              <a:t>be sent to the sender of this message without adjusting the window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maximum packet </a:t>
            </a:r>
            <a:r>
              <a:rPr lang="en-US" dirty="0"/>
              <a:t>size specifies the maximum size of an individual data packet that </a:t>
            </a:r>
            <a:r>
              <a:rPr lang="en-US" dirty="0" smtClean="0"/>
              <a:t>can be </a:t>
            </a:r>
            <a:r>
              <a:rPr lang="en-US" dirty="0"/>
              <a:t>sent to the sender. 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84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13243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If the remote side is able to open the channel, it returns a </a:t>
            </a:r>
            <a:r>
              <a:rPr lang="en-US" dirty="0" smtClean="0"/>
              <a:t>SSH_MSG_CHANNEL_OPEN_CONFIRMATION, which includes the </a:t>
            </a:r>
            <a:r>
              <a:rPr lang="en-US" dirty="0"/>
              <a:t>sender </a:t>
            </a:r>
            <a:r>
              <a:rPr lang="en-US" dirty="0" smtClean="0"/>
              <a:t>channel number</a:t>
            </a:r>
            <a:r>
              <a:rPr lang="en-US" dirty="0"/>
              <a:t>, </a:t>
            </a:r>
            <a:r>
              <a:rPr lang="en-US" dirty="0" smtClean="0"/>
              <a:t>the recipient </a:t>
            </a:r>
            <a:r>
              <a:rPr lang="en-US" dirty="0"/>
              <a:t>channel number, and window and packet size values for </a:t>
            </a:r>
            <a:r>
              <a:rPr lang="en-US" dirty="0" smtClean="0"/>
              <a:t>incoming traffic</a:t>
            </a:r>
            <a:r>
              <a:rPr lang="en-US" dirty="0"/>
              <a:t>. 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Connection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32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Otherwise</a:t>
            </a:r>
            <a:r>
              <a:rPr lang="en-US" dirty="0"/>
              <a:t>, the remote side returns a </a:t>
            </a:r>
            <a:r>
              <a:rPr lang="en-US" dirty="0" smtClean="0"/>
              <a:t>SSH_MSG_CHANNEL_OPEN_FAILURE </a:t>
            </a:r>
            <a:r>
              <a:rPr lang="en-US" dirty="0"/>
              <a:t>message with a reason code indicating the reason for failure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Connection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57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Once </a:t>
            </a:r>
            <a:r>
              <a:rPr lang="en-US" dirty="0"/>
              <a:t>a channel is open, </a:t>
            </a:r>
            <a:r>
              <a:rPr lang="en-US" b="1" dirty="0"/>
              <a:t>data transfer </a:t>
            </a:r>
            <a:r>
              <a:rPr lang="en-US" dirty="0"/>
              <a:t>is performed using a </a:t>
            </a:r>
            <a:r>
              <a:rPr lang="en-US" dirty="0" smtClean="0"/>
              <a:t>SSH_MSG_CHANNEL_DATA </a:t>
            </a:r>
            <a:r>
              <a:rPr lang="en-US" dirty="0"/>
              <a:t>message, which includes the recipient channel number and a </a:t>
            </a:r>
            <a:r>
              <a:rPr lang="en-US" dirty="0" smtClean="0"/>
              <a:t>block of </a:t>
            </a:r>
            <a:r>
              <a:rPr lang="en-US" dirty="0"/>
              <a:t>data.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Connection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57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These </a:t>
            </a:r>
            <a:r>
              <a:rPr lang="en-US" dirty="0"/>
              <a:t>messages, in both directions, may continue as long as the </a:t>
            </a:r>
            <a:r>
              <a:rPr lang="en-US" dirty="0" smtClean="0"/>
              <a:t>channel is open</a:t>
            </a:r>
            <a:r>
              <a:rPr lang="en-US" dirty="0"/>
              <a:t>.</a:t>
            </a:r>
          </a:p>
          <a:p>
            <a:r>
              <a:rPr lang="en-US" dirty="0"/>
              <a:t>When either side wishes to </a:t>
            </a:r>
            <a:r>
              <a:rPr lang="en-US" b="1" dirty="0"/>
              <a:t>close a channel, </a:t>
            </a:r>
            <a:r>
              <a:rPr lang="en-US" dirty="0"/>
              <a:t>it sends a </a:t>
            </a:r>
            <a:r>
              <a:rPr lang="en-US" dirty="0" smtClean="0"/>
              <a:t>SSH_MSG_CHANNEL_CLOSE message (includes </a:t>
            </a:r>
            <a:r>
              <a:rPr lang="en-US" dirty="0"/>
              <a:t>recipient channel </a:t>
            </a:r>
            <a:r>
              <a:rPr lang="en-US" dirty="0" smtClean="0"/>
              <a:t>number).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Connection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23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Connection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582" y="1082430"/>
            <a:ext cx="4648200" cy="505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50938"/>
            <a:ext cx="2114581" cy="13745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n Example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2791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Channel </a:t>
            </a:r>
            <a:r>
              <a:rPr lang="en-US" sz="3200" b="1" dirty="0" smtClean="0"/>
              <a:t>Types:</a:t>
            </a:r>
          </a:p>
          <a:p>
            <a:r>
              <a:rPr lang="en-US" dirty="0" smtClean="0"/>
              <a:t>Four </a:t>
            </a:r>
            <a:r>
              <a:rPr lang="en-US" dirty="0"/>
              <a:t>channel types are </a:t>
            </a:r>
            <a:r>
              <a:rPr lang="en-US" dirty="0" smtClean="0"/>
              <a:t>recognized in the SSH Connection Protocol specification.</a:t>
            </a:r>
          </a:p>
          <a:p>
            <a:r>
              <a:rPr lang="en-US" b="1" dirty="0"/>
              <a:t>session:</a:t>
            </a:r>
            <a:r>
              <a:rPr lang="en-US" dirty="0"/>
              <a:t> The remote execution of a program.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Connection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94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program may be a shell, </a:t>
            </a:r>
            <a:r>
              <a:rPr lang="en-US" dirty="0" smtClean="0"/>
              <a:t>an application </a:t>
            </a:r>
            <a:r>
              <a:rPr lang="en-US" dirty="0"/>
              <a:t>such as file transfer or e-mail, a </a:t>
            </a:r>
            <a:r>
              <a:rPr lang="en-US" dirty="0" smtClean="0"/>
              <a:t>system command, or some built-in subsystem.</a:t>
            </a:r>
          </a:p>
          <a:p>
            <a:r>
              <a:rPr lang="en-US" dirty="0" smtClean="0"/>
              <a:t>Once a session channel is opened, subsequent requests are used to start </a:t>
            </a:r>
            <a:r>
              <a:rPr lang="en-US" dirty="0"/>
              <a:t>the remote program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Connection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11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x11</a:t>
            </a:r>
            <a:r>
              <a:rPr lang="en-US" b="1" dirty="0"/>
              <a:t>:</a:t>
            </a:r>
            <a:r>
              <a:rPr lang="en-US" dirty="0"/>
              <a:t> </a:t>
            </a:r>
            <a:r>
              <a:rPr lang="en-US" dirty="0" smtClean="0"/>
              <a:t>refers </a:t>
            </a:r>
            <a:r>
              <a:rPr lang="en-US" dirty="0"/>
              <a:t>to the X Window System, a computer software system </a:t>
            </a:r>
            <a:r>
              <a:rPr lang="en-US" dirty="0" smtClean="0"/>
              <a:t>and network </a:t>
            </a:r>
            <a:r>
              <a:rPr lang="en-US" dirty="0"/>
              <a:t>protocol that provides a graphical user interface (GUI) for </a:t>
            </a:r>
            <a:r>
              <a:rPr lang="en-US" dirty="0" smtClean="0"/>
              <a:t>networked computers</a:t>
            </a:r>
            <a:r>
              <a:rPr lang="en-US" dirty="0"/>
              <a:t>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Connection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11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working of the SSH Connection Protocol</a:t>
            </a:r>
            <a:r>
              <a:rPr lang="en-US" sz="2800" dirty="0">
                <a:cs typeface="Arial" pitchFamily="34" charset="0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Connection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X </a:t>
            </a:r>
            <a:r>
              <a:rPr lang="en-US" dirty="0"/>
              <a:t>allows applications to run on a network server but to </a:t>
            </a:r>
            <a:r>
              <a:rPr lang="en-US" dirty="0" smtClean="0"/>
              <a:t>be displayed </a:t>
            </a:r>
            <a:r>
              <a:rPr lang="en-US" dirty="0"/>
              <a:t>on a desktop machine</a:t>
            </a:r>
            <a:r>
              <a:rPr lang="en-US" dirty="0" smtClean="0"/>
              <a:t>.</a:t>
            </a:r>
          </a:p>
          <a:p>
            <a:r>
              <a:rPr lang="en-US" b="1" dirty="0"/>
              <a:t>forwarded-</a:t>
            </a:r>
            <a:r>
              <a:rPr lang="en-US" b="1" dirty="0" err="1"/>
              <a:t>tcpip</a:t>
            </a:r>
            <a:r>
              <a:rPr lang="en-US" b="1" dirty="0"/>
              <a:t>:</a:t>
            </a:r>
            <a:r>
              <a:rPr lang="en-US" dirty="0"/>
              <a:t> This is remote port forwarding.</a:t>
            </a:r>
          </a:p>
          <a:p>
            <a:r>
              <a:rPr lang="en-US" b="1" dirty="0"/>
              <a:t>direct-</a:t>
            </a:r>
            <a:r>
              <a:rPr lang="en-US" b="1" dirty="0" err="1"/>
              <a:t>tcpip</a:t>
            </a:r>
            <a:r>
              <a:rPr lang="en-US" b="1" dirty="0"/>
              <a:t>:</a:t>
            </a:r>
            <a:r>
              <a:rPr lang="en-US" dirty="0"/>
              <a:t> This is local port forwarding</a:t>
            </a:r>
            <a:r>
              <a:rPr lang="en-US" dirty="0" smtClean="0"/>
              <a:t>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Connection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71504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Connection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SSH Connection Protocol runs on top of the SSH Transport Layer </a:t>
            </a:r>
            <a:r>
              <a:rPr lang="en-US" dirty="0" smtClean="0"/>
              <a:t>Protocol and </a:t>
            </a:r>
            <a:r>
              <a:rPr lang="en-US" dirty="0"/>
              <a:t>assumes that a secure authentication connection is in use</a:t>
            </a:r>
            <a:r>
              <a:rPr lang="en-US" dirty="0" smtClean="0"/>
              <a:t>.</a:t>
            </a:r>
          </a:p>
          <a:p>
            <a:r>
              <a:rPr lang="en-US" dirty="0"/>
              <a:t>C</a:t>
            </a:r>
            <a:r>
              <a:rPr lang="en-US" dirty="0" smtClean="0"/>
              <a:t>onnection, referred </a:t>
            </a:r>
            <a:r>
              <a:rPr lang="en-US" dirty="0"/>
              <a:t>to as a </a:t>
            </a:r>
            <a:r>
              <a:rPr lang="en-US" b="1" dirty="0"/>
              <a:t>tunnel, </a:t>
            </a:r>
            <a:r>
              <a:rPr lang="en-US" dirty="0"/>
              <a:t>is used </a:t>
            </a:r>
            <a:r>
              <a:rPr lang="en-US" dirty="0" smtClean="0"/>
              <a:t>to </a:t>
            </a:r>
            <a:r>
              <a:rPr lang="en-US" dirty="0"/>
              <a:t>multiplex a number of logical channels.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Connection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1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Channel </a:t>
            </a:r>
            <a:r>
              <a:rPr lang="en-US" sz="3200" b="1" dirty="0" smtClean="0"/>
              <a:t>Mechanism:</a:t>
            </a:r>
            <a:r>
              <a:rPr lang="en-US" b="1" i="1" dirty="0" smtClean="0"/>
              <a:t> </a:t>
            </a:r>
          </a:p>
          <a:p>
            <a:r>
              <a:rPr lang="en-US" dirty="0" smtClean="0"/>
              <a:t>All </a:t>
            </a:r>
            <a:r>
              <a:rPr lang="en-US" dirty="0"/>
              <a:t>types of communication using SSH, such as a </a:t>
            </a:r>
            <a:r>
              <a:rPr lang="en-US" dirty="0" smtClean="0"/>
              <a:t>terminal session</a:t>
            </a:r>
            <a:r>
              <a:rPr lang="en-US" dirty="0"/>
              <a:t>, are supported using separate channels</a:t>
            </a:r>
            <a:r>
              <a:rPr lang="en-US" dirty="0" smtClean="0"/>
              <a:t>.</a:t>
            </a:r>
          </a:p>
          <a:p>
            <a:r>
              <a:rPr lang="en-US" dirty="0" smtClean="0"/>
              <a:t>Either </a:t>
            </a:r>
            <a:r>
              <a:rPr lang="en-US" dirty="0"/>
              <a:t>side may open a channel. 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Connection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78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For each </a:t>
            </a:r>
            <a:r>
              <a:rPr lang="en-US" dirty="0"/>
              <a:t>channel, each side associates a unique channel number, which need not be </a:t>
            </a:r>
            <a:r>
              <a:rPr lang="en-US" dirty="0" smtClean="0"/>
              <a:t>the same </a:t>
            </a:r>
            <a:r>
              <a:rPr lang="en-US" dirty="0"/>
              <a:t>on both ends.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Connection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03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Channels </a:t>
            </a:r>
            <a:r>
              <a:rPr lang="en-US" dirty="0"/>
              <a:t>are flow controlled using a window mechanism</a:t>
            </a:r>
            <a:r>
              <a:rPr lang="en-US" dirty="0" smtClean="0"/>
              <a:t>.</a:t>
            </a:r>
          </a:p>
          <a:p>
            <a:r>
              <a:rPr lang="en-US" dirty="0" smtClean="0"/>
              <a:t>No data </a:t>
            </a:r>
            <a:r>
              <a:rPr lang="en-US" dirty="0"/>
              <a:t>may be sent to a channel until a message is received to indicate that </a:t>
            </a:r>
            <a:r>
              <a:rPr lang="en-US" dirty="0" smtClean="0"/>
              <a:t>window space </a:t>
            </a:r>
            <a:r>
              <a:rPr lang="en-US" dirty="0"/>
              <a:t>is available</a:t>
            </a:r>
            <a:r>
              <a:rPr lang="en-US" dirty="0" smtClean="0"/>
              <a:t>.</a:t>
            </a:r>
          </a:p>
          <a:p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Connection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03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life of a channel progresses through three stages: </a:t>
            </a:r>
            <a:endParaRPr lang="en-US" dirty="0" smtClean="0"/>
          </a:p>
          <a:p>
            <a:r>
              <a:rPr lang="en-US" dirty="0" smtClean="0"/>
              <a:t>opening </a:t>
            </a:r>
            <a:r>
              <a:rPr lang="en-US" dirty="0"/>
              <a:t>a channel</a:t>
            </a:r>
            <a:r>
              <a:rPr lang="en-US" dirty="0" smtClean="0"/>
              <a:t>,</a:t>
            </a:r>
          </a:p>
          <a:p>
            <a:r>
              <a:rPr lang="en-US" dirty="0" smtClean="0"/>
              <a:t>data transfer</a:t>
            </a:r>
            <a:r>
              <a:rPr lang="en-US" dirty="0"/>
              <a:t>, </a:t>
            </a:r>
            <a:r>
              <a:rPr lang="en-US" dirty="0" smtClean="0"/>
              <a:t>and</a:t>
            </a:r>
          </a:p>
          <a:p>
            <a:r>
              <a:rPr lang="en-US" dirty="0" smtClean="0"/>
              <a:t>closing </a:t>
            </a:r>
            <a:r>
              <a:rPr lang="en-US" dirty="0"/>
              <a:t>a channel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Connection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79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When either side wishes to </a:t>
            </a:r>
            <a:r>
              <a:rPr lang="en-US" b="1" dirty="0"/>
              <a:t>open a new channel, </a:t>
            </a:r>
            <a:r>
              <a:rPr lang="en-US" dirty="0"/>
              <a:t>it allocates a local number </a:t>
            </a:r>
            <a:r>
              <a:rPr lang="en-US" dirty="0" smtClean="0"/>
              <a:t>for the </a:t>
            </a:r>
            <a:r>
              <a:rPr lang="en-US" dirty="0"/>
              <a:t>channel and then sends a message of the form: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Connection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11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13911</TotalTime>
  <Words>627</Words>
  <Application>Microsoft Office PowerPoint</Application>
  <PresentationFormat>On-screen Show (4:3)</PresentationFormat>
  <Paragraphs>83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SSH Connection Protocol</vt:lpstr>
      <vt:lpstr>SSH Connection Protocol</vt:lpstr>
      <vt:lpstr>SSH Connection Protocol</vt:lpstr>
      <vt:lpstr>SSH Connection Protocol</vt:lpstr>
      <vt:lpstr>SSH Connection Protocol</vt:lpstr>
      <vt:lpstr>SSH Connection Protocol</vt:lpstr>
      <vt:lpstr>SSH Connection Protocol</vt:lpstr>
      <vt:lpstr>SSH Connection Protocol</vt:lpstr>
      <vt:lpstr>SSH Connection Protocol</vt:lpstr>
      <vt:lpstr>SSH Connection Protocol</vt:lpstr>
      <vt:lpstr>SSH Connection Protocol</vt:lpstr>
      <vt:lpstr>SSH Connection Protocol</vt:lpstr>
      <vt:lpstr>SSH Connection Protocol</vt:lpstr>
      <vt:lpstr>SSH Connection Protocol</vt:lpstr>
      <vt:lpstr>SSH Connection Protocol</vt:lpstr>
      <vt:lpstr>SSH Connection Protocol</vt:lpstr>
      <vt:lpstr>SSH Connection Protocol</vt:lpstr>
      <vt:lpstr>SSH Connection Protocol</vt:lpstr>
      <vt:lpstr>SSH Connection Protocol</vt:lpstr>
      <vt:lpstr>SSH Connection Protocol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8664</cp:revision>
  <cp:lastPrinted>2015-04-15T04:00:00Z</cp:lastPrinted>
  <dcterms:created xsi:type="dcterms:W3CDTF">2015-04-10T12:56:27Z</dcterms:created>
  <dcterms:modified xsi:type="dcterms:W3CDTF">2016-06-15T07:37:53Z</dcterms:modified>
</cp:coreProperties>
</file>