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78" r:id="rId5"/>
    <p:sldId id="382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83" r:id="rId14"/>
    <p:sldId id="391" r:id="rId15"/>
    <p:sldId id="392" r:id="rId16"/>
    <p:sldId id="393" r:id="rId17"/>
    <p:sldId id="394" r:id="rId18"/>
    <p:sldId id="395" r:id="rId19"/>
    <p:sldId id="39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Traffic Padding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The insertion of bits into gaps in a data stream </a:t>
            </a:r>
            <a:r>
              <a:rPr lang="en-US" dirty="0" smtClean="0">
                <a:cs typeface="Arial"/>
              </a:rPr>
              <a:t>to frustrate </a:t>
            </a:r>
            <a:r>
              <a:rPr lang="en-US" dirty="0">
                <a:cs typeface="Arial"/>
              </a:rPr>
              <a:t>traffic analysis attempts.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46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Routing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Control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Enables selection of particular physically </a:t>
            </a:r>
            <a:r>
              <a:rPr lang="en-US" dirty="0" smtClean="0">
                <a:cs typeface="Arial"/>
              </a:rPr>
              <a:t>secure routes </a:t>
            </a:r>
            <a:r>
              <a:rPr lang="en-US" dirty="0">
                <a:cs typeface="Arial"/>
              </a:rPr>
              <a:t>for certain data and allows routing changes</a:t>
            </a:r>
            <a:r>
              <a:rPr lang="en-US" dirty="0" smtClean="0">
                <a:cs typeface="Arial"/>
              </a:rPr>
              <a:t>, especially </a:t>
            </a:r>
            <a:r>
              <a:rPr lang="en-US" dirty="0">
                <a:cs typeface="Arial"/>
              </a:rPr>
              <a:t>when a breach of security is suspected.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23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Notarization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The use of a trusted third party to assure </a:t>
            </a:r>
            <a:r>
              <a:rPr lang="en-US" dirty="0" smtClean="0">
                <a:cs typeface="Arial"/>
              </a:rPr>
              <a:t>certain properties </a:t>
            </a:r>
            <a:r>
              <a:rPr lang="en-US" dirty="0">
                <a:cs typeface="Arial"/>
              </a:rPr>
              <a:t>of a data exchange.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B)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Pervasive Security Mechanisms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Mechanisms that are not specific to any </a:t>
            </a:r>
            <a:r>
              <a:rPr lang="en-US" dirty="0" smtClean="0">
                <a:cs typeface="Arial"/>
              </a:rPr>
              <a:t>particular OSI </a:t>
            </a:r>
            <a:r>
              <a:rPr lang="en-US" dirty="0">
                <a:cs typeface="Arial"/>
              </a:rPr>
              <a:t>security service or protocol layer.</a:t>
            </a: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0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Trusted Functionality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That which is perceived to be correct with respect </a:t>
            </a:r>
            <a:r>
              <a:rPr lang="en-US" dirty="0" smtClean="0">
                <a:cs typeface="Arial"/>
              </a:rPr>
              <a:t>to some </a:t>
            </a:r>
            <a:r>
              <a:rPr lang="en-US" dirty="0">
                <a:cs typeface="Arial"/>
              </a:rPr>
              <a:t>criteria (e.g., as established by a security policy).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7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Security Label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The marking bound to a resource (which may be </a:t>
            </a:r>
            <a:r>
              <a:rPr lang="en-US" dirty="0" smtClean="0">
                <a:cs typeface="Arial"/>
              </a:rPr>
              <a:t>a data </a:t>
            </a:r>
            <a:r>
              <a:rPr lang="en-US" dirty="0">
                <a:cs typeface="Arial"/>
              </a:rPr>
              <a:t>unit) that names or designates the </a:t>
            </a:r>
            <a:r>
              <a:rPr lang="en-US" dirty="0" smtClean="0">
                <a:cs typeface="Arial"/>
              </a:rPr>
              <a:t>security attributes </a:t>
            </a:r>
            <a:r>
              <a:rPr lang="en-US" dirty="0">
                <a:cs typeface="Arial"/>
              </a:rPr>
              <a:t>of that resource.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2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Event Detection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Detection of security-relevant events</a:t>
            </a:r>
            <a:r>
              <a:rPr lang="en-US" dirty="0" smtClean="0">
                <a:cs typeface="Arial"/>
              </a:rPr>
              <a:t>.</a:t>
            </a: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27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Security Audit Trail</a:t>
            </a:r>
            <a:endParaRPr lang="en-US" sz="3200" b="1" dirty="0" smtClean="0"/>
          </a:p>
          <a:p>
            <a:r>
              <a:rPr lang="en-US" dirty="0" smtClean="0"/>
              <a:t>Data </a:t>
            </a:r>
            <a:r>
              <a:rPr lang="en-US" dirty="0"/>
              <a:t>collected and potentially used to facilitate </a:t>
            </a:r>
            <a:r>
              <a:rPr lang="en-US" dirty="0" smtClean="0"/>
              <a:t>a security </a:t>
            </a:r>
            <a:r>
              <a:rPr lang="en-US" dirty="0"/>
              <a:t>audit, which is an independent review </a:t>
            </a:r>
            <a:r>
              <a:rPr lang="en-US" dirty="0" smtClean="0"/>
              <a:t>and examination </a:t>
            </a:r>
            <a:r>
              <a:rPr lang="en-US" dirty="0"/>
              <a:t>of system records and activities.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37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Security Recovery</a:t>
            </a:r>
            <a:endParaRPr lang="en-US" sz="3200" b="1" dirty="0" smtClean="0"/>
          </a:p>
          <a:p>
            <a:r>
              <a:rPr lang="en-US" dirty="0"/>
              <a:t>Deals with requests from mechanisms, such as </a:t>
            </a:r>
            <a:r>
              <a:rPr lang="en-US" dirty="0" smtClean="0"/>
              <a:t>event handling </a:t>
            </a:r>
            <a:r>
              <a:rPr lang="en-US" dirty="0"/>
              <a:t>and management functions, and </a:t>
            </a:r>
            <a:r>
              <a:rPr lang="en-US" dirty="0" smtClean="0"/>
              <a:t>takes recovery </a:t>
            </a:r>
            <a:r>
              <a:rPr lang="en-US" dirty="0"/>
              <a:t>actions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8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5" y="1023711"/>
            <a:ext cx="8098972" cy="531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55524"/>
            <a:ext cx="3599543" cy="17908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Relationship</a:t>
            </a:r>
            <a:endParaRPr lang="en-US" sz="3200" b="1" dirty="0" smtClean="0"/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188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security mechanisms.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Security mechanisms defined by </a:t>
            </a:r>
            <a:r>
              <a:rPr lang="en-US" dirty="0" smtClean="0">
                <a:latin typeface="+mj-lt"/>
                <a:cs typeface="Arial"/>
              </a:rPr>
              <a:t>X.800, </a:t>
            </a:r>
            <a:r>
              <a:rPr lang="en-US" dirty="0">
                <a:latin typeface="+mj-lt"/>
                <a:cs typeface="Arial"/>
              </a:rPr>
              <a:t>Security Architecture for </a:t>
            </a:r>
            <a:r>
              <a:rPr lang="en-US" dirty="0" smtClean="0">
                <a:latin typeface="+mj-lt"/>
                <a:cs typeface="Arial"/>
              </a:rPr>
              <a:t>OSI can be divided into two broad categories w.r.t their implementation.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A) Specific Security Mechanisms </a:t>
            </a:r>
            <a:endParaRPr lang="en-US" sz="3200" b="1" dirty="0" smtClean="0"/>
          </a:p>
          <a:p>
            <a:r>
              <a:rPr lang="en-US" dirty="0" smtClean="0">
                <a:cs typeface="Arial"/>
              </a:rPr>
              <a:t>May </a:t>
            </a:r>
            <a:r>
              <a:rPr lang="en-US" dirty="0">
                <a:cs typeface="Arial"/>
              </a:rPr>
              <a:t>be incorporated into the appropriate </a:t>
            </a:r>
            <a:r>
              <a:rPr lang="en-US" dirty="0" smtClean="0">
                <a:cs typeface="Arial"/>
              </a:rPr>
              <a:t>protocol layer </a:t>
            </a:r>
            <a:r>
              <a:rPr lang="en-US" dirty="0">
                <a:cs typeface="Arial"/>
              </a:rPr>
              <a:t>in order to provide some of the OSI </a:t>
            </a:r>
            <a:r>
              <a:rPr lang="en-US" dirty="0" smtClean="0">
                <a:cs typeface="Arial"/>
              </a:rPr>
              <a:t>security services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9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err="1">
                <a:solidFill>
                  <a:srgbClr val="5B0505"/>
                </a:solidFill>
                <a:cs typeface="Arial"/>
              </a:rPr>
              <a:t>Encipherment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U</a:t>
            </a:r>
            <a:r>
              <a:rPr lang="en-US" dirty="0" smtClean="0">
                <a:cs typeface="Arial"/>
              </a:rPr>
              <a:t>se </a:t>
            </a:r>
            <a:r>
              <a:rPr lang="en-US" dirty="0">
                <a:cs typeface="Arial"/>
              </a:rPr>
              <a:t>of mathematical algorithms to </a:t>
            </a:r>
            <a:r>
              <a:rPr lang="en-US" dirty="0" smtClean="0">
                <a:cs typeface="Arial"/>
              </a:rPr>
              <a:t>transform data </a:t>
            </a:r>
            <a:r>
              <a:rPr lang="en-US" dirty="0">
                <a:cs typeface="Arial"/>
              </a:rPr>
              <a:t>into a form that is not readily intelligible</a:t>
            </a:r>
            <a:r>
              <a:rPr lang="en-US" dirty="0" smtClean="0">
                <a:cs typeface="Arial"/>
              </a:rPr>
              <a:t>. </a:t>
            </a:r>
          </a:p>
          <a:p>
            <a:r>
              <a:rPr lang="en-US" dirty="0" smtClean="0">
                <a:cs typeface="Arial"/>
              </a:rPr>
              <a:t>The transformation </a:t>
            </a:r>
            <a:r>
              <a:rPr lang="en-US" dirty="0">
                <a:cs typeface="Arial"/>
              </a:rPr>
              <a:t>and subsequent recovery </a:t>
            </a:r>
            <a:r>
              <a:rPr lang="en-US" dirty="0" smtClean="0">
                <a:cs typeface="Arial"/>
              </a:rPr>
              <a:t>depend </a:t>
            </a:r>
            <a:r>
              <a:rPr lang="en-US" dirty="0">
                <a:cs typeface="Arial"/>
              </a:rPr>
              <a:t>on </a:t>
            </a:r>
            <a:r>
              <a:rPr lang="en-US" dirty="0" smtClean="0">
                <a:cs typeface="Arial"/>
              </a:rPr>
              <a:t>the algorithm and encryption keys.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Digital Signature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Data appended to, or a cryptographic </a:t>
            </a:r>
            <a:r>
              <a:rPr lang="en-US" dirty="0" smtClean="0">
                <a:cs typeface="Arial"/>
              </a:rPr>
              <a:t>transformation of</a:t>
            </a:r>
            <a:r>
              <a:rPr lang="en-US" dirty="0">
                <a:cs typeface="Arial"/>
              </a:rPr>
              <a:t>, a data unit that allows a recipient of the data </a:t>
            </a:r>
            <a:r>
              <a:rPr lang="en-US" dirty="0" smtClean="0">
                <a:cs typeface="Arial"/>
              </a:rPr>
              <a:t>unit to </a:t>
            </a:r>
            <a:r>
              <a:rPr lang="en-US" dirty="0">
                <a:cs typeface="Arial"/>
              </a:rPr>
              <a:t>prove the source and integrity of the data unit </a:t>
            </a:r>
            <a:r>
              <a:rPr lang="en-US" dirty="0" smtClean="0">
                <a:cs typeface="Arial"/>
              </a:rPr>
              <a:t>and protect </a:t>
            </a:r>
            <a:r>
              <a:rPr lang="en-US" dirty="0">
                <a:cs typeface="Arial"/>
              </a:rPr>
              <a:t>against </a:t>
            </a:r>
            <a:r>
              <a:rPr lang="en-US" dirty="0" smtClean="0">
                <a:cs typeface="Arial"/>
              </a:rPr>
              <a:t>forgery.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Access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Control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A variety of mechanisms that enforce access rights </a:t>
            </a:r>
            <a:r>
              <a:rPr lang="en-US" dirty="0" smtClean="0">
                <a:cs typeface="Arial"/>
              </a:rPr>
              <a:t>to resources.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Data Integrity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 variety </a:t>
            </a:r>
            <a:r>
              <a:rPr lang="en-US" dirty="0">
                <a:cs typeface="Arial"/>
              </a:rPr>
              <a:t>of mechanisms used to assure the </a:t>
            </a:r>
            <a:r>
              <a:rPr lang="en-US" dirty="0" smtClean="0">
                <a:cs typeface="Arial"/>
              </a:rPr>
              <a:t>integrity of </a:t>
            </a:r>
            <a:r>
              <a:rPr lang="en-US" dirty="0">
                <a:cs typeface="Arial"/>
              </a:rPr>
              <a:t>a data unit or stream of data units.</a:t>
            </a: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Authentication Exchange </a:t>
            </a:r>
            <a:endParaRPr lang="en-US" sz="3200" b="1" dirty="0" smtClean="0"/>
          </a:p>
          <a:p>
            <a:r>
              <a:rPr lang="en-US" dirty="0">
                <a:cs typeface="Arial"/>
              </a:rPr>
              <a:t>A mechanism intended to ensure the identity of </a:t>
            </a:r>
            <a:r>
              <a:rPr lang="en-US" dirty="0" smtClean="0">
                <a:cs typeface="Arial"/>
              </a:rPr>
              <a:t>an entity </a:t>
            </a:r>
            <a:r>
              <a:rPr lang="en-US" dirty="0">
                <a:cs typeface="Arial"/>
              </a:rPr>
              <a:t>by means of information exchange.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 Mechanisms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89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3066</TotalTime>
  <Words>471</Words>
  <Application>Microsoft Office PowerPoint</Application>
  <PresentationFormat>On-screen Show (4:3)</PresentationFormat>
  <Paragraphs>94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  <vt:lpstr>Security Mechanisms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1453</cp:revision>
  <cp:lastPrinted>2015-04-15T04:00:00Z</cp:lastPrinted>
  <dcterms:created xsi:type="dcterms:W3CDTF">2015-04-10T12:56:27Z</dcterms:created>
  <dcterms:modified xsi:type="dcterms:W3CDTF">2016-03-18T08:04:10Z</dcterms:modified>
</cp:coreProperties>
</file>