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3" r:id="rId2"/>
    <p:sldId id="304" r:id="rId3"/>
    <p:sldId id="338" r:id="rId4"/>
    <p:sldId id="378" r:id="rId5"/>
    <p:sldId id="483" r:id="rId6"/>
    <p:sldId id="471" r:id="rId7"/>
    <p:sldId id="472" r:id="rId8"/>
    <p:sldId id="473" r:id="rId9"/>
    <p:sldId id="475" r:id="rId10"/>
    <p:sldId id="474" r:id="rId11"/>
    <p:sldId id="476" r:id="rId12"/>
    <p:sldId id="477" r:id="rId13"/>
    <p:sldId id="478" r:id="rId14"/>
    <p:sldId id="479" r:id="rId15"/>
    <p:sldId id="480" r:id="rId16"/>
    <p:sldId id="481" r:id="rId17"/>
    <p:sldId id="482" r:id="rId18"/>
    <p:sldId id="484" r:id="rId19"/>
    <p:sldId id="470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3/30/2016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3/30/2016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3/30/2016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3/30/2016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3/30/2016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3/30/2016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3/30/2016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The Use of Random Numbers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Randomness</a:t>
            </a:r>
            <a:endParaRPr lang="en-US" sz="3200" dirty="0" smtClean="0"/>
          </a:p>
          <a:p>
            <a:r>
              <a:rPr lang="en-US" dirty="0" smtClean="0"/>
              <a:t>The </a:t>
            </a:r>
            <a:r>
              <a:rPr lang="en-US" dirty="0"/>
              <a:t>concern in the generation of a sequence of </a:t>
            </a:r>
            <a:r>
              <a:rPr lang="en-US" dirty="0" smtClean="0"/>
              <a:t>allegedly random </a:t>
            </a:r>
            <a:r>
              <a:rPr lang="en-US" dirty="0"/>
              <a:t>numbers has been that the sequence of numbers be random in some well </a:t>
            </a:r>
            <a:r>
              <a:rPr lang="en-US" dirty="0" smtClean="0"/>
              <a:t>defined statistical </a:t>
            </a:r>
            <a:r>
              <a:rPr lang="en-US" dirty="0"/>
              <a:t>sense. </a:t>
            </a:r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Use of Random Numbers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29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The following criteria are used to validate that a </a:t>
            </a:r>
            <a:r>
              <a:rPr lang="en-US" dirty="0" smtClean="0"/>
              <a:t>sequence of </a:t>
            </a:r>
            <a:r>
              <a:rPr lang="en-US" dirty="0"/>
              <a:t>numbers is random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Use of Random Numbers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24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b="1" dirty="0" smtClean="0"/>
              <a:t>Uniform </a:t>
            </a:r>
            <a:r>
              <a:rPr lang="en-US" b="1" dirty="0"/>
              <a:t>distribution:</a:t>
            </a:r>
            <a:r>
              <a:rPr lang="en-US" dirty="0"/>
              <a:t>  The distribution of bits in the sequence should </a:t>
            </a:r>
            <a:r>
              <a:rPr lang="en-US" dirty="0" smtClean="0"/>
              <a:t>be uniform</a:t>
            </a:r>
            <a:r>
              <a:rPr lang="en-US" dirty="0"/>
              <a:t>; that is, the frequency of occurrence of ones and zeros </a:t>
            </a:r>
            <a:r>
              <a:rPr lang="en-US" dirty="0" smtClean="0"/>
              <a:t>should be </a:t>
            </a:r>
            <a:r>
              <a:rPr lang="en-US" dirty="0"/>
              <a:t>approximately the same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Use of Random Numbers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63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b="1" dirty="0" smtClean="0"/>
              <a:t>Independence</a:t>
            </a:r>
            <a:r>
              <a:rPr lang="en-US" b="1" dirty="0"/>
              <a:t>:</a:t>
            </a:r>
            <a:r>
              <a:rPr lang="en-US" dirty="0"/>
              <a:t>  </a:t>
            </a:r>
            <a:endParaRPr lang="en-US" dirty="0" smtClean="0"/>
          </a:p>
          <a:p>
            <a:r>
              <a:rPr lang="en-US" dirty="0" smtClean="0"/>
              <a:t>No </a:t>
            </a:r>
            <a:r>
              <a:rPr lang="en-US" dirty="0"/>
              <a:t>one subsequence in the sequence can be inferred from </a:t>
            </a:r>
            <a:r>
              <a:rPr lang="en-US" dirty="0" smtClean="0"/>
              <a:t>the others</a:t>
            </a:r>
            <a:r>
              <a:rPr lang="en-US" dirty="0"/>
              <a:t>.</a:t>
            </a:r>
          </a:p>
          <a:p>
            <a:endParaRPr lang="en-US" dirty="0"/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Use of Random Numbers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63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T</a:t>
            </a:r>
            <a:r>
              <a:rPr lang="en-US" dirty="0" smtClean="0"/>
              <a:t>here </a:t>
            </a:r>
            <a:r>
              <a:rPr lang="en-US" dirty="0"/>
              <a:t>are well-defined tests for determining that a sequence of </a:t>
            </a:r>
            <a:r>
              <a:rPr lang="en-US" dirty="0" smtClean="0"/>
              <a:t>numbers matches </a:t>
            </a:r>
            <a:r>
              <a:rPr lang="en-US" dirty="0"/>
              <a:t>a particular distribution, such as the uniform </a:t>
            </a:r>
            <a:r>
              <a:rPr lang="en-US" dirty="0" smtClean="0"/>
              <a:t>distribution. </a:t>
            </a:r>
          </a:p>
          <a:p>
            <a:r>
              <a:rPr lang="en-US" dirty="0" smtClean="0"/>
              <a:t>There </a:t>
            </a:r>
            <a:r>
              <a:rPr lang="en-US" dirty="0"/>
              <a:t>is </a:t>
            </a:r>
            <a:r>
              <a:rPr lang="en-US" dirty="0" smtClean="0"/>
              <a:t>no such </a:t>
            </a:r>
            <a:r>
              <a:rPr lang="en-US" dirty="0"/>
              <a:t>test to “prove” </a:t>
            </a:r>
            <a:r>
              <a:rPr lang="en-US" dirty="0" smtClean="0"/>
              <a:t>independence</a:t>
            </a:r>
            <a:r>
              <a:rPr lang="en-US" dirty="0"/>
              <a:t>. </a:t>
            </a:r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Use of Random Numbers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12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A</a:t>
            </a:r>
            <a:r>
              <a:rPr lang="en-US" dirty="0" smtClean="0"/>
              <a:t> </a:t>
            </a:r>
            <a:r>
              <a:rPr lang="en-US" dirty="0"/>
              <a:t>number of tests can be applied </a:t>
            </a:r>
            <a:r>
              <a:rPr lang="en-US" dirty="0" smtClean="0"/>
              <a:t>to demonstrate </a:t>
            </a:r>
            <a:r>
              <a:rPr lang="en-US" dirty="0"/>
              <a:t>if a sequence does not exhibit independence.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general strategy </a:t>
            </a:r>
            <a:r>
              <a:rPr lang="en-US" dirty="0" smtClean="0"/>
              <a:t>is to </a:t>
            </a:r>
            <a:r>
              <a:rPr lang="en-US" dirty="0"/>
              <a:t>apply a number of such tests until the confidence that independence exists is </a:t>
            </a:r>
            <a:r>
              <a:rPr lang="en-US" dirty="0" smtClean="0"/>
              <a:t>sufficiently strong</a:t>
            </a:r>
            <a:r>
              <a:rPr lang="en-US" dirty="0"/>
              <a:t>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Use of Random Numbers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12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Unpredictability</a:t>
            </a:r>
            <a:endParaRPr lang="en-US" sz="3200" dirty="0" smtClean="0"/>
          </a:p>
          <a:p>
            <a:r>
              <a:rPr lang="en-US" dirty="0" smtClean="0"/>
              <a:t>In some applications, the </a:t>
            </a:r>
            <a:r>
              <a:rPr lang="en-US" dirty="0"/>
              <a:t>requirement </a:t>
            </a:r>
            <a:r>
              <a:rPr lang="en-US" dirty="0" smtClean="0"/>
              <a:t>is not much that </a:t>
            </a:r>
            <a:r>
              <a:rPr lang="en-US" dirty="0"/>
              <a:t>the sequence of numbers be statistically random but that the successive members of the sequence are </a:t>
            </a:r>
            <a:r>
              <a:rPr lang="en-US" dirty="0" smtClean="0"/>
              <a:t>unpredictable.</a:t>
            </a:r>
            <a:endParaRPr lang="en-US" dirty="0"/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Use of Random Numbers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8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E.g.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reciprocal authentication and session key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generation.</a:t>
            </a:r>
            <a:endParaRPr lang="en-US" dirty="0"/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Use of Random Numbers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19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With “true” random sequences, each number is statistically independent of other numbers in the sequence and therefore </a:t>
            </a:r>
            <a:r>
              <a:rPr lang="en-US" dirty="0" smtClean="0"/>
              <a:t> unpredictable.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Use of Random Numbers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39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Care must be taken that an opponent not be able to predict future elements of the sequence on the basis of earlier </a:t>
            </a:r>
            <a:r>
              <a:rPr lang="en-US" dirty="0" smtClean="0"/>
              <a:t>elements.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Use of Random Numbers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31428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use of r</a:t>
            </a:r>
            <a:r>
              <a:rPr lang="en-US" sz="2800" dirty="0" smtClean="0">
                <a:cs typeface="Arial" pitchFamily="34" charset="0"/>
              </a:rPr>
              <a:t>andom numbers</a:t>
            </a:r>
            <a:r>
              <a:rPr lang="en-US" sz="2800" dirty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Use of Random Numbers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been</a:t>
            </a:r>
          </a:p>
          <a:p>
            <a:r>
              <a:rPr lang="en-US" dirty="0" smtClean="0">
                <a:latin typeface="+mj-lt"/>
                <a:cs typeface="Arial"/>
              </a:rPr>
              <a:t>adapted </a:t>
            </a:r>
            <a:r>
              <a:rPr lang="en-US" dirty="0">
                <a:latin typeface="+mj-lt"/>
                <a:cs typeface="Arial"/>
              </a:rPr>
              <a:t>from </a:t>
            </a:r>
            <a:r>
              <a:rPr lang="en-US" i="1" dirty="0" smtClean="0">
                <a:latin typeface="+mj-lt"/>
                <a:cs typeface="Arial"/>
              </a:rPr>
              <a:t>“</a:t>
            </a:r>
            <a:r>
              <a:rPr lang="en-US" i="1" dirty="0">
                <a:latin typeface="+mj-lt"/>
                <a:cs typeface="Arial"/>
              </a:rPr>
              <a:t>Network 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Use of Random Numbers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A number of network security algorithms based on cryptography make use of random </a:t>
            </a:r>
            <a:r>
              <a:rPr lang="en-US" dirty="0" smtClean="0"/>
              <a:t>numbers.</a:t>
            </a:r>
            <a:endParaRPr lang="en-US" dirty="0"/>
          </a:p>
          <a:p>
            <a:pPr marL="0" indent="0">
              <a:buNone/>
            </a:pPr>
            <a:endParaRPr lang="en-US" b="1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Use of Random Numbers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53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Use of Random Numbers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  <p:pic>
        <p:nvPicPr>
          <p:cNvPr id="2050" name="Picture 2" descr="C:\Users\kashif\Desktop\unnam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996" y="2259244"/>
            <a:ext cx="4096204" cy="307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42272"/>
            <a:ext cx="3787352" cy="8461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R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andom Numbers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5127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b="1" dirty="0" smtClean="0"/>
              <a:t>Examples:</a:t>
            </a:r>
          </a:p>
          <a:p>
            <a:r>
              <a:rPr lang="en-US" dirty="0"/>
              <a:t>Generation of keys for the RSA public-key encryption algorithm and other public-key </a:t>
            </a:r>
            <a:r>
              <a:rPr lang="en-US" dirty="0" smtClean="0"/>
              <a:t>algorithms.</a:t>
            </a:r>
            <a:endParaRPr lang="en-US" dirty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Use of Random Numbers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203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Generation </a:t>
            </a:r>
            <a:r>
              <a:rPr lang="en-US" dirty="0"/>
              <a:t>of a symmetric key for use as a temporary session key; used in a number of networking applications such as Transport Layer Security, Wi-Fi, e-mail security, and IP </a:t>
            </a:r>
            <a:r>
              <a:rPr lang="en-US" dirty="0" smtClean="0"/>
              <a:t>security.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Use of Random Numbers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551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In </a:t>
            </a:r>
            <a:r>
              <a:rPr lang="en-US" dirty="0"/>
              <a:t>a number of key distribution scenarios, such as Kerberos, random numbers are used for handshaking to prevent replay </a:t>
            </a:r>
            <a:r>
              <a:rPr lang="en-US" dirty="0" smtClean="0"/>
              <a:t>attacks.</a:t>
            </a:r>
            <a:endParaRPr lang="en-US" b="1" dirty="0" smtClean="0"/>
          </a:p>
          <a:p>
            <a:endParaRPr lang="en-US" b="1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Use of Random Numbers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93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Requirements</a:t>
            </a:r>
            <a:endParaRPr lang="en-US" sz="3200" dirty="0" smtClean="0"/>
          </a:p>
          <a:p>
            <a:r>
              <a:rPr lang="en-US" dirty="0"/>
              <a:t>Two distinct and not necessarily compatible requirements for a sequence of random numbers are:</a:t>
            </a:r>
          </a:p>
          <a:p>
            <a:r>
              <a:rPr lang="en-US" dirty="0"/>
              <a:t>Randomness</a:t>
            </a:r>
          </a:p>
          <a:p>
            <a:r>
              <a:rPr lang="en-US" dirty="0"/>
              <a:t>Unpredictability</a:t>
            </a:r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Use of Random Numbers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90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4663</TotalTime>
  <Words>534</Words>
  <Application>Microsoft Office PowerPoint</Application>
  <PresentationFormat>On-screen Show (4:3)</PresentationFormat>
  <Paragraphs>94</Paragraphs>
  <Slides>19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The Use of Random Numbers</vt:lpstr>
      <vt:lpstr>The Use of Random Numbers</vt:lpstr>
      <vt:lpstr>The Use of Random Numbers</vt:lpstr>
      <vt:lpstr>The Use of Random Numbers</vt:lpstr>
      <vt:lpstr>The Use of Random Numbers</vt:lpstr>
      <vt:lpstr>The Use of Random Numbers</vt:lpstr>
      <vt:lpstr>The Use of Random Numbers</vt:lpstr>
      <vt:lpstr>The Use of Random Numbers</vt:lpstr>
      <vt:lpstr>The Use of Random Numbers</vt:lpstr>
      <vt:lpstr>The Use of Random Numbers</vt:lpstr>
      <vt:lpstr>The Use of Random Numbers</vt:lpstr>
      <vt:lpstr>The Use of Random Numbers</vt:lpstr>
      <vt:lpstr>The Use of Random Numbers</vt:lpstr>
      <vt:lpstr>The Use of Random Numbers</vt:lpstr>
      <vt:lpstr>The Use of Random Numbers</vt:lpstr>
      <vt:lpstr>The Use of Random Numbers</vt:lpstr>
      <vt:lpstr>The Use of Random Numbers</vt:lpstr>
      <vt:lpstr>The Use of Random Numbers</vt:lpstr>
      <vt:lpstr>The Use of Random Numbers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2396</cp:revision>
  <cp:lastPrinted>2015-04-15T04:00:00Z</cp:lastPrinted>
  <dcterms:created xsi:type="dcterms:W3CDTF">2015-04-10T12:56:27Z</dcterms:created>
  <dcterms:modified xsi:type="dcterms:W3CDTF">2016-03-31T07:24:24Z</dcterms:modified>
</cp:coreProperties>
</file>