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3" r:id="rId2"/>
    <p:sldId id="304" r:id="rId3"/>
    <p:sldId id="338" r:id="rId4"/>
    <p:sldId id="1122" r:id="rId5"/>
    <p:sldId id="1124" r:id="rId6"/>
    <p:sldId id="1127" r:id="rId7"/>
    <p:sldId id="1123" r:id="rId8"/>
    <p:sldId id="1126" r:id="rId9"/>
    <p:sldId id="1128" r:id="rId10"/>
    <p:sldId id="1129" r:id="rId11"/>
    <p:sldId id="1130" r:id="rId12"/>
    <p:sldId id="1131" r:id="rId13"/>
    <p:sldId id="1132" r:id="rId14"/>
    <p:sldId id="1133" r:id="rId15"/>
    <p:sldId id="1134" r:id="rId16"/>
    <p:sldId id="1135" r:id="rId17"/>
    <p:sldId id="1143" r:id="rId18"/>
    <p:sldId id="1136" r:id="rId19"/>
    <p:sldId id="1137" r:id="rId20"/>
    <p:sldId id="1138" r:id="rId21"/>
    <p:sldId id="1139" r:id="rId22"/>
    <p:sldId id="1140" r:id="rId23"/>
    <p:sldId id="1141" r:id="rId24"/>
    <p:sldId id="1142" r:id="rId25"/>
    <p:sldId id="1099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7/31/2016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7/31/2016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Configuring Layer 2 VLAN </a:t>
            </a:r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634513" cy="5011785"/>
          </a:xfrm>
        </p:spPr>
        <p:txBody>
          <a:bodyPr>
            <a:noAutofit/>
          </a:bodyPr>
          <a:lstStyle/>
          <a:p>
            <a:r>
              <a:rPr lang="en-US" dirty="0"/>
              <a:t>The new link must be configured for trunking, including all trunk security mechanisms. On both SW-1 and SW-2, set the port to trunk, assign native VLAN 15 to the trunk port, and disable auto-negotiation</a:t>
            </a:r>
            <a:r>
              <a:rPr lang="en-US" dirty="0" smtClean="0"/>
              <a:t>.</a:t>
            </a:r>
          </a:p>
          <a:p>
            <a:r>
              <a:rPr lang="en-US" dirty="0"/>
              <a:t>SW-1(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fa0/23</a:t>
            </a:r>
          </a:p>
          <a:p>
            <a:r>
              <a:rPr lang="en-US" dirty="0"/>
              <a:t>SW-1(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no shutdown</a:t>
            </a:r>
          </a:p>
          <a:p>
            <a:r>
              <a:rPr lang="en-US" dirty="0"/>
              <a:t>SW-1(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switchport</a:t>
            </a:r>
            <a:r>
              <a:rPr lang="en-US" b="1" dirty="0"/>
              <a:t> mode trunk</a:t>
            </a:r>
          </a:p>
          <a:p>
            <a:r>
              <a:rPr lang="en-US" dirty="0"/>
              <a:t>SW-1(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switchport</a:t>
            </a:r>
            <a:r>
              <a:rPr lang="en-US" b="1" dirty="0"/>
              <a:t> trunk native </a:t>
            </a:r>
            <a:r>
              <a:rPr lang="en-US" b="1" dirty="0" err="1"/>
              <a:t>vlan</a:t>
            </a:r>
            <a:r>
              <a:rPr lang="en-US" b="1" dirty="0"/>
              <a:t> </a:t>
            </a:r>
            <a:r>
              <a:rPr lang="en-US" b="1" dirty="0" smtClean="0"/>
              <a:t>15</a:t>
            </a:r>
          </a:p>
          <a:p>
            <a:r>
              <a:rPr lang="en-US" dirty="0"/>
              <a:t>SW-1(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switchport</a:t>
            </a:r>
            <a:r>
              <a:rPr lang="en-US" b="1" dirty="0"/>
              <a:t> </a:t>
            </a:r>
            <a:r>
              <a:rPr lang="en-US" b="1" dirty="0" err="1" smtClean="0"/>
              <a:t>nonegotiate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41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SW-1(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switchport</a:t>
            </a:r>
            <a:r>
              <a:rPr lang="en-US" b="1" dirty="0"/>
              <a:t> </a:t>
            </a:r>
            <a:r>
              <a:rPr lang="en-US" b="1" dirty="0" err="1"/>
              <a:t>nonegotiate</a:t>
            </a:r>
            <a:endParaRPr lang="en-US" b="1" dirty="0"/>
          </a:p>
          <a:p>
            <a:r>
              <a:rPr lang="en-US" dirty="0"/>
              <a:t>SW-2(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fa0/23</a:t>
            </a:r>
          </a:p>
          <a:p>
            <a:r>
              <a:rPr lang="en-US" dirty="0"/>
              <a:t>SW-2(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no shutdown</a:t>
            </a:r>
          </a:p>
          <a:p>
            <a:r>
              <a:rPr lang="en-US" dirty="0"/>
              <a:t>SW-2(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switchport</a:t>
            </a:r>
            <a:r>
              <a:rPr lang="en-US" b="1" dirty="0"/>
              <a:t> mode trunk</a:t>
            </a:r>
          </a:p>
          <a:p>
            <a:r>
              <a:rPr lang="en-US" dirty="0"/>
              <a:t>SW-2(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switchport</a:t>
            </a:r>
            <a:r>
              <a:rPr lang="en-US" b="1" dirty="0"/>
              <a:t> trunk native </a:t>
            </a:r>
            <a:r>
              <a:rPr lang="en-US" b="1" dirty="0" err="1"/>
              <a:t>vlan</a:t>
            </a:r>
            <a:r>
              <a:rPr lang="en-US" b="1" dirty="0"/>
              <a:t> 15</a:t>
            </a:r>
          </a:p>
          <a:p>
            <a:r>
              <a:rPr lang="en-US" dirty="0"/>
              <a:t>SW-2(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switchport</a:t>
            </a:r>
            <a:r>
              <a:rPr lang="en-US" b="1" dirty="0"/>
              <a:t> </a:t>
            </a:r>
            <a:r>
              <a:rPr lang="en-US" b="1" dirty="0" err="1" smtClean="0"/>
              <a:t>nonegotiate</a:t>
            </a:r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62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/>
              <a:t>Task 3: Enable VLAN 20 as a Management VLAN</a:t>
            </a:r>
          </a:p>
          <a:p>
            <a:r>
              <a:rPr lang="en-US" dirty="0"/>
              <a:t>The network administrator would like </a:t>
            </a:r>
            <a:r>
              <a:rPr lang="en-US" dirty="0" smtClean="0"/>
              <a:t>to </a:t>
            </a:r>
            <a:r>
              <a:rPr lang="en-US" dirty="0"/>
              <a:t>access all switch and routing devices using a </a:t>
            </a:r>
            <a:r>
              <a:rPr lang="en-US" dirty="0" smtClean="0"/>
              <a:t>management PC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security, the administrator wants to ensure that all managed devices are on a separate VLAN.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52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1. </a:t>
            </a:r>
            <a:r>
              <a:rPr lang="en-US" b="1" dirty="0" smtClean="0"/>
              <a:t>Enable </a:t>
            </a:r>
            <a:r>
              <a:rPr lang="en-US" b="1" dirty="0"/>
              <a:t>a management VLAN (VLAN 20) on SW-A.</a:t>
            </a:r>
          </a:p>
          <a:p>
            <a:r>
              <a:rPr lang="en-US" dirty="0" smtClean="0"/>
              <a:t>Let’s use </a:t>
            </a:r>
            <a:r>
              <a:rPr lang="en-US" dirty="0"/>
              <a:t>the default name of VLAN0020.</a:t>
            </a:r>
          </a:p>
          <a:p>
            <a:r>
              <a:rPr lang="en-US" dirty="0"/>
              <a:t>SW-A(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vlan</a:t>
            </a:r>
            <a:r>
              <a:rPr lang="en-US" b="1" dirty="0"/>
              <a:t> 20</a:t>
            </a:r>
          </a:p>
          <a:p>
            <a:r>
              <a:rPr lang="en-US" dirty="0"/>
              <a:t>SW-A(</a:t>
            </a:r>
            <a:r>
              <a:rPr lang="en-US" dirty="0" err="1"/>
              <a:t>config-vlan</a:t>
            </a:r>
            <a:r>
              <a:rPr lang="en-US" dirty="0"/>
              <a:t>)# </a:t>
            </a:r>
            <a:r>
              <a:rPr lang="en-US" b="1" dirty="0" smtClean="0"/>
              <a:t>exit</a:t>
            </a:r>
          </a:p>
          <a:p>
            <a:r>
              <a:rPr lang="en-US" dirty="0"/>
              <a:t>Create an interface VLAN 20 and assign an IP address within the 192.168.20.0/24 </a:t>
            </a:r>
            <a:r>
              <a:rPr lang="en-US" dirty="0" smtClean="0"/>
              <a:t>network</a:t>
            </a:r>
          </a:p>
          <a:p>
            <a:r>
              <a:rPr lang="en-US" dirty="0"/>
              <a:t>SW-A(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</a:t>
            </a:r>
            <a:r>
              <a:rPr lang="en-US" b="1" dirty="0" err="1"/>
              <a:t>vlan</a:t>
            </a:r>
            <a:r>
              <a:rPr lang="en-US" b="1" dirty="0"/>
              <a:t> 20</a:t>
            </a:r>
          </a:p>
          <a:p>
            <a:r>
              <a:rPr lang="en-US" dirty="0"/>
              <a:t>SW-A(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ip</a:t>
            </a:r>
            <a:r>
              <a:rPr lang="en-US" b="1" dirty="0"/>
              <a:t> address 192.168.20.1 255.255.255.0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8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2. </a:t>
            </a:r>
            <a:r>
              <a:rPr lang="en-US" b="1" dirty="0" smtClean="0"/>
              <a:t>Enable </a:t>
            </a:r>
            <a:r>
              <a:rPr lang="en-US" b="1" dirty="0"/>
              <a:t>the </a:t>
            </a:r>
            <a:r>
              <a:rPr lang="en-US" b="1" dirty="0" smtClean="0"/>
              <a:t>same </a:t>
            </a:r>
            <a:r>
              <a:rPr lang="en-US" b="1" dirty="0"/>
              <a:t>management VLAN on all other </a:t>
            </a:r>
            <a:r>
              <a:rPr lang="en-US" b="1" dirty="0" smtClean="0"/>
              <a:t>switches.</a:t>
            </a:r>
            <a:endParaRPr lang="en-US" b="1" dirty="0"/>
          </a:p>
          <a:p>
            <a:r>
              <a:rPr lang="en-US" dirty="0"/>
              <a:t>C</a:t>
            </a:r>
            <a:r>
              <a:rPr lang="en-US" dirty="0" smtClean="0"/>
              <a:t>reate </a:t>
            </a:r>
            <a:r>
              <a:rPr lang="en-US" dirty="0"/>
              <a:t>the VLAN on all switches: </a:t>
            </a:r>
            <a:r>
              <a:rPr lang="en-US" dirty="0" smtClean="0"/>
              <a:t>SW-B</a:t>
            </a:r>
            <a:r>
              <a:rPr lang="en-US" dirty="0"/>
              <a:t>, SW-1, SW-2 and Central.</a:t>
            </a:r>
          </a:p>
          <a:p>
            <a:r>
              <a:rPr lang="en-US" dirty="0"/>
              <a:t>SW-B(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vlan</a:t>
            </a:r>
            <a:r>
              <a:rPr lang="en-US" b="1" dirty="0"/>
              <a:t> 20</a:t>
            </a:r>
          </a:p>
          <a:p>
            <a:r>
              <a:rPr lang="en-US" dirty="0"/>
              <a:t>SW-B(</a:t>
            </a:r>
            <a:r>
              <a:rPr lang="en-US" dirty="0" err="1"/>
              <a:t>config-vlan</a:t>
            </a:r>
            <a:r>
              <a:rPr lang="en-US" dirty="0"/>
              <a:t>)# </a:t>
            </a:r>
            <a:r>
              <a:rPr lang="en-US" b="1" dirty="0"/>
              <a:t>exit</a:t>
            </a:r>
          </a:p>
          <a:p>
            <a:r>
              <a:rPr lang="en-US" dirty="0"/>
              <a:t>SW-B(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</a:t>
            </a:r>
            <a:r>
              <a:rPr lang="en-US" b="1" dirty="0" err="1"/>
              <a:t>vlan</a:t>
            </a:r>
            <a:r>
              <a:rPr lang="en-US" b="1" dirty="0"/>
              <a:t> 20</a:t>
            </a:r>
          </a:p>
          <a:p>
            <a:r>
              <a:rPr lang="en-US" dirty="0"/>
              <a:t>SW-B(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ip</a:t>
            </a:r>
            <a:r>
              <a:rPr lang="en-US" b="1" dirty="0"/>
              <a:t> address 192.168.20.2 </a:t>
            </a:r>
            <a:r>
              <a:rPr lang="en-US" b="1" dirty="0" smtClean="0"/>
              <a:t>255.255.255.0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25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SW-1(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vlan</a:t>
            </a:r>
            <a:r>
              <a:rPr lang="en-US" b="1" dirty="0"/>
              <a:t> 20</a:t>
            </a:r>
          </a:p>
          <a:p>
            <a:r>
              <a:rPr lang="en-US" dirty="0"/>
              <a:t>SW-1(</a:t>
            </a:r>
            <a:r>
              <a:rPr lang="en-US" dirty="0" err="1"/>
              <a:t>config-vlan</a:t>
            </a:r>
            <a:r>
              <a:rPr lang="en-US" dirty="0"/>
              <a:t>)# </a:t>
            </a:r>
            <a:r>
              <a:rPr lang="en-US" b="1" dirty="0"/>
              <a:t>exit</a:t>
            </a:r>
          </a:p>
          <a:p>
            <a:r>
              <a:rPr lang="en-US" dirty="0"/>
              <a:t>SW-1(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</a:t>
            </a:r>
            <a:r>
              <a:rPr lang="en-US" b="1" dirty="0" err="1"/>
              <a:t>vlan</a:t>
            </a:r>
            <a:r>
              <a:rPr lang="en-US" b="1" dirty="0"/>
              <a:t> 20</a:t>
            </a:r>
          </a:p>
          <a:p>
            <a:r>
              <a:rPr lang="en-US" dirty="0"/>
              <a:t>SW-1(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ip</a:t>
            </a:r>
            <a:r>
              <a:rPr lang="en-US" b="1" dirty="0"/>
              <a:t> address 192.168.20.3 255.255.255.0</a:t>
            </a:r>
          </a:p>
          <a:p>
            <a:r>
              <a:rPr lang="en-US" dirty="0"/>
              <a:t>SW-2(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vlan</a:t>
            </a:r>
            <a:r>
              <a:rPr lang="en-US" b="1" dirty="0"/>
              <a:t> 20</a:t>
            </a:r>
          </a:p>
          <a:p>
            <a:r>
              <a:rPr lang="en-US" dirty="0"/>
              <a:t>SW-2(</a:t>
            </a:r>
            <a:r>
              <a:rPr lang="en-US" dirty="0" err="1"/>
              <a:t>config-vlan</a:t>
            </a:r>
            <a:r>
              <a:rPr lang="en-US" dirty="0"/>
              <a:t>)# </a:t>
            </a:r>
            <a:r>
              <a:rPr lang="en-US" b="1" dirty="0"/>
              <a:t>exit</a:t>
            </a:r>
          </a:p>
          <a:p>
            <a:r>
              <a:rPr lang="en-US" dirty="0"/>
              <a:t>SW-2(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</a:t>
            </a:r>
            <a:r>
              <a:rPr lang="en-US" b="1" dirty="0" err="1"/>
              <a:t>vlan</a:t>
            </a:r>
            <a:r>
              <a:rPr lang="en-US" b="1" dirty="0"/>
              <a:t> 20</a:t>
            </a:r>
          </a:p>
          <a:p>
            <a:r>
              <a:rPr lang="en-US" dirty="0"/>
              <a:t>SW-2(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ip</a:t>
            </a:r>
            <a:r>
              <a:rPr lang="en-US" b="1" dirty="0"/>
              <a:t> address 192.168.20.4 </a:t>
            </a:r>
            <a:r>
              <a:rPr lang="en-US" b="1" dirty="0" smtClean="0"/>
              <a:t>255.255.255.0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142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Central(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vlan</a:t>
            </a:r>
            <a:r>
              <a:rPr lang="en-US" b="1" dirty="0"/>
              <a:t> 20</a:t>
            </a:r>
          </a:p>
          <a:p>
            <a:r>
              <a:rPr lang="en-US" dirty="0"/>
              <a:t>Central(</a:t>
            </a:r>
            <a:r>
              <a:rPr lang="en-US" dirty="0" err="1"/>
              <a:t>config-vlan</a:t>
            </a:r>
            <a:r>
              <a:rPr lang="en-US" dirty="0"/>
              <a:t>)# </a:t>
            </a:r>
            <a:r>
              <a:rPr lang="en-US" b="1" dirty="0"/>
              <a:t>exit</a:t>
            </a:r>
          </a:p>
          <a:p>
            <a:r>
              <a:rPr lang="en-US" dirty="0"/>
              <a:t>Central(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</a:t>
            </a:r>
            <a:r>
              <a:rPr lang="en-US" b="1" dirty="0" err="1"/>
              <a:t>vlan</a:t>
            </a:r>
            <a:r>
              <a:rPr lang="en-US" b="1" dirty="0"/>
              <a:t> 20</a:t>
            </a:r>
          </a:p>
          <a:p>
            <a:r>
              <a:rPr lang="en-US" dirty="0"/>
              <a:t>Central(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ip</a:t>
            </a:r>
            <a:r>
              <a:rPr lang="en-US" b="1" dirty="0"/>
              <a:t> address 192.168.20.5 </a:t>
            </a:r>
            <a:r>
              <a:rPr lang="en-US" b="1" dirty="0" smtClean="0"/>
              <a:t>255.255.255.0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3. Configure the management PC and connect it to SW-A port </a:t>
            </a:r>
            <a:r>
              <a:rPr lang="en-US" b="1" dirty="0" smtClean="0"/>
              <a:t>Fa0/1. </a:t>
            </a:r>
          </a:p>
          <a:p>
            <a:r>
              <a:rPr lang="en-US" dirty="0" smtClean="0"/>
              <a:t>Assign management PC </a:t>
            </a:r>
            <a:r>
              <a:rPr lang="en-US" dirty="0"/>
              <a:t>an IP address within the 192.168.20.0/24 </a:t>
            </a:r>
            <a:r>
              <a:rPr lang="en-US" dirty="0" smtClean="0"/>
              <a:t>network</a:t>
            </a:r>
            <a:r>
              <a:rPr lang="en-US" dirty="0"/>
              <a:t> </a:t>
            </a:r>
            <a:r>
              <a:rPr lang="en-US" dirty="0" smtClean="0"/>
              <a:t>and connect it to </a:t>
            </a:r>
            <a:r>
              <a:rPr lang="en-US" dirty="0"/>
              <a:t>SW-A port Fa0/1.</a:t>
            </a:r>
            <a:endParaRPr lang="en-US" b="1" dirty="0"/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80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  <p:pic>
        <p:nvPicPr>
          <p:cNvPr id="1026" name="Picture 2" descr="C:\Users\kashif\Pictures\Screenshots\Screenshot (333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138" y="1168851"/>
            <a:ext cx="6181725" cy="478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741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4. On SW-A, </a:t>
            </a:r>
            <a:r>
              <a:rPr lang="en-US" b="1" dirty="0" smtClean="0"/>
              <a:t>ensure </a:t>
            </a:r>
            <a:r>
              <a:rPr lang="en-US" b="1" dirty="0"/>
              <a:t>the management PC is part of VLAN 20</a:t>
            </a:r>
          </a:p>
          <a:p>
            <a:r>
              <a:rPr lang="en-US" dirty="0"/>
              <a:t>Interface Fa0/1 must be part of VLAN 20.</a:t>
            </a:r>
          </a:p>
          <a:p>
            <a:r>
              <a:rPr lang="en-US" dirty="0"/>
              <a:t>SW-A(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fa0/1</a:t>
            </a:r>
          </a:p>
          <a:p>
            <a:r>
              <a:rPr lang="en-US" dirty="0"/>
              <a:t>SW-A(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switchport</a:t>
            </a:r>
            <a:r>
              <a:rPr lang="en-US" b="1" dirty="0"/>
              <a:t> access </a:t>
            </a:r>
            <a:r>
              <a:rPr lang="en-US" b="1" dirty="0" err="1"/>
              <a:t>vlan</a:t>
            </a:r>
            <a:r>
              <a:rPr lang="en-US" b="1" dirty="0"/>
              <a:t> 20</a:t>
            </a:r>
          </a:p>
          <a:p>
            <a:r>
              <a:rPr lang="en-US" dirty="0"/>
              <a:t>SW-A(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no shutdown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5. Verify connectivity of the management PC to all </a:t>
            </a:r>
            <a:r>
              <a:rPr lang="en-US" b="1" dirty="0" smtClean="0"/>
              <a:t>switches.</a:t>
            </a:r>
            <a:endParaRPr lang="en-US" b="1" dirty="0"/>
          </a:p>
          <a:p>
            <a:r>
              <a:rPr lang="en-US" dirty="0"/>
              <a:t>The management PC should be able to </a:t>
            </a:r>
            <a:r>
              <a:rPr lang="en-US" b="1" dirty="0"/>
              <a:t>ping </a:t>
            </a:r>
            <a:r>
              <a:rPr lang="en-US" dirty="0"/>
              <a:t>SW-A, SW-B, SW-1, SW-2 and Central.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04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4: Enable the Management PC to Access Router R1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</a:t>
            </a:r>
            <a:r>
              <a:rPr lang="en-US" b="1" dirty="0" smtClean="0"/>
              <a:t>Enable </a:t>
            </a:r>
            <a:r>
              <a:rPr lang="en-US" b="1" dirty="0"/>
              <a:t>a new </a:t>
            </a:r>
            <a:r>
              <a:rPr lang="en-US" b="1" dirty="0" err="1" smtClean="0"/>
              <a:t>subinterface</a:t>
            </a:r>
            <a:r>
              <a:rPr lang="en-US" b="1" dirty="0" smtClean="0"/>
              <a:t> </a:t>
            </a:r>
            <a:r>
              <a:rPr lang="en-US" b="1" dirty="0"/>
              <a:t>on router </a:t>
            </a:r>
            <a:r>
              <a:rPr lang="en-US" b="1" dirty="0" smtClean="0"/>
              <a:t>R1</a:t>
            </a:r>
            <a:r>
              <a:rPr lang="en-US" b="1" dirty="0"/>
              <a:t>.</a:t>
            </a:r>
          </a:p>
          <a:p>
            <a:r>
              <a:rPr lang="en-US" dirty="0"/>
              <a:t>Create </a:t>
            </a:r>
            <a:r>
              <a:rPr lang="en-US" dirty="0" err="1"/>
              <a:t>subinterface</a:t>
            </a:r>
            <a:r>
              <a:rPr lang="en-US" dirty="0"/>
              <a:t> Fa0/0.3 and assign an IP address within the 192.168.20.0/24 network</a:t>
            </a:r>
            <a:r>
              <a:rPr lang="en-US" dirty="0" smtClean="0"/>
              <a:t>.</a:t>
            </a:r>
          </a:p>
          <a:p>
            <a:r>
              <a:rPr lang="en-US" dirty="0" smtClean="0"/>
              <a:t>Set encapsulation </a:t>
            </a:r>
            <a:r>
              <a:rPr lang="en-US" dirty="0"/>
              <a:t>to dot1q 20 to account for VLAN 20</a:t>
            </a:r>
            <a:r>
              <a:rPr lang="en-US" dirty="0" smtClean="0"/>
              <a:t>.</a:t>
            </a:r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65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Configure </a:t>
            </a:r>
            <a:r>
              <a:rPr lang="en-US" sz="2800" dirty="0">
                <a:cs typeface="Arial" pitchFamily="34" charset="0"/>
              </a:rPr>
              <a:t>Layer 2 </a:t>
            </a:r>
            <a:r>
              <a:rPr lang="en-US" sz="2800" smtClean="0">
                <a:cs typeface="Arial" pitchFamily="34" charset="0"/>
              </a:rPr>
              <a:t>VLAN </a:t>
            </a:r>
            <a:r>
              <a:rPr lang="en-US" sz="2800">
                <a:cs typeface="Arial" pitchFamily="34" charset="0"/>
              </a:rPr>
              <a:t>security in Packet tracer.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fa0/0.3</a:t>
            </a:r>
          </a:p>
          <a:p>
            <a:r>
              <a:rPr lang="en-US" dirty="0"/>
              <a:t>R1(</a:t>
            </a:r>
            <a:r>
              <a:rPr lang="en-US" dirty="0" err="1"/>
              <a:t>config-subif</a:t>
            </a:r>
            <a:r>
              <a:rPr lang="en-US" dirty="0"/>
              <a:t>)# </a:t>
            </a:r>
            <a:r>
              <a:rPr lang="en-US" b="1" dirty="0"/>
              <a:t>encapsulation dot1q 20</a:t>
            </a:r>
          </a:p>
          <a:p>
            <a:r>
              <a:rPr lang="en-US" dirty="0"/>
              <a:t>R1(</a:t>
            </a:r>
            <a:r>
              <a:rPr lang="en-US" dirty="0" err="1"/>
              <a:t>config-subif</a:t>
            </a:r>
            <a:r>
              <a:rPr lang="en-US" dirty="0"/>
              <a:t>)# </a:t>
            </a:r>
            <a:r>
              <a:rPr lang="en-US" b="1" dirty="0" err="1"/>
              <a:t>ip</a:t>
            </a:r>
            <a:r>
              <a:rPr lang="en-US" b="1" dirty="0"/>
              <a:t> address 192.168.20.100 </a:t>
            </a:r>
            <a:r>
              <a:rPr lang="en-US" b="1" dirty="0" smtClean="0"/>
              <a:t>255.255.255.0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2. Verify connectivity between the management PC and </a:t>
            </a:r>
            <a:r>
              <a:rPr lang="en-US" b="1" dirty="0" smtClean="0"/>
              <a:t>R1</a:t>
            </a:r>
            <a:r>
              <a:rPr lang="en-US" b="1" dirty="0"/>
              <a:t>.</a:t>
            </a:r>
          </a:p>
          <a:p>
            <a:r>
              <a:rPr lang="en-US" dirty="0"/>
              <a:t>C</a:t>
            </a:r>
            <a:r>
              <a:rPr lang="en-US" dirty="0" smtClean="0"/>
              <a:t>onfigure </a:t>
            </a:r>
            <a:r>
              <a:rPr lang="en-US" dirty="0"/>
              <a:t>the default gateway on the management PC to allow for connectivity</a:t>
            </a:r>
            <a:r>
              <a:rPr lang="en-US" dirty="0" smtClean="0"/>
              <a:t>.</a:t>
            </a:r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65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3. </a:t>
            </a:r>
            <a:r>
              <a:rPr lang="en-US" b="1" dirty="0" smtClean="0"/>
              <a:t>Enable security</a:t>
            </a:r>
            <a:r>
              <a:rPr lang="en-US" b="1" dirty="0"/>
              <a:t>.</a:t>
            </a:r>
          </a:p>
          <a:p>
            <a:r>
              <a:rPr lang="en-US" dirty="0"/>
              <a:t>While the management PC must be able to access the router, no other PC should be able to access </a:t>
            </a:r>
            <a:r>
              <a:rPr lang="en-US" dirty="0" smtClean="0"/>
              <a:t>the management </a:t>
            </a:r>
            <a:r>
              <a:rPr lang="en-US" dirty="0"/>
              <a:t>VLAN</a:t>
            </a:r>
            <a:r>
              <a:rPr lang="en-US" dirty="0" smtClean="0"/>
              <a:t>. Create </a:t>
            </a:r>
            <a:r>
              <a:rPr lang="en-US" dirty="0"/>
              <a:t>an ACL(s) that denies any network from accessing the 192.168.20.0/24 network, but permits all </a:t>
            </a:r>
            <a:r>
              <a:rPr lang="en-US" dirty="0" smtClean="0"/>
              <a:t>other networks </a:t>
            </a:r>
            <a:r>
              <a:rPr lang="en-US" dirty="0"/>
              <a:t>to access one another.</a:t>
            </a:r>
          </a:p>
          <a:p>
            <a:r>
              <a:rPr lang="en-US" dirty="0" smtClean="0"/>
              <a:t>R1(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access-list 101 deny </a:t>
            </a:r>
            <a:r>
              <a:rPr lang="en-US" b="1" dirty="0" err="1"/>
              <a:t>ip</a:t>
            </a:r>
            <a:r>
              <a:rPr lang="en-US" b="1" dirty="0"/>
              <a:t> any 192.168.20.0 0.0.0.255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access-list 101 permit </a:t>
            </a:r>
            <a:r>
              <a:rPr lang="en-US" b="1" dirty="0" err="1"/>
              <a:t>ip</a:t>
            </a:r>
            <a:r>
              <a:rPr lang="en-US" b="1" dirty="0"/>
              <a:t> any </a:t>
            </a:r>
            <a:r>
              <a:rPr lang="en-US" b="1" dirty="0" err="1" smtClean="0"/>
              <a:t>any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60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Apply the ACL to the proper interface(s).</a:t>
            </a:r>
          </a:p>
          <a:p>
            <a:r>
              <a:rPr lang="en-US" dirty="0" smtClean="0"/>
              <a:t>R1(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 err="1"/>
              <a:t>int</a:t>
            </a:r>
            <a:r>
              <a:rPr lang="en-US" b="1" dirty="0"/>
              <a:t> fa0/0.1</a:t>
            </a:r>
          </a:p>
          <a:p>
            <a:r>
              <a:rPr lang="en-US" dirty="0"/>
              <a:t>R1(</a:t>
            </a:r>
            <a:r>
              <a:rPr lang="en-US" dirty="0" err="1"/>
              <a:t>config-subif</a:t>
            </a:r>
            <a:r>
              <a:rPr lang="en-US" dirty="0"/>
              <a:t>)# </a:t>
            </a:r>
            <a:r>
              <a:rPr lang="en-US" b="1" dirty="0" err="1"/>
              <a:t>ip</a:t>
            </a:r>
            <a:r>
              <a:rPr lang="en-US" b="1" dirty="0"/>
              <a:t> access-group 101 in</a:t>
            </a:r>
          </a:p>
          <a:p>
            <a:r>
              <a:rPr lang="en-US" dirty="0"/>
              <a:t>R1(</a:t>
            </a:r>
            <a:r>
              <a:rPr lang="en-US" dirty="0" err="1"/>
              <a:t>config-subif</a:t>
            </a:r>
            <a:r>
              <a:rPr lang="en-US" dirty="0"/>
              <a:t>)# </a:t>
            </a:r>
            <a:r>
              <a:rPr lang="en-US" b="1" dirty="0" err="1"/>
              <a:t>int</a:t>
            </a:r>
            <a:r>
              <a:rPr lang="en-US" b="1" dirty="0"/>
              <a:t> fa0/0.2</a:t>
            </a:r>
          </a:p>
          <a:p>
            <a:r>
              <a:rPr lang="en-US" dirty="0"/>
              <a:t>R1(</a:t>
            </a:r>
            <a:r>
              <a:rPr lang="en-US" dirty="0" err="1"/>
              <a:t>config-subif</a:t>
            </a:r>
            <a:r>
              <a:rPr lang="en-US" dirty="0"/>
              <a:t>)# </a:t>
            </a:r>
            <a:r>
              <a:rPr lang="en-US" b="1" dirty="0" err="1"/>
              <a:t>ip</a:t>
            </a:r>
            <a:r>
              <a:rPr lang="en-US" b="1" dirty="0"/>
              <a:t> access-group 101 </a:t>
            </a:r>
            <a:r>
              <a:rPr lang="en-US" b="1" dirty="0" smtClean="0"/>
              <a:t>in</a:t>
            </a:r>
          </a:p>
          <a:p>
            <a:r>
              <a:rPr lang="en-US" dirty="0"/>
              <a:t>The management PC must be able to connect to all switches and the router. All other PCs should not be able to connect to any devices within the management VLAN.</a:t>
            </a:r>
          </a:p>
          <a:p>
            <a:pPr marL="0" indent="0">
              <a:buNone/>
            </a:pPr>
            <a:endParaRPr lang="en-US" b="1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60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4. Verify </a:t>
            </a:r>
            <a:r>
              <a:rPr lang="en-US" b="1" dirty="0" smtClean="0"/>
              <a:t>Security</a:t>
            </a:r>
            <a:r>
              <a:rPr lang="en-US" b="1" dirty="0"/>
              <a:t>.</a:t>
            </a:r>
          </a:p>
          <a:p>
            <a:r>
              <a:rPr lang="en-US" dirty="0"/>
              <a:t>From the management PC, </a:t>
            </a:r>
            <a:r>
              <a:rPr lang="en-US" b="1" dirty="0"/>
              <a:t>ping </a:t>
            </a:r>
            <a:r>
              <a:rPr lang="en-US" dirty="0"/>
              <a:t>SW-A, SW-B, and R1. Was the </a:t>
            </a:r>
            <a:r>
              <a:rPr lang="en-US" b="1" dirty="0"/>
              <a:t>ping </a:t>
            </a:r>
            <a:r>
              <a:rPr lang="en-US" dirty="0"/>
              <a:t>successful</a:t>
            </a:r>
            <a:r>
              <a:rPr lang="en-US" dirty="0" smtClean="0"/>
              <a:t>?</a:t>
            </a:r>
          </a:p>
          <a:p>
            <a:r>
              <a:rPr lang="en-US" dirty="0"/>
              <a:t>The ping should have been successful because all devices within the 192.168.20.0 network should be able to ping one another. </a:t>
            </a:r>
            <a:endParaRPr lang="en-US" dirty="0" smtClean="0"/>
          </a:p>
          <a:p>
            <a:r>
              <a:rPr lang="en-US" dirty="0" smtClean="0"/>
              <a:t>Devices </a:t>
            </a:r>
            <a:r>
              <a:rPr lang="en-US" dirty="0"/>
              <a:t>within VLAN20 are not required to route through the router.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42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From </a:t>
            </a:r>
            <a:r>
              <a:rPr lang="en-US" dirty="0"/>
              <a:t>D1, </a:t>
            </a:r>
            <a:r>
              <a:rPr lang="en-US" b="1" dirty="0"/>
              <a:t>ping </a:t>
            </a:r>
            <a:r>
              <a:rPr lang="en-US" dirty="0"/>
              <a:t>the management PC. Was the </a:t>
            </a:r>
            <a:r>
              <a:rPr lang="en-US" b="1" dirty="0"/>
              <a:t>ping </a:t>
            </a:r>
            <a:r>
              <a:rPr lang="en-US" dirty="0"/>
              <a:t>successful</a:t>
            </a:r>
            <a:r>
              <a:rPr lang="en-US" dirty="0" smtClean="0"/>
              <a:t>? </a:t>
            </a:r>
          </a:p>
          <a:p>
            <a:r>
              <a:rPr lang="en-US" dirty="0" smtClean="0"/>
              <a:t>The </a:t>
            </a:r>
            <a:r>
              <a:rPr lang="en-US" dirty="0"/>
              <a:t>ping should have failed. This is because in order for a device within a different VLAN to successfully ping </a:t>
            </a:r>
            <a:r>
              <a:rPr lang="en-US" dirty="0" smtClean="0"/>
              <a:t>a device </a:t>
            </a:r>
            <a:r>
              <a:rPr lang="en-US" dirty="0"/>
              <a:t>within VLAN20, it must be routed</a:t>
            </a:r>
            <a:r>
              <a:rPr lang="en-US"/>
              <a:t>. </a:t>
            </a:r>
            <a:endParaRPr lang="en-US" smtClean="0"/>
          </a:p>
          <a:p>
            <a:r>
              <a:rPr lang="en-US" smtClean="0"/>
              <a:t>The </a:t>
            </a:r>
            <a:r>
              <a:rPr lang="en-US" dirty="0"/>
              <a:t>router has an ACL that prevents all packets from accessing </a:t>
            </a:r>
            <a:r>
              <a:rPr lang="en-US" dirty="0" smtClean="0"/>
              <a:t>the 192.168.20.0 </a:t>
            </a:r>
            <a:r>
              <a:rPr lang="en-US" dirty="0"/>
              <a:t>network.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12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2271"/>
            <a:ext cx="3785926" cy="5055329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5. Check </a:t>
            </a:r>
            <a:r>
              <a:rPr lang="en-US" b="1" dirty="0" smtClean="0"/>
              <a:t>results.</a:t>
            </a:r>
            <a:endParaRPr lang="en-US" b="1" dirty="0"/>
          </a:p>
          <a:p>
            <a:r>
              <a:rPr lang="en-US" dirty="0"/>
              <a:t>Your completion percentage should be 100%. </a:t>
            </a:r>
            <a:endParaRPr lang="en-US" dirty="0" smtClean="0"/>
          </a:p>
          <a:p>
            <a:r>
              <a:rPr lang="en-US" dirty="0" smtClean="0"/>
              <a:t>Click </a:t>
            </a:r>
            <a:r>
              <a:rPr lang="en-US" b="1" dirty="0"/>
              <a:t>Check Results </a:t>
            </a:r>
            <a:r>
              <a:rPr lang="en-US" dirty="0"/>
              <a:t>to see feedback and verification of </a:t>
            </a:r>
            <a:r>
              <a:rPr lang="en-US" dirty="0" smtClean="0"/>
              <a:t>which required </a:t>
            </a:r>
            <a:r>
              <a:rPr lang="en-US" dirty="0"/>
              <a:t>components have been completed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25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950592" y="3877207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43886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>
                <a:cs typeface="Arial"/>
              </a:rPr>
              <a:t>Chapter </a:t>
            </a:r>
            <a:r>
              <a:rPr lang="en-US" i="1" dirty="0" smtClean="0">
                <a:cs typeface="Arial"/>
              </a:rPr>
              <a:t>6: </a:t>
            </a:r>
            <a:r>
              <a:rPr lang="en-US" i="1" dirty="0">
                <a:latin typeface="+mj-lt"/>
                <a:cs typeface="Arial"/>
              </a:rPr>
              <a:t>PT Activity: Layer 2 </a:t>
            </a:r>
            <a:r>
              <a:rPr lang="en-US" i="1" dirty="0" smtClean="0">
                <a:latin typeface="+mj-lt"/>
                <a:cs typeface="Arial"/>
              </a:rPr>
              <a:t>VLAN Security – “CCNA </a:t>
            </a:r>
            <a:r>
              <a:rPr lang="en-US" i="1" dirty="0">
                <a:latin typeface="+mj-lt"/>
                <a:cs typeface="Arial"/>
              </a:rPr>
              <a:t>Security 1.1 Student Packet Tracer </a:t>
            </a:r>
            <a:r>
              <a:rPr lang="en-US" i="1" dirty="0" smtClean="0">
                <a:latin typeface="+mj-lt"/>
                <a:cs typeface="Arial"/>
              </a:rPr>
              <a:t>Manual”, </a:t>
            </a:r>
            <a:r>
              <a:rPr lang="en-US" i="1" dirty="0">
                <a:latin typeface="+mj-lt"/>
                <a:cs typeface="Arial"/>
              </a:rPr>
              <a:t>Cisco </a:t>
            </a:r>
            <a:r>
              <a:rPr lang="en-US" i="1" dirty="0" smtClean="0">
                <a:latin typeface="+mj-lt"/>
                <a:cs typeface="Arial"/>
              </a:rPr>
              <a:t>2012.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  <a:endParaRPr lang="en-US" sz="30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/>
              <a:t>Experimental Setup:</a:t>
            </a:r>
          </a:p>
          <a:p>
            <a:r>
              <a:rPr lang="en-US" dirty="0" smtClean="0"/>
              <a:t>Lets assume that the network of a company is  </a:t>
            </a:r>
            <a:r>
              <a:rPr lang="en-US" dirty="0"/>
              <a:t>set up using two separate VLANs: VLAN 5 and VLAN 10. </a:t>
            </a:r>
            <a:endParaRPr lang="en-US" dirty="0" smtClean="0"/>
          </a:p>
          <a:p>
            <a:r>
              <a:rPr lang="en-US" dirty="0" smtClean="0"/>
              <a:t>All trunk ports </a:t>
            </a:r>
            <a:r>
              <a:rPr lang="en-US" dirty="0"/>
              <a:t>are configured </a:t>
            </a:r>
            <a:r>
              <a:rPr lang="en-US" dirty="0" smtClean="0"/>
              <a:t>with </a:t>
            </a:r>
            <a:r>
              <a:rPr lang="en-US" dirty="0"/>
              <a:t>VLAN 15.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network administrator wants to add a redundant link </a:t>
            </a:r>
            <a:r>
              <a:rPr lang="en-US" dirty="0" smtClean="0"/>
              <a:t>between switch </a:t>
            </a:r>
            <a:r>
              <a:rPr lang="en-US" dirty="0"/>
              <a:t>SW-1 and SW-2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</a:t>
            </a:r>
            <a:r>
              <a:rPr lang="en-US" dirty="0"/>
              <a:t>link must have trunking enabled and all security requirements should be in place</a:t>
            </a:r>
            <a:r>
              <a:rPr lang="en-US" dirty="0" smtClean="0"/>
              <a:t>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85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  <p:pic>
        <p:nvPicPr>
          <p:cNvPr id="1027" name="Picture 3" descr="C:\Users\kashif\Pictures\Screenshots\Screenshot (325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005" y="1174746"/>
            <a:ext cx="7075487" cy="491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266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Also, the </a:t>
            </a:r>
            <a:r>
              <a:rPr lang="en-US" dirty="0"/>
              <a:t>network administrator wants to connect a management PC to switch SW-A.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administrator would like to allow the management PC to be able to connect to all switches and the router, but does not </a:t>
            </a:r>
            <a:r>
              <a:rPr lang="en-US" dirty="0" smtClean="0"/>
              <a:t>want any </a:t>
            </a:r>
            <a:r>
              <a:rPr lang="en-US" dirty="0"/>
              <a:t>other devices to be able to connect to the management PC or the switches.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management purposes, </a:t>
            </a:r>
            <a:r>
              <a:rPr lang="en-US" dirty="0" smtClean="0"/>
              <a:t>the </a:t>
            </a:r>
            <a:r>
              <a:rPr lang="en-US" dirty="0"/>
              <a:t>administrator would like to create a new VLAN </a:t>
            </a:r>
            <a:r>
              <a:rPr lang="en-US" dirty="0" smtClean="0"/>
              <a:t>20. 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25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All devices have been preconfigured with:</a:t>
            </a:r>
          </a:p>
          <a:p>
            <a:r>
              <a:rPr lang="en-US" dirty="0" smtClean="0"/>
              <a:t>Enable </a:t>
            </a:r>
            <a:r>
              <a:rPr lang="en-US" dirty="0"/>
              <a:t>secret password: </a:t>
            </a:r>
            <a:r>
              <a:rPr lang="en-US" b="1" dirty="0"/>
              <a:t>ciscoenpa55</a:t>
            </a:r>
          </a:p>
          <a:p>
            <a:r>
              <a:rPr lang="en-US" dirty="0" smtClean="0"/>
              <a:t>Console </a:t>
            </a:r>
            <a:r>
              <a:rPr lang="en-US" dirty="0"/>
              <a:t>password: </a:t>
            </a:r>
            <a:r>
              <a:rPr lang="en-US" b="1" dirty="0"/>
              <a:t>ciscoconpa55</a:t>
            </a:r>
          </a:p>
          <a:p>
            <a:r>
              <a:rPr lang="en-US" dirty="0" smtClean="0"/>
              <a:t>VTY </a:t>
            </a:r>
            <a:r>
              <a:rPr lang="en-US" dirty="0"/>
              <a:t>line password: </a:t>
            </a:r>
            <a:r>
              <a:rPr lang="en-US" b="1" dirty="0"/>
              <a:t>ciscovtypa55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95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1: Verify Connectivity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Verify connectivity between </a:t>
            </a:r>
            <a:r>
              <a:rPr lang="en-US" b="1" dirty="0" smtClean="0"/>
              <a:t>C2 </a:t>
            </a:r>
            <a:r>
              <a:rPr lang="en-US" b="1" dirty="0"/>
              <a:t>(</a:t>
            </a:r>
            <a:r>
              <a:rPr lang="en-US" b="1" dirty="0" smtClean="0"/>
              <a:t>VLAN </a:t>
            </a:r>
            <a:r>
              <a:rPr lang="en-US" b="1" dirty="0"/>
              <a:t>10) and </a:t>
            </a:r>
            <a:r>
              <a:rPr lang="en-US" b="1" dirty="0" smtClean="0"/>
              <a:t>C3 </a:t>
            </a:r>
            <a:r>
              <a:rPr lang="en-US" b="1" dirty="0"/>
              <a:t>(VLAN 10).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2. Verify connectivity between </a:t>
            </a:r>
            <a:r>
              <a:rPr lang="en-US" b="1" dirty="0" smtClean="0"/>
              <a:t>C2 </a:t>
            </a:r>
            <a:r>
              <a:rPr lang="en-US" b="1" dirty="0"/>
              <a:t>(</a:t>
            </a:r>
            <a:r>
              <a:rPr lang="en-US" b="1" dirty="0" smtClean="0"/>
              <a:t>VLAN </a:t>
            </a:r>
            <a:r>
              <a:rPr lang="en-US" b="1" dirty="0"/>
              <a:t>10) and D1 (VLAN 5</a:t>
            </a:r>
            <a:r>
              <a:rPr lang="en-US" b="1" dirty="0" smtClean="0"/>
              <a:t>).</a:t>
            </a:r>
          </a:p>
          <a:p>
            <a:r>
              <a:rPr lang="en-US" dirty="0"/>
              <a:t>If </a:t>
            </a:r>
            <a:r>
              <a:rPr lang="en-US" dirty="0" smtClean="0"/>
              <a:t>you are using </a:t>
            </a:r>
            <a:r>
              <a:rPr lang="en-US" dirty="0"/>
              <a:t>the simple PDU GUI packet, </a:t>
            </a:r>
            <a:r>
              <a:rPr lang="en-US" b="1" dirty="0" smtClean="0"/>
              <a:t>ping </a:t>
            </a:r>
            <a:r>
              <a:rPr lang="en-US" dirty="0"/>
              <a:t>twice to allow for ARP.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33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2: Create a Redundant Link Between SW-1 and </a:t>
            </a:r>
            <a:r>
              <a:rPr lang="en-US" sz="3200" b="1" dirty="0" smtClean="0"/>
              <a:t>SW-2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Connect SW-1 and SW-2</a:t>
            </a:r>
            <a:r>
              <a:rPr lang="en-US" b="1" dirty="0" smtClean="0"/>
              <a:t>.</a:t>
            </a:r>
          </a:p>
          <a:p>
            <a:r>
              <a:rPr lang="en-US" dirty="0" smtClean="0"/>
              <a:t>Use </a:t>
            </a:r>
            <a:r>
              <a:rPr lang="en-US" dirty="0"/>
              <a:t>a crossover </a:t>
            </a:r>
            <a:r>
              <a:rPr lang="en-US" dirty="0" smtClean="0"/>
              <a:t>cable to </a:t>
            </a:r>
            <a:r>
              <a:rPr lang="en-US" dirty="0"/>
              <a:t>connect port Fa0/23 on SW-1 to port Fa0/23 on SW-2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2. </a:t>
            </a:r>
            <a:r>
              <a:rPr lang="en-US" b="1" dirty="0" smtClean="0"/>
              <a:t>Enable </a:t>
            </a:r>
            <a:r>
              <a:rPr lang="en-US" b="1" dirty="0"/>
              <a:t>trunking, including all trunk </a:t>
            </a:r>
            <a:r>
              <a:rPr lang="en-US" b="1" dirty="0" smtClean="0"/>
              <a:t>security </a:t>
            </a:r>
            <a:r>
              <a:rPr lang="en-US" b="1" dirty="0"/>
              <a:t>mechanisms on the link between </a:t>
            </a:r>
            <a:r>
              <a:rPr lang="en-US" b="1" dirty="0" smtClean="0"/>
              <a:t>SW-1 </a:t>
            </a:r>
            <a:r>
              <a:rPr lang="en-US" b="1" dirty="0"/>
              <a:t>and SW-2.</a:t>
            </a:r>
          </a:p>
          <a:p>
            <a:r>
              <a:rPr lang="en-US" dirty="0"/>
              <a:t>Trunking has already been configured on all pre-existing trunk interfaces. 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VLAN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6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23414</TotalTime>
  <Words>1242</Words>
  <Application>Microsoft Office PowerPoint</Application>
  <PresentationFormat>On-screen Show (4:3)</PresentationFormat>
  <Paragraphs>159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  <vt:lpstr>Configuring Layer 2 VLAN Security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16710</cp:revision>
  <cp:lastPrinted>2015-04-15T04:00:00Z</cp:lastPrinted>
  <dcterms:created xsi:type="dcterms:W3CDTF">2015-04-10T12:56:27Z</dcterms:created>
  <dcterms:modified xsi:type="dcterms:W3CDTF">2016-07-31T03:56:23Z</dcterms:modified>
</cp:coreProperties>
</file>