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623" r:id="rId5"/>
    <p:sldId id="664" r:id="rId6"/>
    <p:sldId id="665" r:id="rId7"/>
    <p:sldId id="666" r:id="rId8"/>
    <p:sldId id="667" r:id="rId9"/>
    <p:sldId id="668" r:id="rId10"/>
    <p:sldId id="669" r:id="rId11"/>
    <p:sldId id="670" r:id="rId12"/>
    <p:sldId id="671" r:id="rId13"/>
    <p:sldId id="672" r:id="rId14"/>
    <p:sldId id="673" r:id="rId15"/>
    <p:sldId id="674" r:id="rId16"/>
    <p:sldId id="663" r:id="rId17"/>
    <p:sldId id="676" r:id="rId18"/>
    <p:sldId id="677" r:id="rId19"/>
    <p:sldId id="675" r:id="rId20"/>
    <p:sldId id="67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SSL Handshake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Phase 1. Establish Security </a:t>
            </a:r>
            <a:r>
              <a:rPr lang="en-US" b="1" dirty="0" smtClean="0">
                <a:cs typeface="Arial"/>
              </a:rPr>
              <a:t>Capabilities:</a:t>
            </a:r>
          </a:p>
          <a:p>
            <a:r>
              <a:rPr lang="en-US" dirty="0" smtClean="0">
                <a:cs typeface="Arial"/>
              </a:rPr>
              <a:t>initiates </a:t>
            </a:r>
            <a:r>
              <a:rPr lang="en-US" dirty="0">
                <a:cs typeface="Arial"/>
              </a:rPr>
              <a:t>a </a:t>
            </a:r>
            <a:r>
              <a:rPr lang="en-US" dirty="0" smtClean="0">
                <a:cs typeface="Arial"/>
              </a:rPr>
              <a:t>logical connection </a:t>
            </a:r>
            <a:r>
              <a:rPr lang="en-US" dirty="0">
                <a:cs typeface="Arial"/>
              </a:rPr>
              <a:t>and </a:t>
            </a:r>
            <a:r>
              <a:rPr lang="en-US" dirty="0" smtClean="0">
                <a:cs typeface="Arial"/>
              </a:rPr>
              <a:t> establishes </a:t>
            </a:r>
            <a:r>
              <a:rPr lang="en-US" dirty="0">
                <a:cs typeface="Arial"/>
              </a:rPr>
              <a:t>the security capabilities that will be associated with it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73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exchange is initiated by the client, which sends a </a:t>
            </a:r>
            <a:r>
              <a:rPr lang="en-US" b="1" dirty="0" err="1">
                <a:cs typeface="Arial"/>
              </a:rPr>
              <a:t>client_hello</a:t>
            </a:r>
            <a:r>
              <a:rPr lang="en-US" dirty="0">
                <a:cs typeface="Arial"/>
              </a:rPr>
              <a:t> message </a:t>
            </a:r>
            <a:r>
              <a:rPr lang="en-US" dirty="0" smtClean="0">
                <a:cs typeface="Arial"/>
              </a:rPr>
              <a:t>with the </a:t>
            </a:r>
            <a:r>
              <a:rPr lang="en-US" dirty="0">
                <a:cs typeface="Arial"/>
              </a:rPr>
              <a:t>following parameters</a:t>
            </a:r>
            <a:r>
              <a:rPr lang="en-US" dirty="0" smtClean="0">
                <a:cs typeface="Arial"/>
              </a:rPr>
              <a:t>:</a:t>
            </a:r>
          </a:p>
          <a:p>
            <a:r>
              <a:rPr lang="en-US" b="1" dirty="0"/>
              <a:t>Version: </a:t>
            </a:r>
            <a:r>
              <a:rPr lang="en-US" dirty="0"/>
              <a:t>The highest SSL version understood by the client.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45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Random: </a:t>
            </a:r>
            <a:r>
              <a:rPr lang="en-US" dirty="0"/>
              <a:t>A client-generated random structure consisting of a 32-bit </a:t>
            </a:r>
            <a:r>
              <a:rPr lang="en-US" dirty="0" smtClean="0"/>
              <a:t>timestamp and </a:t>
            </a:r>
            <a:r>
              <a:rPr lang="en-US" dirty="0"/>
              <a:t>28 </a:t>
            </a:r>
            <a:r>
              <a:rPr lang="en-US" dirty="0" smtClean="0"/>
              <a:t>bytes. </a:t>
            </a:r>
          </a:p>
          <a:p>
            <a:r>
              <a:rPr lang="en-US" dirty="0" smtClean="0"/>
              <a:t>These values </a:t>
            </a:r>
            <a:r>
              <a:rPr lang="en-US" dirty="0"/>
              <a:t>serve as </a:t>
            </a:r>
            <a:r>
              <a:rPr lang="en-US" dirty="0" err="1"/>
              <a:t>nonces</a:t>
            </a:r>
            <a:r>
              <a:rPr lang="en-US" dirty="0"/>
              <a:t> and are used during key exchange to prevent </a:t>
            </a:r>
            <a:r>
              <a:rPr lang="en-US" dirty="0" smtClean="0"/>
              <a:t>replay attacks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8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Session ID: </a:t>
            </a:r>
            <a:r>
              <a:rPr lang="en-US" dirty="0" smtClean="0"/>
              <a:t>A </a:t>
            </a:r>
            <a:r>
              <a:rPr lang="en-US" dirty="0"/>
              <a:t>nonzero value </a:t>
            </a:r>
            <a:r>
              <a:rPr lang="en-US" dirty="0" smtClean="0"/>
              <a:t>indicates that client wants to update parameters </a:t>
            </a:r>
            <a:r>
              <a:rPr lang="en-US" dirty="0"/>
              <a:t>of an existing </a:t>
            </a:r>
            <a:r>
              <a:rPr lang="en-US" dirty="0" smtClean="0"/>
              <a:t>connection or to create a </a:t>
            </a:r>
            <a:r>
              <a:rPr lang="en-US" dirty="0"/>
              <a:t>new connection on this session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 </a:t>
            </a:r>
            <a:r>
              <a:rPr lang="en-US" dirty="0"/>
              <a:t>zero value indicates </a:t>
            </a:r>
            <a:r>
              <a:rPr lang="en-US" dirty="0" smtClean="0"/>
              <a:t>a </a:t>
            </a:r>
            <a:r>
              <a:rPr lang="en-US" dirty="0"/>
              <a:t>new connection on a new session.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8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/>
              <a:t>CipherSuite</a:t>
            </a:r>
            <a:r>
              <a:rPr lang="en-US" b="1" dirty="0"/>
              <a:t>: </a:t>
            </a:r>
            <a:r>
              <a:rPr lang="en-US" dirty="0"/>
              <a:t>This is a list that contains the combinations of cryptographic </a:t>
            </a:r>
            <a:r>
              <a:rPr lang="en-US" dirty="0" smtClean="0"/>
              <a:t>algorithms supported </a:t>
            </a:r>
            <a:r>
              <a:rPr lang="en-US" dirty="0"/>
              <a:t>by the client, in decreasing order of preference.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2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/>
              <a:t>Compression </a:t>
            </a:r>
            <a:r>
              <a:rPr lang="en-US" b="1" dirty="0"/>
              <a:t>Method: </a:t>
            </a:r>
            <a:r>
              <a:rPr lang="en-US" dirty="0"/>
              <a:t>This is a list of the compression methods the </a:t>
            </a:r>
            <a:r>
              <a:rPr lang="en-US" dirty="0" smtClean="0"/>
              <a:t>client supports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6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243" y="2153765"/>
            <a:ext cx="6691086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0" y="2904422"/>
            <a:ext cx="6000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7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b="1" dirty="0" err="1"/>
              <a:t>server_hello</a:t>
            </a:r>
            <a:r>
              <a:rPr lang="en-US" dirty="0"/>
              <a:t> </a:t>
            </a:r>
            <a:r>
              <a:rPr lang="en-US" dirty="0" smtClean="0"/>
              <a:t>message </a:t>
            </a:r>
            <a:r>
              <a:rPr lang="en-US" dirty="0"/>
              <a:t>contains the same parameters as the </a:t>
            </a:r>
            <a:r>
              <a:rPr lang="en-US" b="1" dirty="0" err="1" smtClean="0"/>
              <a:t>client_hello</a:t>
            </a:r>
            <a:r>
              <a:rPr lang="en-US" dirty="0" smtClean="0"/>
              <a:t> message.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6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Version</a:t>
            </a:r>
            <a:r>
              <a:rPr lang="en-US" dirty="0" smtClean="0"/>
              <a:t> </a:t>
            </a:r>
            <a:r>
              <a:rPr lang="en-US" dirty="0"/>
              <a:t>field </a:t>
            </a:r>
            <a:r>
              <a:rPr lang="en-US" dirty="0" smtClean="0"/>
              <a:t>contains the lower </a:t>
            </a:r>
            <a:r>
              <a:rPr lang="en-US" dirty="0"/>
              <a:t>of </a:t>
            </a:r>
            <a:r>
              <a:rPr lang="en-US" dirty="0" smtClean="0"/>
              <a:t>versions </a:t>
            </a:r>
            <a:r>
              <a:rPr lang="en-US" dirty="0"/>
              <a:t>suggested by the client and the </a:t>
            </a:r>
            <a:r>
              <a:rPr lang="en-US" dirty="0" smtClean="0"/>
              <a:t>highest supported </a:t>
            </a:r>
            <a:r>
              <a:rPr lang="en-US" dirty="0"/>
              <a:t>by the server.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/>
              <a:t>Random</a:t>
            </a:r>
            <a:r>
              <a:rPr lang="en-US" dirty="0"/>
              <a:t> field is generated by the server and </a:t>
            </a:r>
            <a:r>
              <a:rPr lang="en-US" dirty="0" smtClean="0"/>
              <a:t>is independent </a:t>
            </a:r>
            <a:r>
              <a:rPr lang="en-US" dirty="0"/>
              <a:t>of the client’s </a:t>
            </a:r>
            <a:r>
              <a:rPr lang="en-US" b="1" dirty="0"/>
              <a:t>Random</a:t>
            </a:r>
            <a:r>
              <a:rPr lang="en-US" dirty="0"/>
              <a:t> field.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If the </a:t>
            </a:r>
            <a:r>
              <a:rPr lang="en-US" b="1" dirty="0" err="1"/>
              <a:t>SessionID</a:t>
            </a:r>
            <a:r>
              <a:rPr lang="en-US" dirty="0"/>
              <a:t> field of the client </a:t>
            </a:r>
            <a:r>
              <a:rPr lang="en-US" dirty="0" smtClean="0"/>
              <a:t>was nonzero</a:t>
            </a:r>
            <a:r>
              <a:rPr lang="en-US" dirty="0"/>
              <a:t>, the same value is used by the </a:t>
            </a:r>
            <a:r>
              <a:rPr lang="en-US" dirty="0" smtClean="0"/>
              <a:t>server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/>
              <a:t>O</a:t>
            </a:r>
            <a:r>
              <a:rPr lang="en-US" dirty="0" smtClean="0"/>
              <a:t>therwise </a:t>
            </a:r>
            <a:r>
              <a:rPr lang="en-US" dirty="0"/>
              <a:t>the server’s </a:t>
            </a:r>
            <a:r>
              <a:rPr lang="en-US" b="1" dirty="0" err="1"/>
              <a:t>SessionID</a:t>
            </a:r>
            <a:r>
              <a:rPr lang="en-US" dirty="0"/>
              <a:t> </a:t>
            </a:r>
            <a:r>
              <a:rPr lang="en-US" dirty="0" smtClean="0"/>
              <a:t>field contains </a:t>
            </a:r>
            <a:r>
              <a:rPr lang="en-US" dirty="0"/>
              <a:t>the value for a new session. 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8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>
                <a:cs typeface="Arial" pitchFamily="34" charset="0"/>
              </a:rPr>
              <a:t>phase </a:t>
            </a:r>
            <a:r>
              <a:rPr lang="en-US" sz="2800" dirty="0" smtClean="0">
                <a:cs typeface="Arial" pitchFamily="34" charset="0"/>
              </a:rPr>
              <a:t>1 of </a:t>
            </a:r>
            <a:r>
              <a:rPr lang="en-US" sz="2800" dirty="0">
                <a:cs typeface="Arial" pitchFamily="34" charset="0"/>
              </a:rPr>
              <a:t>SSL </a:t>
            </a:r>
            <a:r>
              <a:rPr lang="en-US" sz="2800" dirty="0" smtClean="0">
                <a:cs typeface="Arial" pitchFamily="34" charset="0"/>
              </a:rPr>
              <a:t>handshake protocol.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b="1" dirty="0" err="1"/>
              <a:t>CipherSuite</a:t>
            </a:r>
            <a:r>
              <a:rPr lang="en-US" dirty="0"/>
              <a:t> field contains the single </a:t>
            </a:r>
            <a:r>
              <a:rPr lang="en-US" dirty="0" smtClean="0"/>
              <a:t>cipher suite </a:t>
            </a:r>
            <a:r>
              <a:rPr lang="en-US" dirty="0"/>
              <a:t>selected by the server from those proposed by the client.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Compression</a:t>
            </a:r>
            <a:r>
              <a:rPr lang="en-US" dirty="0" smtClean="0"/>
              <a:t> field contains </a:t>
            </a:r>
            <a:r>
              <a:rPr lang="en-US" dirty="0"/>
              <a:t>compression method selected by the server from those </a:t>
            </a:r>
            <a:r>
              <a:rPr lang="en-US" dirty="0" smtClean="0"/>
              <a:t>proposed by </a:t>
            </a:r>
            <a:r>
              <a:rPr lang="en-US" dirty="0"/>
              <a:t>client.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907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most complex part of SSL is the Handshake Protocol</a:t>
            </a:r>
            <a:r>
              <a:rPr lang="en-US" dirty="0" smtClean="0"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It is used before any application data is transmitted</a:t>
            </a:r>
            <a:r>
              <a:rPr lang="en-US" dirty="0" smtClean="0">
                <a:cs typeface="Arial"/>
              </a:rPr>
              <a:t>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protocol </a:t>
            </a:r>
            <a:r>
              <a:rPr lang="en-US" dirty="0" smtClean="0">
                <a:cs typeface="Arial"/>
              </a:rPr>
              <a:t>allows the </a:t>
            </a:r>
            <a:r>
              <a:rPr lang="en-US" dirty="0">
                <a:cs typeface="Arial"/>
              </a:rPr>
              <a:t>server and client to authenticate each other and to negotiate an encryption </a:t>
            </a:r>
            <a:r>
              <a:rPr lang="en-US" dirty="0" smtClean="0">
                <a:cs typeface="Arial"/>
              </a:rPr>
              <a:t>and MAC </a:t>
            </a:r>
            <a:r>
              <a:rPr lang="en-US" dirty="0">
                <a:cs typeface="Arial"/>
              </a:rPr>
              <a:t>algorithm and cryptographic keys to be used to protect data sent in an </a:t>
            </a:r>
            <a:r>
              <a:rPr lang="en-US" dirty="0" smtClean="0">
                <a:cs typeface="Arial"/>
              </a:rPr>
              <a:t>SSL record</a:t>
            </a:r>
            <a:r>
              <a:rPr lang="en-US" dirty="0">
                <a:cs typeface="Arial"/>
              </a:rPr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98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Handshake Protocol consists of a series of messages exchanged by </a:t>
            </a:r>
            <a:r>
              <a:rPr lang="en-US" dirty="0" smtClean="0">
                <a:cs typeface="Arial"/>
              </a:rPr>
              <a:t>client and </a:t>
            </a:r>
            <a:r>
              <a:rPr lang="en-US" dirty="0">
                <a:cs typeface="Arial"/>
              </a:rPr>
              <a:t>server. </a:t>
            </a:r>
            <a:endParaRPr lang="en-US" dirty="0" smtClean="0">
              <a:cs typeface="Arial"/>
            </a:endParaRPr>
          </a:p>
          <a:p>
            <a:r>
              <a:rPr lang="en-US" dirty="0"/>
              <a:t>Each message </a:t>
            </a:r>
            <a:r>
              <a:rPr lang="en-US" dirty="0" smtClean="0"/>
              <a:t>has three </a:t>
            </a:r>
            <a:r>
              <a:rPr lang="en-US" dirty="0"/>
              <a:t>fields: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4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2067"/>
            <a:ext cx="7354238" cy="653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SSL Record Protocol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Payload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90825"/>
            <a:ext cx="548640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73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cs typeface="Arial"/>
              </a:rPr>
              <a:t>Type </a:t>
            </a:r>
            <a:r>
              <a:rPr lang="en-US" b="1" dirty="0">
                <a:cs typeface="Arial"/>
              </a:rPr>
              <a:t>(1 byte):</a:t>
            </a:r>
            <a:r>
              <a:rPr lang="en-US" dirty="0">
                <a:cs typeface="Arial"/>
              </a:rPr>
              <a:t> Indicates one of ten messages. </a:t>
            </a:r>
          </a:p>
          <a:p>
            <a:r>
              <a:rPr lang="en-US" b="1" dirty="0" smtClean="0">
                <a:cs typeface="Arial"/>
              </a:rPr>
              <a:t>Length </a:t>
            </a:r>
            <a:r>
              <a:rPr lang="en-US" b="1" dirty="0">
                <a:cs typeface="Arial"/>
              </a:rPr>
              <a:t>(3 bytes):</a:t>
            </a:r>
            <a:r>
              <a:rPr lang="en-US" dirty="0">
                <a:cs typeface="Arial"/>
              </a:rPr>
              <a:t> The length of the message in bytes.</a:t>
            </a:r>
          </a:p>
          <a:p>
            <a:r>
              <a:rPr lang="en-US" b="1" dirty="0" smtClean="0">
                <a:cs typeface="Arial"/>
              </a:rPr>
              <a:t>Content </a:t>
            </a:r>
            <a:r>
              <a:rPr lang="en-US" b="1" dirty="0" smtClean="0">
                <a:cs typeface="Arial"/>
              </a:rPr>
              <a:t>(≥ </a:t>
            </a:r>
            <a:r>
              <a:rPr lang="en-US" b="1" dirty="0">
                <a:cs typeface="Arial"/>
              </a:rPr>
              <a:t>0 bytes):</a:t>
            </a:r>
            <a:r>
              <a:rPr lang="en-US" dirty="0">
                <a:cs typeface="Arial"/>
              </a:rPr>
              <a:t> The parameters associated with this </a:t>
            </a:r>
            <a:r>
              <a:rPr lang="en-US" dirty="0" smtClean="0">
                <a:cs typeface="Arial"/>
              </a:rPr>
              <a:t>message.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2067"/>
            <a:ext cx="7354238" cy="653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SSL Handshake Protocol Message Types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Phase 1 of SSL Handshake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9" y="1893661"/>
            <a:ext cx="7354238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9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13369</TotalTime>
  <Words>590</Words>
  <Application>Microsoft Office PowerPoint</Application>
  <PresentationFormat>On-screen Show (4:3)</PresentationFormat>
  <Paragraphs>77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  <vt:lpstr>Phase 1 of SSL Handshake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7747</cp:revision>
  <cp:lastPrinted>2015-04-15T04:00:00Z</cp:lastPrinted>
  <dcterms:created xsi:type="dcterms:W3CDTF">2015-04-10T12:56:27Z</dcterms:created>
  <dcterms:modified xsi:type="dcterms:W3CDTF">2016-06-09T01:46:07Z</dcterms:modified>
</cp:coreProperties>
</file>