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1065" r:id="rId5"/>
    <p:sldId id="1066" r:id="rId6"/>
    <p:sldId id="1067" r:id="rId7"/>
    <p:sldId id="1068" r:id="rId8"/>
    <p:sldId id="1012" r:id="rId9"/>
    <p:sldId id="1069" r:id="rId10"/>
    <p:sldId id="1070" r:id="rId11"/>
    <p:sldId id="1072" r:id="rId12"/>
    <p:sldId id="1073" r:id="rId13"/>
    <p:sldId id="1074" r:id="rId14"/>
    <p:sldId id="1075" r:id="rId15"/>
    <p:sldId id="1071" r:id="rId16"/>
    <p:sldId id="1076" r:id="rId17"/>
    <p:sldId id="1077" r:id="rId18"/>
    <p:sldId id="1078" r:id="rId19"/>
    <p:sldId id="1079" r:id="rId20"/>
    <p:sldId id="1064" r:id="rId21"/>
    <p:sldId id="1082" r:id="rId22"/>
    <p:sldId id="1081" r:id="rId23"/>
    <p:sldId id="108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76E25-D281-41D6-B67F-7777E47B4784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99056-4C7E-486D-B7EA-8054BBC248E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FE57E-D433-4078-BC86-060881B6785B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F4FA-4490-4FD3-940D-4286973FD16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56A8-AD79-4CDA-A15F-EE560D74963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3E385-2587-4FF1-9B73-5790B376044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FBB7B-C821-4501-99FC-F96859F81A3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FC375-7D23-4EC0-A473-D3024F9CEF6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CBA58-5C69-4812-877E-3D92BEAFFAC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F2D66-0098-41E1-ADE2-5456462174D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200B-896D-42E2-99D4-2ED470B1B80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DDA17-DEE0-4D25-A375-BD2C5F097766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encryption may be performed by firewall software or possibly by routers.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most common </a:t>
            </a:r>
            <a:r>
              <a:rPr lang="en-US" dirty="0" smtClean="0"/>
              <a:t>protocol mechanism </a:t>
            </a:r>
            <a:r>
              <a:rPr lang="en-US" dirty="0"/>
              <a:t>used for this purpose is at the IP level and is known as IPsec.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3110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An organization </a:t>
            </a:r>
            <a:r>
              <a:rPr lang="en-US" dirty="0"/>
              <a:t>maintains LANs at dispersed locations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Nonsecure</a:t>
            </a:r>
            <a:r>
              <a:rPr lang="en-US" dirty="0" smtClean="0"/>
              <a:t> </a:t>
            </a:r>
            <a:r>
              <a:rPr lang="en-US" dirty="0"/>
              <a:t>IP traffic is </a:t>
            </a:r>
            <a:r>
              <a:rPr lang="en-US" dirty="0" smtClean="0"/>
              <a:t>conducted on </a:t>
            </a:r>
            <a:r>
              <a:rPr lang="en-US" dirty="0"/>
              <a:t>each LAN.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traffic off site, through some sort of private or </a:t>
            </a:r>
            <a:r>
              <a:rPr lang="en-US" dirty="0" smtClean="0"/>
              <a:t>public WAN</a:t>
            </a:r>
            <a:r>
              <a:rPr lang="en-US" dirty="0"/>
              <a:t>, </a:t>
            </a:r>
            <a:r>
              <a:rPr lang="en-US" dirty="0" smtClean="0"/>
              <a:t>IPsec </a:t>
            </a:r>
            <a:r>
              <a:rPr lang="en-US" dirty="0"/>
              <a:t>protocols are used.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12602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These protocols operate in networking devices</a:t>
            </a:r>
            <a:r>
              <a:rPr lang="en-US" dirty="0" smtClean="0"/>
              <a:t>, such </a:t>
            </a:r>
            <a:r>
              <a:rPr lang="en-US" dirty="0"/>
              <a:t>as a router or firewall, that connect each LAN to the outside world.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1344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IPsec </a:t>
            </a:r>
            <a:r>
              <a:rPr lang="en-US" dirty="0"/>
              <a:t>networking </a:t>
            </a:r>
            <a:r>
              <a:rPr lang="en-US" dirty="0" smtClean="0"/>
              <a:t>device encrypts </a:t>
            </a:r>
            <a:r>
              <a:rPr lang="en-US" dirty="0"/>
              <a:t>and </a:t>
            </a:r>
            <a:r>
              <a:rPr lang="en-US" dirty="0" smtClean="0"/>
              <a:t>compresses </a:t>
            </a:r>
            <a:r>
              <a:rPr lang="en-US" dirty="0"/>
              <a:t>all traffic going </a:t>
            </a:r>
            <a:r>
              <a:rPr lang="en-US" dirty="0" smtClean="0"/>
              <a:t>into </a:t>
            </a:r>
            <a:r>
              <a:rPr lang="en-US" dirty="0"/>
              <a:t>WAN and </a:t>
            </a:r>
            <a:r>
              <a:rPr lang="en-US" dirty="0" smtClean="0"/>
              <a:t>decrypts </a:t>
            </a:r>
            <a:r>
              <a:rPr lang="en-US" dirty="0"/>
              <a:t>and </a:t>
            </a:r>
            <a:r>
              <a:rPr lang="en-US" dirty="0" err="1" smtClean="0"/>
              <a:t>uncompresses</a:t>
            </a:r>
            <a:r>
              <a:rPr lang="en-US" dirty="0" smtClean="0"/>
              <a:t> </a:t>
            </a:r>
            <a:r>
              <a:rPr lang="en-US" dirty="0"/>
              <a:t>traffic coming </a:t>
            </a:r>
            <a:r>
              <a:rPr lang="en-US" dirty="0" smtClean="0"/>
              <a:t>from </a:t>
            </a:r>
            <a:r>
              <a:rPr lang="en-US" dirty="0"/>
              <a:t>WAN. </a:t>
            </a:r>
          </a:p>
          <a:p>
            <a:r>
              <a:rPr lang="en-US" dirty="0"/>
              <a:t>Authentication may also be provided</a:t>
            </a:r>
            <a:r>
              <a:rPr lang="en-US" dirty="0" smtClean="0"/>
              <a:t>.</a:t>
            </a:r>
          </a:p>
          <a:p>
            <a:r>
              <a:rPr lang="en-US" dirty="0"/>
              <a:t>These operations are transparent to </a:t>
            </a:r>
            <a:r>
              <a:rPr lang="en-US" dirty="0" smtClean="0"/>
              <a:t>LAN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124252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Secure transmission is also possible with individual users who dial into the WAN.</a:t>
            </a:r>
          </a:p>
          <a:p>
            <a:r>
              <a:rPr lang="en-US" dirty="0" smtClean="0"/>
              <a:t>Such user  workstations must implement the IPsec protocols to provide security.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8473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  <p:pic>
        <p:nvPicPr>
          <p:cNvPr id="1026" name="Picture 2" descr="C:\Users\kashif\Desktop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262743"/>
            <a:ext cx="7061200" cy="484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5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Distributed </a:t>
            </a:r>
            <a:r>
              <a:rPr lang="en-US" sz="3200" b="1" dirty="0" smtClean="0"/>
              <a:t>Firewalls:</a:t>
            </a:r>
          </a:p>
          <a:p>
            <a:r>
              <a:rPr lang="en-US" dirty="0"/>
              <a:t>A distributed firewall configuration involves stand-alone firewall devices </a:t>
            </a:r>
            <a:r>
              <a:rPr lang="en-US" dirty="0" smtClean="0"/>
              <a:t>plus host-based </a:t>
            </a:r>
            <a:r>
              <a:rPr lang="en-US" dirty="0"/>
              <a:t>firewalls working together under a central administrative control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3251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Administrators can </a:t>
            </a:r>
            <a:r>
              <a:rPr lang="en-US" dirty="0" smtClean="0"/>
              <a:t>configure host-resident </a:t>
            </a:r>
            <a:r>
              <a:rPr lang="en-US" dirty="0"/>
              <a:t>firewalls on hundreds of servers and workstations as well </a:t>
            </a:r>
            <a:r>
              <a:rPr lang="en-US" dirty="0" smtClean="0"/>
              <a:t>as configure </a:t>
            </a:r>
            <a:r>
              <a:rPr lang="en-US" dirty="0"/>
              <a:t>personal firewalls on local and remote user systems.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29617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Tools let the </a:t>
            </a:r>
            <a:r>
              <a:rPr lang="en-US" dirty="0" smtClean="0"/>
              <a:t>network  administrator </a:t>
            </a:r>
            <a:r>
              <a:rPr lang="en-US" dirty="0"/>
              <a:t>set policies and monitor security </a:t>
            </a:r>
            <a:r>
              <a:rPr lang="en-US" dirty="0" smtClean="0"/>
              <a:t>across the entire network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These firewalls </a:t>
            </a:r>
            <a:r>
              <a:rPr lang="en-US" dirty="0"/>
              <a:t>protect against internal attacks </a:t>
            </a:r>
            <a:r>
              <a:rPr lang="en-US" dirty="0" smtClean="0"/>
              <a:t>and provide </a:t>
            </a:r>
            <a:r>
              <a:rPr lang="en-US" dirty="0"/>
              <a:t>protection </a:t>
            </a:r>
            <a:r>
              <a:rPr lang="en-US" dirty="0" smtClean="0"/>
              <a:t>to specific machines and applications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58506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Stand-alone firewalls provide global protection, </a:t>
            </a:r>
            <a:r>
              <a:rPr lang="en-US" dirty="0" smtClean="0"/>
              <a:t>including internal </a:t>
            </a:r>
            <a:r>
              <a:rPr lang="en-US" dirty="0"/>
              <a:t>firewalls and an external </a:t>
            </a:r>
            <a:r>
              <a:rPr lang="en-US" dirty="0" smtClean="0"/>
              <a:t>firewall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07027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</a:t>
            </a:r>
            <a:r>
              <a:rPr lang="en-US" sz="2800" dirty="0">
                <a:cs typeface="Arial" pitchFamily="34" charset="0"/>
              </a:rPr>
              <a:t>of VPNs and Distributed Firewalls 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With distributed firewalls, </a:t>
            </a:r>
            <a:r>
              <a:rPr lang="en-US" dirty="0" smtClean="0"/>
              <a:t>both internal and </a:t>
            </a:r>
            <a:r>
              <a:rPr lang="en-US" dirty="0"/>
              <a:t>external </a:t>
            </a:r>
            <a:r>
              <a:rPr lang="en-US" dirty="0" smtClean="0"/>
              <a:t>DMZ may be established. </a:t>
            </a:r>
          </a:p>
          <a:p>
            <a:r>
              <a:rPr lang="en-US" dirty="0" smtClean="0"/>
              <a:t>Web servers contain less </a:t>
            </a:r>
            <a:r>
              <a:rPr lang="en-US" dirty="0"/>
              <a:t>critical </a:t>
            </a:r>
            <a:r>
              <a:rPr lang="en-US" dirty="0" smtClean="0"/>
              <a:t>information, need </a:t>
            </a:r>
            <a:r>
              <a:rPr lang="en-US" dirty="0"/>
              <a:t>less </a:t>
            </a:r>
            <a:r>
              <a:rPr lang="en-US" dirty="0" smtClean="0"/>
              <a:t>protection and could </a:t>
            </a:r>
            <a:r>
              <a:rPr lang="en-US" dirty="0"/>
              <a:t>be placed in an external DMZ, outside </a:t>
            </a:r>
            <a:r>
              <a:rPr lang="en-US" dirty="0" smtClean="0"/>
              <a:t>the external </a:t>
            </a:r>
            <a:r>
              <a:rPr lang="en-US" dirty="0"/>
              <a:t>firewall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protection that is </a:t>
            </a:r>
            <a:r>
              <a:rPr lang="en-US" dirty="0"/>
              <a:t>needed is provided by host-based firewalls on these servers.</a:t>
            </a:r>
          </a:p>
          <a:p>
            <a:r>
              <a:rPr lang="en-US" dirty="0" smtClean="0"/>
              <a:t>An </a:t>
            </a:r>
            <a:r>
              <a:rPr lang="en-US" dirty="0"/>
              <a:t>important aspect of a distributed firewall configuration is </a:t>
            </a:r>
            <a:r>
              <a:rPr lang="en-US" dirty="0" smtClean="0"/>
              <a:t>security monitoring.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83176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 Such monitoring typically includes log aggregation and analysis, </a:t>
            </a:r>
            <a:r>
              <a:rPr lang="en-US" dirty="0" smtClean="0"/>
              <a:t>firewall statistics</a:t>
            </a:r>
            <a:r>
              <a:rPr lang="en-US" dirty="0"/>
              <a:t>, and fine-grained remote monitoring of individual hosts if needed.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18234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  <p:pic>
        <p:nvPicPr>
          <p:cNvPr id="2050" name="Picture 2" descr="C:\Users\kashif\Desktop\Pictur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56" y="1082430"/>
            <a:ext cx="5297487" cy="52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99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each corporate </a:t>
            </a:r>
            <a:r>
              <a:rPr lang="en-US" dirty="0"/>
              <a:t>site, workstations, servers, and databases are linked by one or more </a:t>
            </a:r>
            <a:r>
              <a:rPr lang="en-US" dirty="0" smtClean="0"/>
              <a:t>local area </a:t>
            </a:r>
            <a:r>
              <a:rPr lang="en-US" dirty="0"/>
              <a:t>networks (LANs).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3660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Internet or some other public network can be used to interconnect sites, providing a cost savings </a:t>
            </a:r>
            <a:r>
              <a:rPr lang="en-US" dirty="0" smtClean="0"/>
              <a:t>over </a:t>
            </a:r>
            <a:r>
              <a:rPr lang="en-US" dirty="0"/>
              <a:t>use of a private network </a:t>
            </a:r>
            <a:r>
              <a:rPr lang="en-US" dirty="0" smtClean="0"/>
              <a:t>and offloading </a:t>
            </a:r>
            <a:r>
              <a:rPr lang="en-US" dirty="0"/>
              <a:t>wide area network management task to the public network provider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12210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That same public network provides an access path for telecommuters and </a:t>
            </a:r>
            <a:r>
              <a:rPr lang="en-US" dirty="0" smtClean="0"/>
              <a:t>other mobile </a:t>
            </a:r>
            <a:r>
              <a:rPr lang="en-US" dirty="0"/>
              <a:t>employees to log on to corporate systems from remote sites.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74985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But the manager faces a fundamental requirement: security</a:t>
            </a:r>
          </a:p>
          <a:p>
            <a:r>
              <a:rPr lang="en-US" dirty="0" smtClean="0"/>
              <a:t>Use </a:t>
            </a:r>
            <a:r>
              <a:rPr lang="en-US" dirty="0"/>
              <a:t>of a </a:t>
            </a:r>
            <a:r>
              <a:rPr lang="en-US" dirty="0" smtClean="0"/>
              <a:t>public network </a:t>
            </a:r>
            <a:r>
              <a:rPr lang="en-US" dirty="0"/>
              <a:t>exposes corporate traffic to eavesdropping and provides an entry point </a:t>
            </a:r>
            <a:r>
              <a:rPr lang="en-US" dirty="0" smtClean="0"/>
              <a:t>for unauthorized </a:t>
            </a:r>
            <a:r>
              <a:rPr lang="en-US" dirty="0"/>
              <a:t>users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Solution: VPN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70060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</a:t>
            </a:r>
            <a:r>
              <a:rPr lang="en-US" dirty="0" smtClean="0"/>
              <a:t> Virtual Private Network (VPN) uses </a:t>
            </a:r>
            <a:r>
              <a:rPr lang="en-US" dirty="0"/>
              <a:t>encryption and authentication in the lower protocol layers to provide a </a:t>
            </a:r>
            <a:r>
              <a:rPr lang="en-US" dirty="0" smtClean="0"/>
              <a:t>secure connection </a:t>
            </a:r>
            <a:r>
              <a:rPr lang="en-US" dirty="0"/>
              <a:t>through an otherwise insecure network, typically the Internet.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VPNs </a:t>
            </a:r>
            <a:r>
              <a:rPr lang="en-US" dirty="0" smtClean="0"/>
              <a:t>are generally </a:t>
            </a:r>
            <a:r>
              <a:rPr lang="en-US" dirty="0"/>
              <a:t>cheaper than real private networks using private lines but rely on </a:t>
            </a:r>
            <a:r>
              <a:rPr lang="en-US" dirty="0" smtClean="0"/>
              <a:t>having the </a:t>
            </a:r>
            <a:r>
              <a:rPr lang="en-US" dirty="0"/>
              <a:t>same encryption and authentication system at both ends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VPNs and Distributed Firewalls </a:t>
            </a:r>
          </a:p>
        </p:txBody>
      </p:sp>
    </p:spTree>
    <p:extLst>
      <p:ext uri="{BB962C8B-B14F-4D97-AF65-F5344CB8AC3E}">
        <p14:creationId xmlns:p14="http://schemas.microsoft.com/office/powerpoint/2010/main" val="102915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20374</TotalTime>
  <Words>640</Words>
  <Application>Microsoft Office PowerPoint</Application>
  <PresentationFormat>On-screen Show (4:3)</PresentationFormat>
  <Paragraphs>62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  <vt:lpstr>VPNs and Distributed Firewalls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15408</cp:revision>
  <cp:lastPrinted>2015-04-15T04:00:00Z</cp:lastPrinted>
  <dcterms:created xsi:type="dcterms:W3CDTF">2015-04-10T12:56:27Z</dcterms:created>
  <dcterms:modified xsi:type="dcterms:W3CDTF">2016-07-27T03:02:03Z</dcterms:modified>
</cp:coreProperties>
</file>