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2"/>
    <p:sldId id="304" r:id="rId3"/>
    <p:sldId id="338" r:id="rId4"/>
    <p:sldId id="356" r:id="rId5"/>
    <p:sldId id="357" r:id="rId6"/>
    <p:sldId id="358" r:id="rId7"/>
    <p:sldId id="359" r:id="rId8"/>
    <p:sldId id="360" r:id="rId9"/>
    <p:sldId id="373" r:id="rId10"/>
    <p:sldId id="361" r:id="rId11"/>
    <p:sldId id="362" r:id="rId12"/>
    <p:sldId id="363" r:id="rId13"/>
    <p:sldId id="368" r:id="rId14"/>
    <p:sldId id="364" r:id="rId15"/>
    <p:sldId id="366" r:id="rId16"/>
    <p:sldId id="365" r:id="rId17"/>
    <p:sldId id="369" r:id="rId18"/>
    <p:sldId id="370" r:id="rId19"/>
    <p:sldId id="371" r:id="rId20"/>
    <p:sldId id="372" r:id="rId21"/>
    <p:sldId id="367" r:id="rId22"/>
    <p:sldId id="353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4/11/2016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4/11/2016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4/11/2016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Hash Function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97271"/>
          </a:xfrm>
        </p:spPr>
        <p:txBody>
          <a:bodyPr>
            <a:noAutofit/>
          </a:bodyPr>
          <a:lstStyle/>
          <a:p>
            <a:r>
              <a:rPr lang="en-US" smtClean="0">
                <a:cs typeface="Arial"/>
              </a:rPr>
              <a:t>A </a:t>
            </a:r>
            <a:r>
              <a:rPr lang="en-US" dirty="0">
                <a:cs typeface="Arial"/>
              </a:rPr>
              <a:t>hash function does not take a secret </a:t>
            </a:r>
            <a:r>
              <a:rPr lang="en-US" dirty="0" smtClean="0">
                <a:cs typeface="Arial"/>
              </a:rPr>
              <a:t>key as </a:t>
            </a:r>
            <a:r>
              <a:rPr lang="en-US" dirty="0">
                <a:cs typeface="Arial"/>
              </a:rPr>
              <a:t>input.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To </a:t>
            </a:r>
            <a:r>
              <a:rPr lang="en-US" dirty="0">
                <a:cs typeface="Arial"/>
              </a:rPr>
              <a:t>authenticate a message, the message digest is sent with the message </a:t>
            </a:r>
            <a:r>
              <a:rPr lang="en-US" dirty="0" smtClean="0">
                <a:cs typeface="Arial"/>
              </a:rPr>
              <a:t>in such </a:t>
            </a:r>
            <a:r>
              <a:rPr lang="en-US" dirty="0">
                <a:cs typeface="Arial"/>
              </a:rPr>
              <a:t>a way that the message digest is authentic.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91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97271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There are three </a:t>
            </a:r>
            <a:r>
              <a:rPr lang="en-US" dirty="0">
                <a:cs typeface="Arial"/>
              </a:rPr>
              <a:t>ways in which the message can be authenticated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b="1" dirty="0" smtClean="0">
                <a:cs typeface="Arial"/>
              </a:rPr>
              <a:t>A</a:t>
            </a:r>
            <a:r>
              <a:rPr lang="en-US" b="1" dirty="0">
                <a:cs typeface="Arial"/>
              </a:rPr>
              <a:t>)</a:t>
            </a:r>
            <a:r>
              <a:rPr lang="en-US" dirty="0">
                <a:cs typeface="Arial"/>
              </a:rPr>
              <a:t> The message digest can be encrypted using </a:t>
            </a:r>
            <a:r>
              <a:rPr lang="en-US" dirty="0" smtClean="0">
                <a:cs typeface="Arial"/>
              </a:rPr>
              <a:t>encryption if it </a:t>
            </a:r>
            <a:r>
              <a:rPr lang="en-US" dirty="0">
                <a:cs typeface="Arial"/>
              </a:rPr>
              <a:t>is assumed that only the sender and receiver share the encryption key, </a:t>
            </a:r>
            <a:r>
              <a:rPr lang="en-US" dirty="0" smtClean="0">
                <a:cs typeface="Arial"/>
              </a:rPr>
              <a:t>then authenticity </a:t>
            </a:r>
            <a:r>
              <a:rPr lang="en-US" dirty="0">
                <a:cs typeface="Arial"/>
              </a:rPr>
              <a:t>is assured.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15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514" y="1773010"/>
            <a:ext cx="7355115" cy="409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70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97271"/>
          </a:xfrm>
        </p:spPr>
        <p:txBody>
          <a:bodyPr>
            <a:noAutofit/>
          </a:bodyPr>
          <a:lstStyle/>
          <a:p>
            <a:r>
              <a:rPr lang="en-US" b="1" dirty="0" smtClean="0">
                <a:cs typeface="Arial"/>
              </a:rPr>
              <a:t>B)</a:t>
            </a:r>
            <a:r>
              <a:rPr lang="en-US" dirty="0" smtClean="0">
                <a:cs typeface="Arial"/>
              </a:rPr>
              <a:t> The </a:t>
            </a:r>
            <a:r>
              <a:rPr lang="en-US" dirty="0">
                <a:cs typeface="Arial"/>
              </a:rPr>
              <a:t>message digest can be encrypted using </a:t>
            </a:r>
            <a:r>
              <a:rPr lang="en-US" dirty="0" smtClean="0">
                <a:cs typeface="Arial"/>
              </a:rPr>
              <a:t>public-key encryption.</a:t>
            </a:r>
          </a:p>
          <a:p>
            <a:r>
              <a:rPr lang="en-US" dirty="0" smtClean="0">
                <a:cs typeface="Arial"/>
              </a:rPr>
              <a:t>This approach has </a:t>
            </a:r>
            <a:r>
              <a:rPr lang="en-US" dirty="0">
                <a:cs typeface="Arial"/>
              </a:rPr>
              <a:t>two advantages: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(</a:t>
            </a:r>
            <a:r>
              <a:rPr lang="en-US" dirty="0">
                <a:cs typeface="Arial"/>
              </a:rPr>
              <a:t>1) It provides a digital signature as well as </a:t>
            </a:r>
            <a:r>
              <a:rPr lang="en-US" dirty="0" smtClean="0">
                <a:cs typeface="Arial"/>
              </a:rPr>
              <a:t>message authentication</a:t>
            </a:r>
            <a:r>
              <a:rPr lang="en-US" dirty="0">
                <a:cs typeface="Arial"/>
              </a:rPr>
              <a:t>. </a:t>
            </a:r>
            <a:endParaRPr lang="en-US" dirty="0" smtClean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0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97271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(</a:t>
            </a:r>
            <a:r>
              <a:rPr lang="en-US" dirty="0">
                <a:cs typeface="Arial"/>
              </a:rPr>
              <a:t>2) It does not require the distribution of keys to </a:t>
            </a:r>
            <a:r>
              <a:rPr lang="en-US" dirty="0" smtClean="0">
                <a:cs typeface="Arial"/>
              </a:rPr>
              <a:t>communicating parties</a:t>
            </a:r>
            <a:r>
              <a:rPr lang="en-US" dirty="0">
                <a:cs typeface="Arial"/>
              </a:rPr>
              <a:t>.</a:t>
            </a:r>
          </a:p>
          <a:p>
            <a:endParaRPr lang="en-US" dirty="0" smtClean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0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57" y="1943547"/>
            <a:ext cx="7402286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952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97271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These two approaches </a:t>
            </a:r>
            <a:r>
              <a:rPr lang="en-US" dirty="0" smtClean="0">
                <a:cs typeface="Arial"/>
              </a:rPr>
              <a:t>require less computations over </a:t>
            </a:r>
            <a:r>
              <a:rPr lang="en-US" dirty="0">
                <a:cs typeface="Arial"/>
              </a:rPr>
              <a:t>approaches that encrypt the entire </a:t>
            </a:r>
            <a:r>
              <a:rPr lang="en-US" dirty="0" smtClean="0">
                <a:cs typeface="Arial"/>
              </a:rPr>
              <a:t>message. </a:t>
            </a:r>
          </a:p>
          <a:p>
            <a:r>
              <a:rPr lang="en-US" dirty="0" smtClean="0">
                <a:cs typeface="Arial"/>
              </a:rPr>
              <a:t>There has been </a:t>
            </a:r>
            <a:r>
              <a:rPr lang="en-US" dirty="0">
                <a:cs typeface="Arial"/>
              </a:rPr>
              <a:t>interest in developing a technique that avoids encryption altogether.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0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97271"/>
          </a:xfrm>
        </p:spPr>
        <p:txBody>
          <a:bodyPr>
            <a:noAutofit/>
          </a:bodyPr>
          <a:lstStyle/>
          <a:p>
            <a:r>
              <a:rPr lang="en-US" b="1" dirty="0">
                <a:cs typeface="Arial"/>
              </a:rPr>
              <a:t>C)</a:t>
            </a:r>
            <a:r>
              <a:rPr lang="en-US" dirty="0">
                <a:cs typeface="Arial"/>
              </a:rPr>
              <a:t> uses a hash function but no encryption </a:t>
            </a:r>
            <a:r>
              <a:rPr lang="en-US" dirty="0" smtClean="0">
                <a:cs typeface="Arial"/>
              </a:rPr>
              <a:t>for message </a:t>
            </a:r>
            <a:r>
              <a:rPr lang="en-US" dirty="0">
                <a:cs typeface="Arial"/>
              </a:rPr>
              <a:t>authentication.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This </a:t>
            </a:r>
            <a:r>
              <a:rPr lang="en-US" dirty="0">
                <a:cs typeface="Arial"/>
              </a:rPr>
              <a:t>technique assumes that two communicating parties</a:t>
            </a:r>
            <a:r>
              <a:rPr lang="en-US" dirty="0" smtClean="0">
                <a:cs typeface="Arial"/>
              </a:rPr>
              <a:t>, say </a:t>
            </a:r>
            <a:r>
              <a:rPr lang="en-US" dirty="0">
                <a:cs typeface="Arial"/>
              </a:rPr>
              <a:t>A and B, share a common secret value S</a:t>
            </a:r>
            <a:r>
              <a:rPr lang="en-US" baseline="-25000" dirty="0">
                <a:cs typeface="Arial"/>
              </a:rPr>
              <a:t>AB</a:t>
            </a:r>
            <a:r>
              <a:rPr lang="en-US" dirty="0" smtClean="0">
                <a:cs typeface="Arial"/>
              </a:rPr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65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97271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When A has a message to send to B</a:t>
            </a:r>
            <a:r>
              <a:rPr lang="en-US" dirty="0" smtClean="0">
                <a:cs typeface="Arial"/>
              </a:rPr>
              <a:t>, it </a:t>
            </a:r>
            <a:r>
              <a:rPr lang="en-US" dirty="0">
                <a:cs typeface="Arial"/>
              </a:rPr>
              <a:t>calculates the hash function over the concatenation of the secret value and </a:t>
            </a:r>
            <a:r>
              <a:rPr lang="en-US" dirty="0" smtClean="0">
                <a:cs typeface="Arial"/>
              </a:rPr>
              <a:t>the message</a:t>
            </a:r>
            <a:r>
              <a:rPr lang="en-US" dirty="0">
                <a:cs typeface="Arial"/>
              </a:rPr>
              <a:t>: </a:t>
            </a:r>
            <a:r>
              <a:rPr lang="en-US" dirty="0" smtClean="0">
                <a:cs typeface="Arial"/>
              </a:rPr>
              <a:t>              MD</a:t>
            </a:r>
            <a:r>
              <a:rPr lang="en-US" baseline="-25000" dirty="0" smtClean="0">
                <a:cs typeface="Arial"/>
              </a:rPr>
              <a:t>M</a:t>
            </a:r>
            <a:r>
              <a:rPr lang="en-US" dirty="0" smtClean="0">
                <a:cs typeface="Arial"/>
              </a:rPr>
              <a:t>  = H(S</a:t>
            </a:r>
            <a:r>
              <a:rPr lang="en-US" baseline="-25000" dirty="0" smtClean="0">
                <a:cs typeface="Arial"/>
              </a:rPr>
              <a:t>AB</a:t>
            </a:r>
            <a:r>
              <a:rPr lang="en-US" dirty="0" smtClean="0">
                <a:cs typeface="Arial"/>
              </a:rPr>
              <a:t>||M). </a:t>
            </a:r>
          </a:p>
          <a:p>
            <a:r>
              <a:rPr lang="en-US" dirty="0" smtClean="0">
                <a:cs typeface="Arial"/>
              </a:rPr>
              <a:t>It </a:t>
            </a:r>
            <a:r>
              <a:rPr lang="en-US" dirty="0">
                <a:cs typeface="Arial"/>
              </a:rPr>
              <a:t>then sends [</a:t>
            </a:r>
            <a:r>
              <a:rPr lang="en-US" dirty="0" smtClean="0">
                <a:cs typeface="Arial"/>
              </a:rPr>
              <a:t>M||MD</a:t>
            </a:r>
            <a:r>
              <a:rPr lang="en-US" baseline="-25000" dirty="0" smtClean="0">
                <a:cs typeface="Arial"/>
              </a:rPr>
              <a:t>M</a:t>
            </a:r>
            <a:r>
              <a:rPr lang="en-US" dirty="0">
                <a:cs typeface="Arial"/>
              </a:rPr>
              <a:t>] to B.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98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97271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Because </a:t>
            </a:r>
            <a:r>
              <a:rPr lang="en-US" dirty="0">
                <a:cs typeface="Arial"/>
              </a:rPr>
              <a:t>B </a:t>
            </a:r>
            <a:r>
              <a:rPr lang="en-US" dirty="0" smtClean="0">
                <a:cs typeface="Arial"/>
              </a:rPr>
              <a:t>possesses S</a:t>
            </a:r>
            <a:r>
              <a:rPr lang="en-US" baseline="-25000" dirty="0" smtClean="0">
                <a:cs typeface="Arial"/>
              </a:rPr>
              <a:t>AB</a:t>
            </a:r>
            <a:r>
              <a:rPr lang="en-US" dirty="0">
                <a:cs typeface="Arial"/>
              </a:rPr>
              <a:t>, it can recompute </a:t>
            </a:r>
            <a:r>
              <a:rPr lang="en-US" dirty="0" smtClean="0">
                <a:cs typeface="Arial"/>
              </a:rPr>
              <a:t>H(S</a:t>
            </a:r>
            <a:r>
              <a:rPr lang="en-US" baseline="-25000" dirty="0" smtClean="0">
                <a:cs typeface="Arial"/>
              </a:rPr>
              <a:t>AB</a:t>
            </a:r>
            <a:r>
              <a:rPr lang="en-US" dirty="0" smtClean="0">
                <a:cs typeface="Arial"/>
              </a:rPr>
              <a:t>||M</a:t>
            </a:r>
            <a:r>
              <a:rPr lang="en-US" dirty="0">
                <a:cs typeface="Arial"/>
              </a:rPr>
              <a:t>) and verify MD</a:t>
            </a:r>
            <a:r>
              <a:rPr lang="en-US" baseline="-25000" dirty="0">
                <a:cs typeface="Arial"/>
              </a:rPr>
              <a:t>M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/>
              <a:t>Because the secret value itself </a:t>
            </a:r>
            <a:r>
              <a:rPr lang="en-US" dirty="0" smtClean="0"/>
              <a:t>is </a:t>
            </a:r>
            <a:r>
              <a:rPr lang="en-US" dirty="0"/>
              <a:t>not sent, it is not possible for an attacker to modify an intercepted message.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54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working of one-way hash </a:t>
            </a:r>
            <a:r>
              <a:rPr lang="en-US" sz="2800" dirty="0">
                <a:cs typeface="Arial" pitchFamily="34" charset="0"/>
              </a:rPr>
              <a:t>function.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97271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As </a:t>
            </a:r>
            <a:r>
              <a:rPr lang="en-US" dirty="0" smtClean="0">
                <a:cs typeface="Arial"/>
              </a:rPr>
              <a:t>long as </a:t>
            </a:r>
            <a:r>
              <a:rPr lang="en-US" dirty="0">
                <a:cs typeface="Arial"/>
              </a:rPr>
              <a:t>the secret value remains secret, it is also not possible for an attacker to generate </a:t>
            </a:r>
            <a:r>
              <a:rPr lang="en-US" dirty="0" smtClean="0">
                <a:cs typeface="Arial"/>
              </a:rPr>
              <a:t>a false </a:t>
            </a:r>
            <a:r>
              <a:rPr lang="en-US" dirty="0">
                <a:cs typeface="Arial"/>
              </a:rPr>
              <a:t>message.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6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52575"/>
            <a:ext cx="7649029" cy="375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952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24699"/>
          </a:xfrm>
        </p:spPr>
        <p:txBody>
          <a:bodyPr>
            <a:noAutofit/>
          </a:bodyPr>
          <a:lstStyle/>
          <a:p>
            <a:r>
              <a:rPr lang="en-US" dirty="0"/>
              <a:t>A variation on the third </a:t>
            </a:r>
            <a:r>
              <a:rPr lang="en-US" dirty="0" smtClean="0"/>
              <a:t>technique </a:t>
            </a:r>
            <a:r>
              <a:rPr lang="en-US" dirty="0"/>
              <a:t>is the one adopted </a:t>
            </a:r>
            <a:r>
              <a:rPr lang="en-US" dirty="0" smtClean="0"/>
              <a:t>for IP </a:t>
            </a:r>
            <a:r>
              <a:rPr lang="en-US" dirty="0"/>
              <a:t>security </a:t>
            </a:r>
            <a:endParaRPr lang="en-US" dirty="0" smtClean="0"/>
          </a:p>
          <a:p>
            <a:r>
              <a:rPr lang="en-US" dirty="0"/>
              <a:t>I</a:t>
            </a:r>
            <a:r>
              <a:rPr lang="en-US" dirty="0" smtClean="0"/>
              <a:t>t </a:t>
            </a:r>
            <a:r>
              <a:rPr lang="en-US" dirty="0"/>
              <a:t>also has been specified for Simple Network Management </a:t>
            </a:r>
            <a:r>
              <a:rPr lang="en-US" dirty="0" smtClean="0"/>
              <a:t>Protocol (SNMP)v3.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6304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 : Applications and Standards</a:t>
            </a:r>
            <a:r>
              <a:rPr lang="en-US" i="1" dirty="0">
                <a:latin typeface="+mj-lt"/>
                <a:cs typeface="Arial"/>
              </a:rPr>
              <a:t>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Message authentication is a procedure that allows communicating parties to verify that received messages, file, document, or other collection of data are authentic</a:t>
            </a:r>
            <a:r>
              <a:rPr lang="en-US" dirty="0" smtClean="0">
                <a:latin typeface="+mj-lt"/>
              </a:rPr>
              <a:t>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05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There are two important aspects: </a:t>
            </a:r>
          </a:p>
          <a:p>
            <a:r>
              <a:rPr lang="en-US" dirty="0">
                <a:latin typeface="+mj-lt"/>
              </a:rPr>
              <a:t>to verify that the contents of the message have not been altered, and </a:t>
            </a:r>
          </a:p>
          <a:p>
            <a:r>
              <a:rPr lang="en-US" dirty="0">
                <a:latin typeface="+mj-lt"/>
              </a:rPr>
              <a:t> to verify  that the source is authentic.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84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97271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Also, we would like to  verify a message’s timeliness (it has not been artificially delayed and replayed) and sequence relative to other messages flowing between two parties.</a:t>
            </a:r>
          </a:p>
          <a:p>
            <a:r>
              <a:rPr lang="en-US" dirty="0">
                <a:latin typeface="+mj-lt"/>
              </a:rPr>
              <a:t>These are related to data integrity.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55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97271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One-way Hash Function: </a:t>
            </a:r>
          </a:p>
          <a:p>
            <a:r>
              <a:rPr lang="en-US" dirty="0" smtClean="0">
                <a:cs typeface="Arial"/>
              </a:rPr>
              <a:t>Is an </a:t>
            </a:r>
            <a:r>
              <a:rPr lang="en-US" dirty="0">
                <a:cs typeface="Arial"/>
              </a:rPr>
              <a:t>alternative to the message authentication </a:t>
            </a:r>
            <a:r>
              <a:rPr lang="en-US" dirty="0" smtClean="0">
                <a:cs typeface="Arial"/>
              </a:rPr>
              <a:t>code (MAC).</a:t>
            </a:r>
          </a:p>
          <a:p>
            <a:pPr marL="0" lv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lvl="0" indent="0">
              <a:buNone/>
            </a:pPr>
            <a:endParaRPr lang="en-US" sz="3200" b="1" dirty="0">
              <a:solidFill>
                <a:srgbClr val="5B0505"/>
              </a:solidFill>
              <a:cs typeface="Arial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9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97271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A </a:t>
            </a:r>
            <a:r>
              <a:rPr lang="en-US" dirty="0">
                <a:cs typeface="Arial"/>
              </a:rPr>
              <a:t>hash </a:t>
            </a:r>
            <a:r>
              <a:rPr lang="en-US" dirty="0" smtClean="0">
                <a:cs typeface="Arial"/>
              </a:rPr>
              <a:t>function accepts </a:t>
            </a:r>
            <a:r>
              <a:rPr lang="en-US" dirty="0">
                <a:cs typeface="Arial"/>
              </a:rPr>
              <a:t>a variable-size message </a:t>
            </a:r>
            <a:r>
              <a:rPr lang="en-US" i="1" dirty="0">
                <a:cs typeface="Arial"/>
              </a:rPr>
              <a:t>M</a:t>
            </a:r>
            <a:r>
              <a:rPr lang="en-US" dirty="0">
                <a:cs typeface="Arial"/>
              </a:rPr>
              <a:t> </a:t>
            </a:r>
            <a:r>
              <a:rPr lang="en-US" dirty="0" smtClean="0">
                <a:cs typeface="Arial"/>
              </a:rPr>
              <a:t>as </a:t>
            </a:r>
            <a:r>
              <a:rPr lang="en-US" dirty="0">
                <a:cs typeface="Arial"/>
              </a:rPr>
              <a:t>input and produces </a:t>
            </a:r>
            <a:r>
              <a:rPr lang="en-US" dirty="0" smtClean="0">
                <a:cs typeface="Arial"/>
              </a:rPr>
              <a:t>a </a:t>
            </a:r>
            <a:r>
              <a:rPr lang="en-US" dirty="0" smtClean="0"/>
              <a:t>fixed-size </a:t>
            </a:r>
            <a:r>
              <a:rPr lang="en-US" dirty="0"/>
              <a:t>hash value </a:t>
            </a:r>
            <a:r>
              <a:rPr lang="en-US" dirty="0"/>
              <a:t> </a:t>
            </a:r>
            <a:r>
              <a:rPr lang="en-US" dirty="0" smtClean="0"/>
              <a:t>h </a:t>
            </a:r>
            <a:r>
              <a:rPr lang="en-US" dirty="0"/>
              <a:t>= H(M</a:t>
            </a:r>
            <a:r>
              <a:rPr lang="en-US" dirty="0" smtClean="0"/>
              <a:t>).</a:t>
            </a:r>
          </a:p>
          <a:p>
            <a:endParaRPr lang="en-US" dirty="0" smtClean="0"/>
          </a:p>
          <a:p>
            <a:endParaRPr lang="en-US" dirty="0" smtClean="0">
              <a:cs typeface="Arial"/>
            </a:endParaRPr>
          </a:p>
          <a:p>
            <a:endParaRPr lang="en-US" dirty="0" smtClean="0">
              <a:cs typeface="Arial"/>
            </a:endParaRPr>
          </a:p>
          <a:p>
            <a:endParaRPr lang="en-US" dirty="0" smtClean="0">
              <a:cs typeface="Arial"/>
            </a:endParaRPr>
          </a:p>
          <a:p>
            <a:pPr marL="0" lv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pPr marL="0" lvl="0" indent="0">
              <a:buNone/>
            </a:pPr>
            <a:endParaRPr lang="en-US" sz="3200" b="1" dirty="0">
              <a:solidFill>
                <a:srgbClr val="5B0505"/>
              </a:solidFill>
              <a:cs typeface="Arial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19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97271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When a hash function is used to provide message authentication</a:t>
            </a:r>
            <a:r>
              <a:rPr lang="en-US" dirty="0" smtClean="0">
                <a:cs typeface="Arial"/>
              </a:rPr>
              <a:t>,  the </a:t>
            </a:r>
            <a:r>
              <a:rPr lang="en-US" dirty="0">
                <a:cs typeface="Arial"/>
              </a:rPr>
              <a:t>hash function value is often referred to as a message </a:t>
            </a:r>
            <a:r>
              <a:rPr lang="en-US" dirty="0" smtClean="0">
                <a:cs typeface="Arial"/>
              </a:rPr>
              <a:t>digest.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One-way Hash Function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24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7766</TotalTime>
  <Words>607</Words>
  <Application>Microsoft Office PowerPoint</Application>
  <PresentationFormat>On-screen Show (4:3)</PresentationFormat>
  <Paragraphs>88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One-way Hash Function</vt:lpstr>
      <vt:lpstr>One-way Hash Function</vt:lpstr>
      <vt:lpstr>One-way Hash Function</vt:lpstr>
      <vt:lpstr>One-way Hash Function</vt:lpstr>
      <vt:lpstr>One-way Hash Function</vt:lpstr>
      <vt:lpstr>One-way Hash Function</vt:lpstr>
      <vt:lpstr>One-way Hash Function</vt:lpstr>
      <vt:lpstr>One-way Hash Function</vt:lpstr>
      <vt:lpstr>One-way Hash Function</vt:lpstr>
      <vt:lpstr>One-way Hash Function</vt:lpstr>
      <vt:lpstr>One-way Hash Function</vt:lpstr>
      <vt:lpstr>One-way Hash Function</vt:lpstr>
      <vt:lpstr>One-way Hash Function</vt:lpstr>
      <vt:lpstr>One-way Hash Function</vt:lpstr>
      <vt:lpstr>One-way Hash Function</vt:lpstr>
      <vt:lpstr>One-way Hash Function</vt:lpstr>
      <vt:lpstr>One-way Hash Function</vt:lpstr>
      <vt:lpstr>One-way Hash Function</vt:lpstr>
      <vt:lpstr>One-way Hash Function</vt:lpstr>
      <vt:lpstr>One-way Hash Function</vt:lpstr>
      <vt:lpstr>One-way Hash Function</vt:lpstr>
      <vt:lpstr>One-way Hash Function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3110</cp:revision>
  <cp:lastPrinted>2015-04-15T04:00:00Z</cp:lastPrinted>
  <dcterms:created xsi:type="dcterms:W3CDTF">2015-04-10T12:56:27Z</dcterms:created>
  <dcterms:modified xsi:type="dcterms:W3CDTF">2016-04-11T13:25:09Z</dcterms:modified>
</cp:coreProperties>
</file>