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03" r:id="rId2"/>
    <p:sldId id="304" r:id="rId3"/>
    <p:sldId id="338" r:id="rId4"/>
    <p:sldId id="340" r:id="rId5"/>
    <p:sldId id="339" r:id="rId6"/>
    <p:sldId id="341" r:id="rId7"/>
    <p:sldId id="342" r:id="rId8"/>
    <p:sldId id="343" r:id="rId9"/>
    <p:sldId id="344" r:id="rId10"/>
    <p:sldId id="345" r:id="rId11"/>
    <p:sldId id="346" r:id="rId12"/>
    <p:sldId id="348" r:id="rId13"/>
    <p:sldId id="347" r:id="rId14"/>
    <p:sldId id="349" r:id="rId15"/>
    <p:sldId id="351" r:id="rId16"/>
    <p:sldId id="352" r:id="rId17"/>
    <p:sldId id="350" r:id="rId18"/>
    <p:sldId id="353" r:id="rId1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4" clrMode="bw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84819"/>
    <a:srgbClr val="5B0505"/>
    <a:srgbClr val="050875"/>
    <a:srgbClr val="7C3B0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62" autoAdjust="0"/>
  </p:normalViewPr>
  <p:slideViewPr>
    <p:cSldViewPr snapToGrid="0" snapToObjects="1">
      <p:cViewPr varScale="1">
        <p:scale>
          <a:sx n="66" d="100"/>
          <a:sy n="66" d="100"/>
        </p:scale>
        <p:origin x="-1398" y="-96"/>
      </p:cViewPr>
      <p:guideLst>
        <p:guide orient="horz" pos="725"/>
        <p:guide pos="292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1D6E16-51C0-4345-9068-9A45A114C3D9}" type="datetimeFigureOut">
              <a:rPr lang="en-US" smtClean="0"/>
              <a:t>4/14/2016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C9D963-D9F2-4349-A898-395F515990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85077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BA4CFF-7EFB-413D-979F-A35F027C1BED}" type="datetimeFigureOut">
              <a:rPr lang="en-US" smtClean="0"/>
              <a:t>4/14/2016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FE10C6-2278-46DF-8982-0D5CB7448A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65509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DB5805-4A80-4240-9674-611D0350C9F5}" type="datetime1">
              <a:rPr lang="en-US" smtClean="0"/>
              <a:t>4/14/2016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38217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3EDDDD-F959-4D1A-9512-A7872E4461BE}" type="datetime1">
              <a:rPr lang="en-US" smtClean="0"/>
              <a:t>4/14/2016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17705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3B695C-B97A-44F8-BE78-29BECED17B65}" type="datetime1">
              <a:rPr lang="en-US" smtClean="0"/>
              <a:t>4/14/2016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74908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9DE9E-7AC5-4F3C-919A-3CD9D1803631}" type="datetime1">
              <a:rPr lang="en-US" smtClean="0"/>
              <a:t>4/14/2016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30696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F48DB-0A0E-4B15-B961-008B484F8715}" type="datetime1">
              <a:rPr lang="en-US" smtClean="0"/>
              <a:t>4/14/2016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62315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E95D3-3B5F-4F55-819C-98DF50A31C5D}" type="datetime1">
              <a:rPr lang="en-US" smtClean="0"/>
              <a:t>4/14/2016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>
            <a:lvl1pPr>
              <a:defRPr sz="1200"/>
            </a:lvl1pPr>
          </a:lstStyle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02907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8B425A-704D-4D2C-AD9B-16096500C615}" type="datetime1">
              <a:rPr lang="en-US" smtClean="0"/>
              <a:t>4/14/2016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16830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37B5F-ED59-4B5A-B86E-3AD00F64C54A}" type="datetime1">
              <a:rPr lang="en-US" smtClean="0"/>
              <a:t>4/14/2016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65314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342A16-A71D-4A98-A719-C537DB4039CF}" type="datetime1">
              <a:rPr lang="en-US" smtClean="0"/>
              <a:t>4/14/2016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63474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7E944-AD44-4BB7-8E45-F55E48751476}" type="datetime1">
              <a:rPr lang="en-US" smtClean="0"/>
              <a:t>4/14/2016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64290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A74015-1A16-43FA-B156-0F74C7B2BAE0}" type="datetime1">
              <a:rPr lang="en-US" smtClean="0"/>
              <a:t>4/14/2016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36506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A64ED8-5C82-4F7D-946D-E413EB161506}" type="datetime1">
              <a:rPr lang="en-US" smtClean="0"/>
              <a:t>4/14/2016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05936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443576" y="2949090"/>
            <a:ext cx="3787352" cy="170015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3600" b="1" dirty="0" smtClean="0">
                <a:solidFill>
                  <a:srgbClr val="5B0505"/>
                </a:solidFill>
                <a:latin typeface="+mj-lt"/>
                <a:cs typeface="Arial"/>
              </a:rPr>
              <a:t>Network Security</a:t>
            </a:r>
            <a:endParaRPr lang="en-US" sz="36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Cipher Feedback Mode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268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4924699"/>
          </a:xfrm>
        </p:spPr>
        <p:txBody>
          <a:bodyPr>
            <a:noAutofit/>
          </a:bodyPr>
          <a:lstStyle/>
          <a:p>
            <a:r>
              <a:rPr lang="en-US" dirty="0" smtClean="0"/>
              <a:t>Assume </a:t>
            </a:r>
            <a:r>
              <a:rPr lang="en-US" dirty="0"/>
              <a:t>that the unit </a:t>
            </a:r>
            <a:r>
              <a:rPr lang="en-US" dirty="0" smtClean="0"/>
              <a:t>of transmission </a:t>
            </a:r>
            <a:r>
              <a:rPr lang="en-US" dirty="0"/>
              <a:t>is </a:t>
            </a:r>
            <a:r>
              <a:rPr lang="en-US" b="1" dirty="0"/>
              <a:t>s</a:t>
            </a:r>
            <a:r>
              <a:rPr lang="en-US" dirty="0"/>
              <a:t> bits; a common value is s = 8. </a:t>
            </a:r>
            <a:endParaRPr lang="en-US" dirty="0" smtClean="0"/>
          </a:p>
          <a:p>
            <a:r>
              <a:rPr lang="en-US" dirty="0" smtClean="0"/>
              <a:t>Rather </a:t>
            </a:r>
            <a:r>
              <a:rPr lang="en-US" dirty="0"/>
              <a:t>than blocks of </a:t>
            </a:r>
            <a:r>
              <a:rPr lang="en-US" b="1" dirty="0" smtClean="0"/>
              <a:t>b-</a:t>
            </a:r>
            <a:r>
              <a:rPr lang="en-US" dirty="0" smtClean="0"/>
              <a:t>bits</a:t>
            </a:r>
            <a:r>
              <a:rPr lang="en-US" dirty="0"/>
              <a:t>, the plaintext </a:t>
            </a:r>
            <a:r>
              <a:rPr lang="en-US" dirty="0" smtClean="0"/>
              <a:t>is divided </a:t>
            </a:r>
            <a:r>
              <a:rPr lang="en-US" dirty="0"/>
              <a:t>into segments of </a:t>
            </a:r>
            <a:r>
              <a:rPr lang="en-US" b="1" dirty="0" smtClean="0"/>
              <a:t>s-</a:t>
            </a:r>
            <a:r>
              <a:rPr lang="en-US" dirty="0" smtClean="0"/>
              <a:t>bits</a:t>
            </a:r>
            <a:r>
              <a:rPr lang="en-US" dirty="0"/>
              <a:t>.</a:t>
            </a:r>
          </a:p>
          <a:p>
            <a:r>
              <a:rPr lang="en-US" dirty="0" smtClean="0"/>
              <a:t>As </a:t>
            </a:r>
            <a:r>
              <a:rPr lang="en-US" dirty="0"/>
              <a:t>with CBC, the units of </a:t>
            </a:r>
            <a:r>
              <a:rPr lang="en-US" dirty="0" smtClean="0"/>
              <a:t>plaintext are </a:t>
            </a:r>
            <a:r>
              <a:rPr lang="en-US" dirty="0"/>
              <a:t>chained </a:t>
            </a:r>
            <a:r>
              <a:rPr lang="en-US" dirty="0" smtClean="0"/>
              <a:t>together.</a:t>
            </a:r>
            <a:endParaRPr lang="en-US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Cipher </a:t>
            </a:r>
            <a:r>
              <a:rPr lang="en-US" sz="3200" b="1" dirty="0" smtClean="0">
                <a:solidFill>
                  <a:srgbClr val="002060"/>
                </a:solidFill>
                <a:latin typeface="Arial"/>
                <a:cs typeface="Arial"/>
              </a:rPr>
              <a:t>Feedback Mode</a:t>
            </a:r>
            <a:endParaRPr lang="en-US" sz="32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117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4924699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cs typeface="Arial"/>
              </a:rPr>
              <a:t>Encryption:</a:t>
            </a:r>
            <a:endParaRPr lang="en-US" sz="3200" dirty="0" smtClean="0"/>
          </a:p>
          <a:p>
            <a:r>
              <a:rPr lang="en-US" dirty="0">
                <a:latin typeface="+mj-lt"/>
              </a:rPr>
              <a:t>The input to the encryption function is a b-bit </a:t>
            </a:r>
            <a:r>
              <a:rPr lang="en-US" dirty="0" smtClean="0">
                <a:latin typeface="+mj-lt"/>
              </a:rPr>
              <a:t>shift register </a:t>
            </a:r>
            <a:r>
              <a:rPr lang="en-US" dirty="0">
                <a:latin typeface="+mj-lt"/>
              </a:rPr>
              <a:t>that is initially set to some initialization vector (IV). 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Cipher </a:t>
            </a:r>
            <a:r>
              <a:rPr lang="en-US" sz="3200" b="1" dirty="0" smtClean="0">
                <a:solidFill>
                  <a:srgbClr val="002060"/>
                </a:solidFill>
                <a:latin typeface="Arial"/>
                <a:cs typeface="Arial"/>
              </a:rPr>
              <a:t>Feedback Mode</a:t>
            </a:r>
            <a:endParaRPr lang="en-US" sz="32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117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4924699"/>
          </a:xfrm>
        </p:spPr>
        <p:txBody>
          <a:bodyPr>
            <a:noAutofit/>
          </a:bodyPr>
          <a:lstStyle/>
          <a:p>
            <a:r>
              <a:rPr lang="en-US" dirty="0" smtClean="0">
                <a:latin typeface="+mj-lt"/>
              </a:rPr>
              <a:t>The </a:t>
            </a:r>
            <a:r>
              <a:rPr lang="en-US" dirty="0">
                <a:latin typeface="+mj-lt"/>
              </a:rPr>
              <a:t>leftmost (</a:t>
            </a:r>
            <a:r>
              <a:rPr lang="en-US" dirty="0" smtClean="0">
                <a:latin typeface="+mj-lt"/>
              </a:rPr>
              <a:t>most significant</a:t>
            </a:r>
            <a:r>
              <a:rPr lang="en-US" dirty="0">
                <a:latin typeface="+mj-lt"/>
              </a:rPr>
              <a:t>) s bits of the output of the encryption function are </a:t>
            </a:r>
            <a:r>
              <a:rPr lang="en-US" dirty="0" err="1">
                <a:latin typeface="+mj-lt"/>
              </a:rPr>
              <a:t>XORed</a:t>
            </a:r>
            <a:r>
              <a:rPr lang="en-US" dirty="0">
                <a:latin typeface="+mj-lt"/>
              </a:rPr>
              <a:t> with </a:t>
            </a:r>
            <a:r>
              <a:rPr lang="en-US" dirty="0" smtClean="0">
                <a:latin typeface="+mj-lt"/>
              </a:rPr>
              <a:t>the first </a:t>
            </a:r>
            <a:r>
              <a:rPr lang="en-US" dirty="0">
                <a:latin typeface="+mj-lt"/>
              </a:rPr>
              <a:t>segment of plaintext P</a:t>
            </a:r>
            <a:r>
              <a:rPr lang="en-US" baseline="-25000" dirty="0">
                <a:latin typeface="+mj-lt"/>
              </a:rPr>
              <a:t>1</a:t>
            </a:r>
            <a:r>
              <a:rPr lang="en-US" dirty="0">
                <a:latin typeface="+mj-lt"/>
              </a:rPr>
              <a:t> to produce the first unit of ciphertext C</a:t>
            </a:r>
            <a:r>
              <a:rPr lang="en-US" baseline="-25000" dirty="0">
                <a:latin typeface="+mj-lt"/>
              </a:rPr>
              <a:t>1</a:t>
            </a:r>
            <a:r>
              <a:rPr lang="en-US" dirty="0">
                <a:latin typeface="+mj-lt"/>
              </a:rPr>
              <a:t>, which is </a:t>
            </a:r>
            <a:r>
              <a:rPr lang="en-US" dirty="0" smtClean="0">
                <a:latin typeface="+mj-lt"/>
              </a:rPr>
              <a:t>then transmitted</a:t>
            </a:r>
            <a:r>
              <a:rPr lang="en-US" dirty="0">
                <a:latin typeface="+mj-lt"/>
              </a:rPr>
              <a:t>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Cipher </a:t>
            </a:r>
            <a:r>
              <a:rPr lang="en-US" sz="3200" b="1" dirty="0" smtClean="0">
                <a:solidFill>
                  <a:srgbClr val="002060"/>
                </a:solidFill>
                <a:latin typeface="Arial"/>
                <a:cs typeface="Arial"/>
              </a:rPr>
              <a:t>Feedback Mode</a:t>
            </a:r>
            <a:endParaRPr lang="en-US" sz="32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9513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4924699"/>
          </a:xfrm>
        </p:spPr>
        <p:txBody>
          <a:bodyPr>
            <a:noAutofit/>
          </a:bodyPr>
          <a:lstStyle/>
          <a:p>
            <a:r>
              <a:rPr lang="en-US" dirty="0"/>
              <a:t>In addition, the contents of the shift register are shifted left by s bits</a:t>
            </a:r>
            <a:r>
              <a:rPr lang="en-US" dirty="0" smtClean="0"/>
              <a:t>, and </a:t>
            </a:r>
            <a:r>
              <a:rPr lang="en-US" dirty="0"/>
              <a:t>C</a:t>
            </a:r>
            <a:r>
              <a:rPr lang="en-US" baseline="-25000" dirty="0"/>
              <a:t>1</a:t>
            </a:r>
            <a:r>
              <a:rPr lang="en-US" dirty="0"/>
              <a:t> is placed in the rightmost (least significant) s bits of the shift register. </a:t>
            </a:r>
            <a:endParaRPr lang="en-US" dirty="0" smtClean="0"/>
          </a:p>
          <a:p>
            <a:r>
              <a:rPr lang="en-US" dirty="0" smtClean="0"/>
              <a:t>This process </a:t>
            </a:r>
            <a:r>
              <a:rPr lang="en-US" dirty="0"/>
              <a:t>continues until all plaintext units have been encrypted.</a:t>
            </a:r>
            <a:endParaRPr lang="en-US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Cipher </a:t>
            </a:r>
            <a:r>
              <a:rPr lang="en-US" sz="3200" b="1" dirty="0" smtClean="0">
                <a:solidFill>
                  <a:srgbClr val="002060"/>
                </a:solidFill>
                <a:latin typeface="Arial"/>
                <a:cs typeface="Arial"/>
              </a:rPr>
              <a:t>Feedback Mode</a:t>
            </a:r>
            <a:endParaRPr lang="en-US" sz="32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117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Cipher </a:t>
            </a:r>
            <a:r>
              <a:rPr lang="en-US" sz="3200" b="1" dirty="0" smtClean="0">
                <a:solidFill>
                  <a:srgbClr val="002060"/>
                </a:solidFill>
                <a:latin typeface="Arial"/>
                <a:cs typeface="Arial"/>
              </a:rPr>
              <a:t>Feedback Mode</a:t>
            </a:r>
            <a:endParaRPr lang="en-US" sz="32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14</a:t>
            </a:fld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257" y="1150938"/>
            <a:ext cx="7503886" cy="4972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30527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4924699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cs typeface="Arial"/>
              </a:rPr>
              <a:t>Decryption:</a:t>
            </a:r>
            <a:endParaRPr lang="en-US" sz="3200" dirty="0" smtClean="0"/>
          </a:p>
          <a:p>
            <a:r>
              <a:rPr lang="en-US" dirty="0">
                <a:latin typeface="+mj-lt"/>
              </a:rPr>
              <a:t>the same scheme is used, except that the received </a:t>
            </a:r>
            <a:r>
              <a:rPr lang="en-US" dirty="0" smtClean="0">
                <a:latin typeface="+mj-lt"/>
              </a:rPr>
              <a:t>ciphertext unit </a:t>
            </a:r>
            <a:r>
              <a:rPr lang="en-US" dirty="0">
                <a:latin typeface="+mj-lt"/>
              </a:rPr>
              <a:t>is </a:t>
            </a:r>
            <a:r>
              <a:rPr lang="en-US" dirty="0" err="1">
                <a:latin typeface="+mj-lt"/>
              </a:rPr>
              <a:t>XORed</a:t>
            </a:r>
            <a:r>
              <a:rPr lang="en-US" dirty="0">
                <a:latin typeface="+mj-lt"/>
              </a:rPr>
              <a:t> with the output </a:t>
            </a:r>
            <a:r>
              <a:rPr lang="en-US" dirty="0" smtClean="0">
                <a:latin typeface="+mj-lt"/>
              </a:rPr>
              <a:t>of </a:t>
            </a:r>
            <a:r>
              <a:rPr lang="en-US" dirty="0">
                <a:latin typeface="+mj-lt"/>
              </a:rPr>
              <a:t>encryption function to produce the </a:t>
            </a:r>
            <a:r>
              <a:rPr lang="en-US" dirty="0" smtClean="0">
                <a:latin typeface="+mj-lt"/>
              </a:rPr>
              <a:t>plaintext unit</a:t>
            </a:r>
            <a:r>
              <a:rPr lang="en-US" dirty="0">
                <a:latin typeface="+mj-lt"/>
              </a:rPr>
              <a:t>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Cipher </a:t>
            </a:r>
            <a:r>
              <a:rPr lang="en-US" sz="3200" b="1" dirty="0" smtClean="0">
                <a:solidFill>
                  <a:srgbClr val="002060"/>
                </a:solidFill>
                <a:latin typeface="Arial"/>
                <a:cs typeface="Arial"/>
              </a:rPr>
              <a:t>Feedback Mode</a:t>
            </a:r>
            <a:endParaRPr lang="en-US" sz="32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15</a:t>
            </a:fld>
            <a:endParaRPr 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9186" y="4804229"/>
            <a:ext cx="3248025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9186" y="5490029"/>
            <a:ext cx="3248025" cy="628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49799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Cipher </a:t>
            </a:r>
            <a:r>
              <a:rPr lang="en-US" sz="3200" b="1" dirty="0" smtClean="0">
                <a:solidFill>
                  <a:srgbClr val="002060"/>
                </a:solidFill>
                <a:latin typeface="Arial"/>
                <a:cs typeface="Arial"/>
              </a:rPr>
              <a:t>Feedback Mode</a:t>
            </a:r>
            <a:endParaRPr lang="en-US" sz="32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16</a:t>
            </a:fld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916" y="1280660"/>
            <a:ext cx="7402287" cy="4848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5214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4924699"/>
          </a:xfrm>
        </p:spPr>
        <p:txBody>
          <a:bodyPr>
            <a:noAutofit/>
          </a:bodyPr>
          <a:lstStyle/>
          <a:p>
            <a:r>
              <a:rPr lang="en-US" dirty="0" smtClean="0"/>
              <a:t>In </a:t>
            </a:r>
            <a:r>
              <a:rPr lang="en-US" dirty="0"/>
              <a:t>a typical stream cipher, the cipher takes as input some initial value and a key and generates a stream of bits, which is </a:t>
            </a:r>
            <a:r>
              <a:rPr lang="en-US" dirty="0" smtClean="0"/>
              <a:t>then </a:t>
            </a:r>
            <a:r>
              <a:rPr lang="en-US" dirty="0" err="1" smtClean="0"/>
              <a:t>XORed</a:t>
            </a:r>
            <a:r>
              <a:rPr lang="en-US" dirty="0" smtClean="0"/>
              <a:t> </a:t>
            </a:r>
            <a:r>
              <a:rPr lang="en-US" dirty="0"/>
              <a:t>with the plaintext </a:t>
            </a:r>
            <a:r>
              <a:rPr lang="en-US" dirty="0" smtClean="0"/>
              <a:t>bits.</a:t>
            </a:r>
          </a:p>
          <a:p>
            <a:endParaRPr lang="en-US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Cipher </a:t>
            </a:r>
            <a:r>
              <a:rPr lang="en-US" sz="3200" b="1" dirty="0" smtClean="0">
                <a:solidFill>
                  <a:srgbClr val="002060"/>
                </a:solidFill>
                <a:latin typeface="Arial"/>
                <a:cs typeface="Arial"/>
              </a:rPr>
              <a:t>Feedback Mode</a:t>
            </a:r>
            <a:endParaRPr lang="en-US" sz="32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7150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4924699"/>
          </a:xfrm>
        </p:spPr>
        <p:txBody>
          <a:bodyPr>
            <a:noAutofit/>
          </a:bodyPr>
          <a:lstStyle/>
          <a:p>
            <a:r>
              <a:rPr lang="en-US" dirty="0"/>
              <a:t>In the case of CFB, the stream </a:t>
            </a:r>
            <a:r>
              <a:rPr lang="en-US" dirty="0" smtClean="0"/>
              <a:t>of bits </a:t>
            </a:r>
            <a:r>
              <a:rPr lang="en-US" dirty="0"/>
              <a:t>that is </a:t>
            </a:r>
            <a:r>
              <a:rPr lang="en-US" dirty="0" err="1"/>
              <a:t>XORed</a:t>
            </a:r>
            <a:r>
              <a:rPr lang="en-US" dirty="0"/>
              <a:t> with the plaintext also depends on the plaintext.</a:t>
            </a:r>
            <a:endParaRPr lang="en-US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Cipher </a:t>
            </a:r>
            <a:r>
              <a:rPr lang="en-US" sz="3200" b="1" dirty="0" smtClean="0">
                <a:solidFill>
                  <a:srgbClr val="002060"/>
                </a:solidFill>
                <a:latin typeface="Arial"/>
                <a:cs typeface="Arial"/>
              </a:rPr>
              <a:t>Feedback Mode</a:t>
            </a:r>
            <a:endParaRPr lang="en-US" sz="32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18</a:t>
            </a:fld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1936067" y="3891750"/>
            <a:ext cx="675861" cy="4308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200" b="1" dirty="0" smtClean="0"/>
              <a:t>End</a:t>
            </a:r>
            <a:endParaRPr lang="en-US" sz="2200" b="1" dirty="0"/>
          </a:p>
        </p:txBody>
      </p:sp>
    </p:spTree>
    <p:extLst>
      <p:ext uri="{BB962C8B-B14F-4D97-AF65-F5344CB8AC3E}">
        <p14:creationId xmlns:p14="http://schemas.microsoft.com/office/powerpoint/2010/main" val="263042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Objectives of the Topic 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  <a:p>
            <a:r>
              <a:rPr lang="en-US" dirty="0">
                <a:latin typeface="+mj-lt"/>
                <a:cs typeface="Arial"/>
              </a:rPr>
              <a:t>After completing this topic, </a:t>
            </a:r>
            <a:r>
              <a:rPr lang="en-US" dirty="0" smtClean="0">
                <a:latin typeface="+mj-lt"/>
                <a:cs typeface="Arial"/>
              </a:rPr>
              <a:t>a student </a:t>
            </a:r>
            <a:r>
              <a:rPr lang="en-US" dirty="0">
                <a:latin typeface="+mj-lt"/>
                <a:cs typeface="Arial"/>
              </a:rPr>
              <a:t>will be able </a:t>
            </a:r>
            <a:r>
              <a:rPr lang="en-US" dirty="0" smtClean="0">
                <a:latin typeface="+mj-lt"/>
                <a:cs typeface="Arial"/>
              </a:rPr>
              <a:t>to</a:t>
            </a:r>
            <a:endParaRPr lang="en-US" sz="2400" dirty="0" smtClean="0">
              <a:latin typeface="+mj-lt"/>
              <a:cs typeface="Arial"/>
            </a:endParaRPr>
          </a:p>
          <a:p>
            <a:pPr lvl="1"/>
            <a:r>
              <a:rPr lang="en-US" sz="2800" dirty="0" smtClean="0">
                <a:cs typeface="Arial" pitchFamily="34" charset="0"/>
              </a:rPr>
              <a:t>understand cipher feedback mode.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Cipher Feedback Mode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0707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2"/>
            <a:ext cx="3787352" cy="458051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Figures </a:t>
            </a:r>
            <a:r>
              <a:rPr lang="en-US" sz="3200" b="1" dirty="0">
                <a:solidFill>
                  <a:srgbClr val="5B0505"/>
                </a:solidFill>
                <a:latin typeface="+mj-lt"/>
                <a:cs typeface="Arial"/>
              </a:rPr>
              <a:t>and material in this topic have been</a:t>
            </a:r>
          </a:p>
          <a:p>
            <a:r>
              <a:rPr lang="en-US" dirty="0" smtClean="0">
                <a:latin typeface="+mj-lt"/>
                <a:cs typeface="Arial"/>
              </a:rPr>
              <a:t>adapted </a:t>
            </a:r>
            <a:r>
              <a:rPr lang="en-US" dirty="0">
                <a:latin typeface="+mj-lt"/>
                <a:cs typeface="Arial"/>
              </a:rPr>
              <a:t>from </a:t>
            </a:r>
            <a:r>
              <a:rPr lang="en-US" i="1" dirty="0" smtClean="0">
                <a:latin typeface="+mj-lt"/>
                <a:cs typeface="Arial"/>
              </a:rPr>
              <a:t>“</a:t>
            </a:r>
            <a:r>
              <a:rPr lang="en-US" i="1" dirty="0">
                <a:latin typeface="+mj-lt"/>
                <a:cs typeface="Arial"/>
              </a:rPr>
              <a:t>Network Security </a:t>
            </a:r>
            <a:r>
              <a:rPr lang="en-US" i="1" dirty="0" smtClean="0">
                <a:latin typeface="+mj-lt"/>
                <a:cs typeface="Arial"/>
              </a:rPr>
              <a:t>Essentials: Applications and Standards”</a:t>
            </a:r>
            <a:r>
              <a:rPr lang="en-US" dirty="0" smtClean="0">
                <a:latin typeface="+mj-lt"/>
                <a:cs typeface="Arial"/>
              </a:rPr>
              <a:t>, 2014, by </a:t>
            </a:r>
            <a:r>
              <a:rPr lang="en-US" dirty="0" smtClean="0">
                <a:cs typeface="Arial"/>
              </a:rPr>
              <a:t>William </a:t>
            </a:r>
            <a:r>
              <a:rPr lang="en-US" dirty="0">
                <a:cs typeface="Arial"/>
              </a:rPr>
              <a:t>Stallings</a:t>
            </a:r>
            <a:r>
              <a:rPr lang="en-US" dirty="0" smtClean="0">
                <a:latin typeface="+mj-lt"/>
                <a:cs typeface="Arial"/>
              </a:rPr>
              <a:t>.</a:t>
            </a:r>
            <a:endParaRPr lang="en-US" sz="2800" dirty="0" smtClean="0">
              <a:cs typeface="Arial"/>
            </a:endParaRPr>
          </a:p>
          <a:p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Cipher </a:t>
            </a:r>
            <a:r>
              <a:rPr lang="en-US" sz="3200" b="1" dirty="0" smtClean="0">
                <a:solidFill>
                  <a:srgbClr val="002060"/>
                </a:solidFill>
                <a:latin typeface="Arial"/>
                <a:cs typeface="Arial"/>
              </a:rPr>
              <a:t>Feedback Mode</a:t>
            </a:r>
            <a:endParaRPr lang="en-US" sz="32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1077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2"/>
            <a:ext cx="3787352" cy="5069842"/>
          </a:xfrm>
        </p:spPr>
        <p:txBody>
          <a:bodyPr>
            <a:noAutofit/>
          </a:bodyPr>
          <a:lstStyle/>
          <a:p>
            <a:r>
              <a:rPr lang="en-US" dirty="0"/>
              <a:t>A block cipher takes a fixed-length block of text of length </a:t>
            </a:r>
            <a:r>
              <a:rPr lang="en-US" b="1" i="1" dirty="0" smtClean="0"/>
              <a:t>b</a:t>
            </a:r>
            <a:r>
              <a:rPr lang="en-US" b="1" i="1" dirty="0"/>
              <a:t>-</a:t>
            </a:r>
            <a:r>
              <a:rPr lang="en-US" dirty="0" smtClean="0"/>
              <a:t>bits </a:t>
            </a:r>
            <a:r>
              <a:rPr lang="en-US" dirty="0"/>
              <a:t>and a key as </a:t>
            </a:r>
            <a:r>
              <a:rPr lang="en-US" dirty="0" smtClean="0"/>
              <a:t>input and </a:t>
            </a:r>
            <a:r>
              <a:rPr lang="en-US" dirty="0"/>
              <a:t>produces a </a:t>
            </a:r>
            <a:r>
              <a:rPr lang="en-US" b="1" i="1" dirty="0"/>
              <a:t>b</a:t>
            </a:r>
            <a:r>
              <a:rPr lang="en-US" dirty="0"/>
              <a:t>-bit block of ciphertext.</a:t>
            </a:r>
            <a:endParaRPr lang="en-US" dirty="0" smtClean="0">
              <a:latin typeface="+mj-lt"/>
              <a:cs typeface="Arial"/>
            </a:endParaRPr>
          </a:p>
          <a:p>
            <a:r>
              <a:rPr lang="en-US" dirty="0" smtClean="0">
                <a:latin typeface="+mj-lt"/>
                <a:cs typeface="Arial"/>
              </a:rPr>
              <a:t>NIST has defined five </a:t>
            </a:r>
            <a:r>
              <a:rPr lang="en-US" dirty="0">
                <a:latin typeface="+mj-lt"/>
                <a:cs typeface="Arial"/>
              </a:rPr>
              <a:t>modes of operation </a:t>
            </a:r>
            <a:r>
              <a:rPr lang="en-US" dirty="0" smtClean="0">
                <a:latin typeface="+mj-lt"/>
                <a:cs typeface="Arial"/>
              </a:rPr>
              <a:t>so </a:t>
            </a:r>
            <a:r>
              <a:rPr lang="en-US" dirty="0" smtClean="0">
                <a:latin typeface="+mj-lt"/>
                <a:cs typeface="Arial"/>
              </a:rPr>
              <a:t>that </a:t>
            </a:r>
            <a:r>
              <a:rPr lang="en-US" dirty="0" smtClean="0">
                <a:latin typeface="+mj-lt"/>
                <a:cs typeface="Arial"/>
              </a:rPr>
              <a:t>block ciphers can be applied </a:t>
            </a:r>
            <a:r>
              <a:rPr lang="en-US" dirty="0">
                <a:latin typeface="+mj-lt"/>
                <a:cs typeface="Arial"/>
              </a:rPr>
              <a:t>in a variety of </a:t>
            </a:r>
            <a:r>
              <a:rPr lang="en-US" dirty="0" smtClean="0">
                <a:latin typeface="+mj-lt"/>
                <a:cs typeface="Arial"/>
              </a:rPr>
              <a:t>applications.</a:t>
            </a:r>
            <a:endParaRPr lang="en-US" dirty="0">
              <a:latin typeface="+mj-lt"/>
              <a:cs typeface="Arial"/>
            </a:endParaRPr>
          </a:p>
          <a:p>
            <a:endParaRPr lang="en-US" dirty="0">
              <a:latin typeface="+mj-lt"/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Cipher </a:t>
            </a:r>
            <a:r>
              <a:rPr lang="en-US" sz="3200" b="1" dirty="0" smtClean="0">
                <a:solidFill>
                  <a:srgbClr val="002060"/>
                </a:solidFill>
                <a:latin typeface="Arial"/>
                <a:cs typeface="Arial"/>
              </a:rPr>
              <a:t>Feedback Mode</a:t>
            </a:r>
            <a:endParaRPr lang="en-US" sz="32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6197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2"/>
            <a:ext cx="3787352" cy="4580518"/>
          </a:xfrm>
        </p:spPr>
        <p:txBody>
          <a:bodyPr>
            <a:noAutofit/>
          </a:bodyPr>
          <a:lstStyle/>
          <a:p>
            <a:r>
              <a:rPr lang="en-US" dirty="0">
                <a:latin typeface="+mj-lt"/>
              </a:rPr>
              <a:t>Electronic Codebook Mode (ECB)</a:t>
            </a:r>
          </a:p>
          <a:p>
            <a:r>
              <a:rPr lang="en-US" dirty="0">
                <a:latin typeface="+mj-lt"/>
              </a:rPr>
              <a:t>Cipher Block Chaining Mode (CBC)</a:t>
            </a:r>
          </a:p>
          <a:p>
            <a:r>
              <a:rPr lang="en-US" dirty="0">
                <a:latin typeface="+mj-lt"/>
              </a:rPr>
              <a:t>Cipher Feedback Mode (CFB)</a:t>
            </a:r>
          </a:p>
          <a:p>
            <a:r>
              <a:rPr lang="en-US" dirty="0">
                <a:latin typeface="+mj-lt"/>
              </a:rPr>
              <a:t>Output Feedback (OFB)</a:t>
            </a:r>
          </a:p>
          <a:p>
            <a:r>
              <a:rPr lang="en-US" dirty="0">
                <a:latin typeface="+mj-lt"/>
              </a:rPr>
              <a:t>Counter Mode (CTR</a:t>
            </a:r>
            <a:r>
              <a:rPr lang="en-US" dirty="0" smtClean="0">
                <a:latin typeface="+mj-lt"/>
              </a:rPr>
              <a:t>)</a:t>
            </a:r>
            <a:endParaRPr lang="en-US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Cipher </a:t>
            </a:r>
            <a:r>
              <a:rPr lang="en-US" sz="3200" b="1" dirty="0" smtClean="0">
                <a:solidFill>
                  <a:srgbClr val="002060"/>
                </a:solidFill>
                <a:latin typeface="Arial"/>
                <a:cs typeface="Arial"/>
              </a:rPr>
              <a:t>Feedback Mode</a:t>
            </a:r>
            <a:endParaRPr lang="en-US" sz="32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1128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2"/>
            <a:ext cx="3787352" cy="4580518"/>
          </a:xfrm>
        </p:spPr>
        <p:txBody>
          <a:bodyPr>
            <a:noAutofit/>
          </a:bodyPr>
          <a:lstStyle/>
          <a:p>
            <a:r>
              <a:rPr lang="en-US" dirty="0" smtClean="0"/>
              <a:t>It </a:t>
            </a:r>
            <a:r>
              <a:rPr lang="en-US" dirty="0"/>
              <a:t>is </a:t>
            </a:r>
            <a:r>
              <a:rPr lang="en-US" dirty="0" smtClean="0"/>
              <a:t>possible to </a:t>
            </a:r>
            <a:r>
              <a:rPr lang="en-US" dirty="0"/>
              <a:t>convert a block cipher into a stream cipher, using one of the </a:t>
            </a:r>
            <a:r>
              <a:rPr lang="en-US" dirty="0" smtClean="0"/>
              <a:t>three </a:t>
            </a:r>
            <a:r>
              <a:rPr lang="en-US" dirty="0" smtClean="0">
                <a:latin typeface="+mj-lt"/>
              </a:rPr>
              <a:t>CFB, OFB, and CTR modes.</a:t>
            </a:r>
          </a:p>
          <a:p>
            <a:r>
              <a:rPr lang="en-US" dirty="0"/>
              <a:t>A stream cipher eliminates </a:t>
            </a:r>
            <a:r>
              <a:rPr lang="en-US" dirty="0" smtClean="0"/>
              <a:t>the need </a:t>
            </a:r>
            <a:r>
              <a:rPr lang="en-US" dirty="0"/>
              <a:t>to pad a message to be an integral number of </a:t>
            </a:r>
            <a:r>
              <a:rPr lang="en-US" dirty="0" smtClean="0"/>
              <a:t>blocks.</a:t>
            </a:r>
            <a:endParaRPr lang="en-US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Cipher </a:t>
            </a:r>
            <a:r>
              <a:rPr lang="en-US" sz="3200" b="1" dirty="0" smtClean="0">
                <a:solidFill>
                  <a:srgbClr val="002060"/>
                </a:solidFill>
                <a:latin typeface="Arial"/>
                <a:cs typeface="Arial"/>
              </a:rPr>
              <a:t>Feedback Mode</a:t>
            </a:r>
            <a:endParaRPr lang="en-US" sz="32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4254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4924699"/>
          </a:xfrm>
        </p:spPr>
        <p:txBody>
          <a:bodyPr>
            <a:noAutofit/>
          </a:bodyPr>
          <a:lstStyle/>
          <a:p>
            <a:r>
              <a:rPr lang="en-US" dirty="0"/>
              <a:t>It also can operate </a:t>
            </a:r>
            <a:r>
              <a:rPr lang="en-US" dirty="0" smtClean="0"/>
              <a:t>in real </a:t>
            </a:r>
            <a:r>
              <a:rPr lang="en-US" dirty="0"/>
              <a:t>time. </a:t>
            </a:r>
            <a:endParaRPr lang="en-US" dirty="0" smtClean="0"/>
          </a:p>
          <a:p>
            <a:r>
              <a:rPr lang="en-US" dirty="0" smtClean="0"/>
              <a:t>Thus</a:t>
            </a:r>
            <a:r>
              <a:rPr lang="en-US" dirty="0"/>
              <a:t>, if a character stream is being transmitted, each character can </a:t>
            </a:r>
            <a:r>
              <a:rPr lang="en-US" dirty="0" smtClean="0"/>
              <a:t>be encrypted </a:t>
            </a:r>
            <a:r>
              <a:rPr lang="en-US" dirty="0"/>
              <a:t>and transmitted immediately using a character-oriented stream cipher.</a:t>
            </a:r>
            <a:endParaRPr lang="en-US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Cipher </a:t>
            </a:r>
            <a:r>
              <a:rPr lang="en-US" sz="3200" b="1" dirty="0" smtClean="0">
                <a:solidFill>
                  <a:srgbClr val="002060"/>
                </a:solidFill>
                <a:latin typeface="Arial"/>
                <a:cs typeface="Arial"/>
              </a:rPr>
              <a:t>Feedback Mode</a:t>
            </a:r>
            <a:endParaRPr lang="en-US" sz="32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459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4924699"/>
          </a:xfrm>
        </p:spPr>
        <p:txBody>
          <a:bodyPr>
            <a:noAutofit/>
          </a:bodyPr>
          <a:lstStyle/>
          <a:p>
            <a:r>
              <a:rPr lang="en-US" dirty="0"/>
              <a:t>One desirable property of a stream cipher is that the ciphertext be of the </a:t>
            </a:r>
            <a:r>
              <a:rPr lang="en-US" dirty="0" smtClean="0"/>
              <a:t>same length </a:t>
            </a:r>
            <a:r>
              <a:rPr lang="en-US" dirty="0"/>
              <a:t>as the plaintext. </a:t>
            </a:r>
            <a:endParaRPr lang="en-US" dirty="0" smtClean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Cipher </a:t>
            </a:r>
            <a:r>
              <a:rPr lang="en-US" sz="3200" b="1" dirty="0" smtClean="0">
                <a:solidFill>
                  <a:srgbClr val="002060"/>
                </a:solidFill>
                <a:latin typeface="Arial"/>
                <a:cs typeface="Arial"/>
              </a:rPr>
              <a:t>Feedback Mode</a:t>
            </a:r>
            <a:endParaRPr lang="en-US" sz="32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6943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4924699"/>
          </a:xfrm>
        </p:spPr>
        <p:txBody>
          <a:bodyPr>
            <a:noAutofit/>
          </a:bodyPr>
          <a:lstStyle/>
          <a:p>
            <a:r>
              <a:rPr lang="en-US" dirty="0" smtClean="0"/>
              <a:t>If 8-bit characters are being transmitted, each character should be encrypted using 8 bits. </a:t>
            </a:r>
          </a:p>
          <a:p>
            <a:r>
              <a:rPr lang="en-US" dirty="0" smtClean="0"/>
              <a:t>If more than 8 bits are used, transmission capacity is wasted.</a:t>
            </a:r>
            <a:endParaRPr lang="en-US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Cipher </a:t>
            </a:r>
            <a:r>
              <a:rPr lang="en-US" sz="3200" b="1" dirty="0" smtClean="0">
                <a:solidFill>
                  <a:srgbClr val="002060"/>
                </a:solidFill>
                <a:latin typeface="Arial"/>
                <a:cs typeface="Arial"/>
              </a:rPr>
              <a:t>Feedback Mode</a:t>
            </a:r>
            <a:endParaRPr lang="en-US" sz="32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7130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6825</TotalTime>
  <Words>555</Words>
  <Application>Microsoft Office PowerPoint</Application>
  <PresentationFormat>On-screen Show (4:3)</PresentationFormat>
  <Paragraphs>70</Paragraphs>
  <Slides>18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Office Theme</vt:lpstr>
      <vt:lpstr>Cipher Feedback Mode</vt:lpstr>
      <vt:lpstr>Cipher Feedback Mode</vt:lpstr>
      <vt:lpstr>Cipher Feedback Mode</vt:lpstr>
      <vt:lpstr>Cipher Feedback Mode</vt:lpstr>
      <vt:lpstr>Cipher Feedback Mode</vt:lpstr>
      <vt:lpstr>Cipher Feedback Mode</vt:lpstr>
      <vt:lpstr>Cipher Feedback Mode</vt:lpstr>
      <vt:lpstr>Cipher Feedback Mode</vt:lpstr>
      <vt:lpstr>Cipher Feedback Mode</vt:lpstr>
      <vt:lpstr>Cipher Feedback Mode</vt:lpstr>
      <vt:lpstr>Cipher Feedback Mode</vt:lpstr>
      <vt:lpstr>Cipher Feedback Mode</vt:lpstr>
      <vt:lpstr>Cipher Feedback Mode</vt:lpstr>
      <vt:lpstr>Cipher Feedback Mode</vt:lpstr>
      <vt:lpstr>Cipher Feedback Mode</vt:lpstr>
      <vt:lpstr>Cipher Feedback Mode</vt:lpstr>
      <vt:lpstr>Cipher Feedback Mode</vt:lpstr>
      <vt:lpstr>Cipher Feedback Mode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Seemi</dc:creator>
  <cp:lastModifiedBy>kashif</cp:lastModifiedBy>
  <cp:revision>2794</cp:revision>
  <cp:lastPrinted>2015-04-15T04:00:00Z</cp:lastPrinted>
  <dcterms:created xsi:type="dcterms:W3CDTF">2015-04-10T12:56:27Z</dcterms:created>
  <dcterms:modified xsi:type="dcterms:W3CDTF">2016-04-14T06:44:08Z</dcterms:modified>
</cp:coreProperties>
</file>