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1121" r:id="rId5"/>
    <p:sldId id="1071" r:id="rId6"/>
    <p:sldId id="1102" r:id="rId7"/>
    <p:sldId id="1122" r:id="rId8"/>
    <p:sldId id="1104" r:id="rId9"/>
    <p:sldId id="1106" r:id="rId10"/>
    <p:sldId id="1107" r:id="rId11"/>
    <p:sldId id="1108" r:id="rId12"/>
    <p:sldId id="1109" r:id="rId13"/>
    <p:sldId id="1110" r:id="rId14"/>
    <p:sldId id="1111" r:id="rId15"/>
    <p:sldId id="1112" r:id="rId16"/>
    <p:sldId id="1113" r:id="rId17"/>
    <p:sldId id="1114" r:id="rId18"/>
    <p:sldId id="1115" r:id="rId19"/>
    <p:sldId id="1116" r:id="rId20"/>
    <p:sldId id="1117" r:id="rId21"/>
    <p:sldId id="1118" r:id="rId22"/>
    <p:sldId id="1119" r:id="rId23"/>
    <p:sldId id="1120" r:id="rId24"/>
    <p:sldId id="1099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7/31/2016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 smtClean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90697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2. Configure a named IP ACL on </a:t>
            </a:r>
            <a:r>
              <a:rPr lang="en-US" b="1" dirty="0" smtClean="0"/>
              <a:t>R3 </a:t>
            </a:r>
            <a:r>
              <a:rPr lang="en-US" b="1" dirty="0"/>
              <a:t>to block all traffic originating from </a:t>
            </a:r>
            <a:r>
              <a:rPr lang="en-US" b="1" dirty="0" smtClean="0"/>
              <a:t>the outside </a:t>
            </a:r>
            <a:r>
              <a:rPr lang="en-US" b="1" dirty="0"/>
              <a:t>network</a:t>
            </a:r>
            <a:r>
              <a:rPr lang="en-US" b="1" dirty="0" smtClean="0"/>
              <a:t>.</a:t>
            </a:r>
          </a:p>
          <a:p>
            <a:r>
              <a:rPr lang="en-US" dirty="0"/>
              <a:t>Use the </a:t>
            </a:r>
            <a:r>
              <a:rPr lang="en-US" b="1" dirty="0" err="1"/>
              <a:t>ip</a:t>
            </a:r>
            <a:r>
              <a:rPr lang="en-US" b="1" dirty="0"/>
              <a:t> access-list extended </a:t>
            </a:r>
            <a:r>
              <a:rPr lang="en-US" dirty="0"/>
              <a:t>command to create a named IP ACL.</a:t>
            </a:r>
            <a:endParaRPr lang="en-US" b="1" dirty="0"/>
          </a:p>
          <a:p>
            <a:r>
              <a:rPr lang="en-US" dirty="0" smtClean="0"/>
              <a:t>R3(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access-list extended OUT-IN</a:t>
            </a:r>
          </a:p>
          <a:p>
            <a:r>
              <a:rPr lang="en-US" dirty="0"/>
              <a:t>R3(</a:t>
            </a:r>
            <a:r>
              <a:rPr lang="en-US" dirty="0" err="1"/>
              <a:t>config-ext-nacl</a:t>
            </a:r>
            <a:r>
              <a:rPr lang="en-US" dirty="0"/>
              <a:t>)# </a:t>
            </a:r>
            <a:r>
              <a:rPr lang="en-US" b="1" dirty="0"/>
              <a:t>deny </a:t>
            </a:r>
            <a:r>
              <a:rPr lang="en-US" b="1" dirty="0" err="1"/>
              <a:t>ip</a:t>
            </a:r>
            <a:r>
              <a:rPr lang="en-US" b="1" dirty="0"/>
              <a:t> any </a:t>
            </a:r>
            <a:r>
              <a:rPr lang="en-US" b="1" dirty="0" err="1"/>
              <a:t>any</a:t>
            </a:r>
            <a:endParaRPr lang="en-US" b="1" dirty="0"/>
          </a:p>
          <a:p>
            <a:r>
              <a:rPr lang="en-US" dirty="0"/>
              <a:t>R3(</a:t>
            </a:r>
            <a:r>
              <a:rPr lang="en-US" dirty="0" err="1"/>
              <a:t>config-ext-nacl</a:t>
            </a:r>
            <a:r>
              <a:rPr lang="en-US" dirty="0"/>
              <a:t>)# </a:t>
            </a:r>
            <a:r>
              <a:rPr lang="en-US" b="1" dirty="0" smtClean="0"/>
              <a:t>exit</a:t>
            </a:r>
          </a:p>
          <a:p>
            <a:r>
              <a:rPr lang="en-US" b="1" dirty="0"/>
              <a:t>Step 3. Apply the ACL to interface Serial 0/0/1.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smtClean="0"/>
              <a:t>s0/0/1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68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R3(</a:t>
            </a:r>
            <a:r>
              <a:rPr lang="en-US" dirty="0" err="1" smtClean="0"/>
              <a:t>config</a:t>
            </a:r>
            <a:r>
              <a:rPr lang="en-US" dirty="0" smtClean="0"/>
              <a:t>-if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access-group OUT-IN </a:t>
            </a:r>
            <a:r>
              <a:rPr lang="en-US" b="1" dirty="0" smtClean="0"/>
              <a:t>in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4. Confirm that traffic entering interface </a:t>
            </a:r>
            <a:r>
              <a:rPr lang="en-US" b="1" dirty="0" smtClean="0"/>
              <a:t>Serial </a:t>
            </a:r>
            <a:r>
              <a:rPr lang="en-US" b="1" dirty="0"/>
              <a:t>0/0/1 is dropped.</a:t>
            </a:r>
          </a:p>
          <a:p>
            <a:r>
              <a:rPr lang="en-US" dirty="0"/>
              <a:t>From the PC-C command prompt, ping the PC-A server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ICMP echo replies are blocked by the ACL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sz="3200" b="1" dirty="0"/>
              <a:t>Task 2: Create a CBAC Inspection Rule</a:t>
            </a:r>
          </a:p>
          <a:p>
            <a:r>
              <a:rPr lang="en-US" b="1" dirty="0"/>
              <a:t>Step 1. Create an inspection rule to inspect ICMP, Telnet, and HTTP traffic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22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90697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R3(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inspect name IN-OUT-IN </a:t>
            </a:r>
            <a:r>
              <a:rPr lang="en-US" b="1" dirty="0" err="1"/>
              <a:t>icmp</a:t>
            </a:r>
            <a:endParaRPr lang="en-US" b="1" dirty="0"/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inspect name IN-OUT-IN telnet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inspect name IN-OUT-IN </a:t>
            </a:r>
            <a:r>
              <a:rPr lang="en-US" b="1" dirty="0" smtClean="0"/>
              <a:t>http</a:t>
            </a:r>
          </a:p>
          <a:p>
            <a:r>
              <a:rPr lang="en-US" b="1" dirty="0"/>
              <a:t>Step 2. Turn on </a:t>
            </a:r>
            <a:r>
              <a:rPr lang="en-US" b="1" dirty="0" smtClean="0"/>
              <a:t>time-stamped </a:t>
            </a:r>
            <a:r>
              <a:rPr lang="en-US" b="1" dirty="0"/>
              <a:t>logging and CBAC audit trail </a:t>
            </a:r>
            <a:r>
              <a:rPr lang="en-US" b="1" dirty="0" smtClean="0"/>
              <a:t>messages.</a:t>
            </a:r>
          </a:p>
          <a:p>
            <a:r>
              <a:rPr lang="en-US" dirty="0"/>
              <a:t>Use the </a:t>
            </a:r>
            <a:r>
              <a:rPr lang="en-US" b="1" dirty="0" err="1"/>
              <a:t>ip</a:t>
            </a:r>
            <a:r>
              <a:rPr lang="en-US" b="1" dirty="0"/>
              <a:t> inspect audit-trail</a:t>
            </a:r>
            <a:r>
              <a:rPr lang="en-US" dirty="0"/>
              <a:t> command to turn on CBAC audit messages to provide a record of network access through the firewall, including illegitimate access attempts. </a:t>
            </a:r>
            <a:endParaRPr lang="en-US" dirty="0" smtClean="0"/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47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90697" cy="5011785"/>
          </a:xfrm>
        </p:spPr>
        <p:txBody>
          <a:bodyPr>
            <a:noAutofit/>
          </a:bodyPr>
          <a:lstStyle/>
          <a:p>
            <a:r>
              <a:rPr lang="en-US" dirty="0"/>
              <a:t>Enable logging to the syslog server, 192.168.1.3, with the </a:t>
            </a:r>
            <a:r>
              <a:rPr lang="en-US" b="1" dirty="0"/>
              <a:t>logging host</a:t>
            </a:r>
            <a:r>
              <a:rPr lang="en-US" dirty="0"/>
              <a:t> command. </a:t>
            </a:r>
            <a:r>
              <a:rPr lang="en-US" dirty="0" smtClean="0"/>
              <a:t>Make sure that logged </a:t>
            </a:r>
            <a:r>
              <a:rPr lang="en-US" dirty="0"/>
              <a:t>messages are time stamped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inspect audit-trail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service timestamps debug </a:t>
            </a:r>
            <a:r>
              <a:rPr lang="en-US" b="1" dirty="0" err="1"/>
              <a:t>datetime</a:t>
            </a:r>
            <a:r>
              <a:rPr lang="en-US" b="1" dirty="0"/>
              <a:t> </a:t>
            </a:r>
            <a:r>
              <a:rPr lang="en-US" b="1" dirty="0" err="1"/>
              <a:t>msec</a:t>
            </a:r>
            <a:endParaRPr lang="en-US" b="1" dirty="0"/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logging host </a:t>
            </a:r>
            <a:r>
              <a:rPr lang="en-US" b="1" dirty="0" smtClean="0"/>
              <a:t>192.168.1.3</a:t>
            </a:r>
          </a:p>
          <a:p>
            <a:r>
              <a:rPr lang="en-US" b="1" dirty="0"/>
              <a:t>Step 3. Apply the inspection rule to egress traffic on interface S 0/0/1.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ip</a:t>
            </a:r>
            <a:r>
              <a:rPr lang="en-US" b="1" dirty="0"/>
              <a:t> inspect IN-OUT-IN </a:t>
            </a:r>
            <a:r>
              <a:rPr lang="en-US" b="1" dirty="0" smtClean="0"/>
              <a:t>out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63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90697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4. Verify that audit trail </a:t>
            </a:r>
            <a:r>
              <a:rPr lang="en-US" b="1" dirty="0" smtClean="0"/>
              <a:t>messages </a:t>
            </a:r>
            <a:r>
              <a:rPr lang="en-US" b="1" dirty="0"/>
              <a:t>are being logged on the </a:t>
            </a:r>
            <a:r>
              <a:rPr lang="en-US" b="1" dirty="0" smtClean="0"/>
              <a:t>syslog server</a:t>
            </a:r>
            <a:r>
              <a:rPr lang="en-US" b="1" dirty="0"/>
              <a:t>.</a:t>
            </a:r>
          </a:p>
          <a:p>
            <a:r>
              <a:rPr lang="en-US" dirty="0" smtClean="0"/>
              <a:t>From </a:t>
            </a:r>
            <a:r>
              <a:rPr lang="en-US" dirty="0"/>
              <a:t>PC-C, test connectivity to PC-A with ping, Telnet, and HTTP. Ping and HTTP should </a:t>
            </a:r>
            <a:r>
              <a:rPr lang="en-US" dirty="0" smtClean="0"/>
              <a:t>be successful</a:t>
            </a:r>
            <a:r>
              <a:rPr lang="en-US" dirty="0"/>
              <a:t>. </a:t>
            </a:r>
            <a:r>
              <a:rPr lang="en-US" dirty="0" smtClean="0"/>
              <a:t>PC-A </a:t>
            </a:r>
            <a:r>
              <a:rPr lang="en-US" dirty="0"/>
              <a:t>will reject the Telnet session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From </a:t>
            </a:r>
            <a:r>
              <a:rPr lang="en-US" dirty="0"/>
              <a:t>PC-A, test connectivity to PC-C with ping and Telnet. All should be blocked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65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  <p:pic>
        <p:nvPicPr>
          <p:cNvPr id="1026" name="Picture 2" descr="C:\Users\kashif\Pictures\Screenshots\Screenshot (319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43" y="2032000"/>
            <a:ext cx="7199086" cy="409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57943" y="1142271"/>
            <a:ext cx="7476183" cy="1296129"/>
          </a:xfrm>
        </p:spPr>
        <p:txBody>
          <a:bodyPr>
            <a:noAutofit/>
          </a:bodyPr>
          <a:lstStyle/>
          <a:p>
            <a:r>
              <a:rPr lang="en-US" dirty="0" smtClean="0"/>
              <a:t>Review </a:t>
            </a:r>
            <a:r>
              <a:rPr lang="en-US" dirty="0"/>
              <a:t>the syslog messages on server PC-A: click the </a:t>
            </a:r>
            <a:r>
              <a:rPr lang="en-US" b="1" dirty="0" err="1"/>
              <a:t>Config</a:t>
            </a:r>
            <a:r>
              <a:rPr lang="en-US" b="1" dirty="0"/>
              <a:t> </a:t>
            </a:r>
            <a:r>
              <a:rPr lang="en-US" dirty="0"/>
              <a:t>tab and then click the </a:t>
            </a:r>
            <a:r>
              <a:rPr lang="en-US" b="1" dirty="0" smtClean="0"/>
              <a:t>SYSLOG</a:t>
            </a:r>
            <a:r>
              <a:rPr lang="en-US" dirty="0" smtClean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3718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142271"/>
            <a:ext cx="7490697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3: Verify Firewall Functionality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Open a </a:t>
            </a:r>
            <a:r>
              <a:rPr lang="en-US" b="1" dirty="0" smtClean="0"/>
              <a:t>Telnet session </a:t>
            </a:r>
            <a:r>
              <a:rPr lang="en-US" b="1" dirty="0"/>
              <a:t>from PC-C to </a:t>
            </a:r>
            <a:r>
              <a:rPr lang="en-US" b="1" dirty="0" smtClean="0"/>
              <a:t>R2</a:t>
            </a:r>
            <a:r>
              <a:rPr lang="en-US" b="1" dirty="0"/>
              <a:t>.</a:t>
            </a:r>
          </a:p>
          <a:p>
            <a:r>
              <a:rPr lang="en-US" dirty="0"/>
              <a:t>The Telnet should succeed. While the Telnet session is active, issue the command </a:t>
            </a:r>
            <a:r>
              <a:rPr lang="en-US" b="1" dirty="0"/>
              <a:t>show </a:t>
            </a:r>
            <a:r>
              <a:rPr lang="en-US" b="1" dirty="0" err="1"/>
              <a:t>ip</a:t>
            </a:r>
            <a:r>
              <a:rPr lang="en-US" b="1" dirty="0"/>
              <a:t> inspect </a:t>
            </a:r>
            <a:r>
              <a:rPr lang="en-US" b="1" dirty="0" smtClean="0"/>
              <a:t>sessions </a:t>
            </a:r>
            <a:r>
              <a:rPr lang="en-US" dirty="0" smtClean="0"/>
              <a:t>on </a:t>
            </a:r>
            <a:r>
              <a:rPr lang="en-US" dirty="0"/>
              <a:t>R3. This command displays the existing sessions that are currently being tracked and inspected by CBAC.</a:t>
            </a:r>
          </a:p>
          <a:p>
            <a:r>
              <a:rPr lang="en-US" b="1" dirty="0"/>
              <a:t>R3# show </a:t>
            </a:r>
            <a:r>
              <a:rPr lang="en-US" b="1" dirty="0" err="1"/>
              <a:t>ip</a:t>
            </a:r>
            <a:r>
              <a:rPr lang="en-US" b="1" dirty="0"/>
              <a:t> inspect </a:t>
            </a:r>
            <a:r>
              <a:rPr lang="en-US" b="1" dirty="0" smtClean="0"/>
              <a:t>sessions</a:t>
            </a:r>
          </a:p>
          <a:p>
            <a:r>
              <a:rPr lang="en-US" dirty="0" smtClean="0"/>
              <a:t>Session </a:t>
            </a:r>
            <a:r>
              <a:rPr lang="en-US" dirty="0"/>
              <a:t>145976424 </a:t>
            </a:r>
            <a:r>
              <a:rPr lang="en-US" dirty="0" smtClean="0"/>
              <a:t>(192.168.3.3:1029)=&gt; (10.1.1.2:23</a:t>
            </a:r>
            <a:r>
              <a:rPr lang="en-US" dirty="0"/>
              <a:t>) telnet SIS_OPEN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86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142271"/>
            <a:ext cx="7490697" cy="5011785"/>
          </a:xfrm>
        </p:spPr>
        <p:txBody>
          <a:bodyPr>
            <a:noAutofit/>
          </a:bodyPr>
          <a:lstStyle/>
          <a:p>
            <a:r>
              <a:rPr lang="en-US" dirty="0"/>
              <a:t>What is the source IP address and port number? </a:t>
            </a:r>
            <a:r>
              <a:rPr lang="en-US" dirty="0" smtClean="0"/>
              <a:t>192.168.3.3:1029 </a:t>
            </a:r>
            <a:r>
              <a:rPr lang="en-US" dirty="0"/>
              <a:t>(port </a:t>
            </a:r>
            <a:r>
              <a:rPr lang="en-US" dirty="0" smtClean="0"/>
              <a:t>1029 </a:t>
            </a:r>
            <a:r>
              <a:rPr lang="en-US" dirty="0"/>
              <a:t>is random)</a:t>
            </a:r>
          </a:p>
          <a:p>
            <a:r>
              <a:rPr lang="en-US" dirty="0"/>
              <a:t>What is the destination IP address and port number</a:t>
            </a:r>
            <a:r>
              <a:rPr lang="en-US" dirty="0" smtClean="0"/>
              <a:t>? </a:t>
            </a:r>
            <a:r>
              <a:rPr lang="en-US" dirty="0"/>
              <a:t>10.1.1.2:23 (Telnet = port 23)</a:t>
            </a:r>
          </a:p>
          <a:p>
            <a:r>
              <a:rPr lang="en-US" b="1" dirty="0"/>
              <a:t>Exit </a:t>
            </a:r>
            <a:r>
              <a:rPr lang="en-US" dirty="0"/>
              <a:t>the Telnet session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From PC-C, open a web </a:t>
            </a:r>
            <a:r>
              <a:rPr lang="en-US" b="1" dirty="0" smtClean="0"/>
              <a:t>browser </a:t>
            </a:r>
            <a:r>
              <a:rPr lang="en-US" b="1" dirty="0"/>
              <a:t>to the PC-A </a:t>
            </a:r>
            <a:r>
              <a:rPr lang="en-US" b="1" dirty="0" smtClean="0"/>
              <a:t>server </a:t>
            </a:r>
            <a:r>
              <a:rPr lang="en-US" b="1" dirty="0"/>
              <a:t>web page </a:t>
            </a:r>
            <a:r>
              <a:rPr lang="en-US" b="1" dirty="0" smtClean="0"/>
              <a:t>using </a:t>
            </a:r>
            <a:r>
              <a:rPr lang="en-US" b="1" dirty="0"/>
              <a:t>the </a:t>
            </a:r>
            <a:r>
              <a:rPr lang="en-US" b="1" dirty="0" smtClean="0"/>
              <a:t>server </a:t>
            </a:r>
            <a:r>
              <a:rPr lang="en-US" b="1" dirty="0"/>
              <a:t>IP </a:t>
            </a:r>
            <a:r>
              <a:rPr lang="en-US" b="1" dirty="0" smtClean="0"/>
              <a:t>address.</a:t>
            </a:r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60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142271"/>
            <a:ext cx="7490697" cy="5011785"/>
          </a:xfrm>
        </p:spPr>
        <p:txBody>
          <a:bodyPr>
            <a:noAutofit/>
          </a:bodyPr>
          <a:lstStyle/>
          <a:p>
            <a:r>
              <a:rPr lang="en-US" dirty="0"/>
              <a:t>The HTTP session should succeed. While the HTTP session is active, issue the command </a:t>
            </a:r>
            <a:r>
              <a:rPr lang="en-US" b="1" dirty="0"/>
              <a:t>show </a:t>
            </a:r>
            <a:r>
              <a:rPr lang="en-US" b="1" dirty="0" err="1"/>
              <a:t>ip</a:t>
            </a:r>
            <a:r>
              <a:rPr lang="en-US" b="1" dirty="0"/>
              <a:t> </a:t>
            </a:r>
            <a:r>
              <a:rPr lang="en-US" b="1" dirty="0" smtClean="0"/>
              <a:t>inspect sessions </a:t>
            </a:r>
            <a:r>
              <a:rPr lang="en-US" dirty="0"/>
              <a:t>on R3.</a:t>
            </a:r>
          </a:p>
          <a:p>
            <a:r>
              <a:rPr lang="en-US" dirty="0"/>
              <a:t>R3# </a:t>
            </a:r>
            <a:r>
              <a:rPr lang="en-US" b="1" dirty="0"/>
              <a:t>show </a:t>
            </a:r>
            <a:r>
              <a:rPr lang="en-US" b="1" dirty="0" err="1"/>
              <a:t>ip</a:t>
            </a:r>
            <a:r>
              <a:rPr lang="en-US" b="1" dirty="0"/>
              <a:t> inspect sessions</a:t>
            </a:r>
          </a:p>
          <a:p>
            <a:r>
              <a:rPr lang="en-US" dirty="0"/>
              <a:t>Established </a:t>
            </a:r>
            <a:r>
              <a:rPr lang="en-US" dirty="0" smtClean="0"/>
              <a:t>Sessions: Session 104637440</a:t>
            </a:r>
          </a:p>
          <a:p>
            <a:r>
              <a:rPr lang="en-US" dirty="0" smtClean="0"/>
              <a:t>(</a:t>
            </a:r>
            <a:r>
              <a:rPr lang="en-US" dirty="0"/>
              <a:t>192.168.3.3:1033</a:t>
            </a:r>
            <a:r>
              <a:rPr lang="en-US" dirty="0" smtClean="0"/>
              <a:t>)=&gt;(192.168.1.3:80) http SIS_OPEN</a:t>
            </a:r>
          </a:p>
          <a:p>
            <a:r>
              <a:rPr lang="en-US" dirty="0"/>
              <a:t>Source </a:t>
            </a:r>
            <a:r>
              <a:rPr lang="en-US" dirty="0" smtClean="0"/>
              <a:t>IP/port number=&gt; destination IP/port number.</a:t>
            </a:r>
          </a:p>
          <a:p>
            <a:r>
              <a:rPr lang="en-US" b="1" dirty="0" smtClean="0"/>
              <a:t>Close </a:t>
            </a:r>
            <a:r>
              <a:rPr lang="en-US" dirty="0"/>
              <a:t>the browser on PC-C.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56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142271"/>
            <a:ext cx="7490697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3. View the interface configuration and </a:t>
            </a:r>
            <a:r>
              <a:rPr lang="en-US" b="1" dirty="0" smtClean="0"/>
              <a:t>inspection </a:t>
            </a:r>
            <a:r>
              <a:rPr lang="en-US" b="1" dirty="0"/>
              <a:t>rule </a:t>
            </a:r>
            <a:r>
              <a:rPr lang="en-US" b="1" dirty="0" smtClean="0"/>
              <a:t>timers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Enter the </a:t>
            </a:r>
            <a:r>
              <a:rPr lang="en-US" b="1" i="1" dirty="0"/>
              <a:t>show </a:t>
            </a:r>
            <a:r>
              <a:rPr lang="en-US" b="1" i="1" dirty="0" err="1"/>
              <a:t>ip</a:t>
            </a:r>
            <a:r>
              <a:rPr lang="en-US" b="1" i="1" dirty="0"/>
              <a:t> inspect interfaces</a:t>
            </a:r>
            <a:r>
              <a:rPr lang="en-US" dirty="0"/>
              <a:t> command on R3</a:t>
            </a:r>
            <a:r>
              <a:rPr lang="en-US" dirty="0" smtClean="0"/>
              <a:t>. The </a:t>
            </a:r>
            <a:r>
              <a:rPr lang="en-US" dirty="0"/>
              <a:t>output shows existing sessions that are currently being tracked and inspected by CBAC</a:t>
            </a:r>
            <a:r>
              <a:rPr lang="en-US" dirty="0" smtClean="0"/>
              <a:t>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28" y="3817257"/>
            <a:ext cx="7213601" cy="233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0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Configure </a:t>
            </a:r>
            <a:r>
              <a:rPr lang="en-US" sz="2800" dirty="0">
                <a:cs typeface="Arial" pitchFamily="34" charset="0"/>
              </a:rPr>
              <a:t>Context-Based </a:t>
            </a:r>
            <a:r>
              <a:rPr lang="en-US" sz="2800">
                <a:cs typeface="Arial" pitchFamily="34" charset="0"/>
              </a:rPr>
              <a:t>Access Control in Packet tracer.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142271"/>
            <a:ext cx="7490697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4: Review CBAC Configuration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Display CBAC </a:t>
            </a:r>
            <a:r>
              <a:rPr lang="en-US" b="1" dirty="0"/>
              <a:t>configuration.</a:t>
            </a:r>
          </a:p>
          <a:p>
            <a:r>
              <a:rPr lang="en-US" dirty="0"/>
              <a:t>Enter the </a:t>
            </a:r>
            <a:r>
              <a:rPr lang="en-US" b="1" i="1" dirty="0"/>
              <a:t>show </a:t>
            </a:r>
            <a:r>
              <a:rPr lang="en-US" b="1" i="1" dirty="0" err="1"/>
              <a:t>ip</a:t>
            </a:r>
            <a:r>
              <a:rPr lang="en-US" b="1" i="1" dirty="0"/>
              <a:t> inspect </a:t>
            </a:r>
            <a:r>
              <a:rPr lang="en-US" b="1" i="1" dirty="0" err="1"/>
              <a:t>config</a:t>
            </a:r>
            <a:r>
              <a:rPr lang="en-US" b="1" dirty="0"/>
              <a:t> </a:t>
            </a:r>
            <a:r>
              <a:rPr lang="en-US" dirty="0"/>
              <a:t>command on R3 to display the complete CBAC inspection configuration</a:t>
            </a:r>
            <a:r>
              <a:rPr lang="en-US" dirty="0" smtClean="0"/>
              <a:t>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39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56" y="1451429"/>
            <a:ext cx="7199085" cy="4230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978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142271"/>
            <a:ext cx="7490697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2. </a:t>
            </a:r>
            <a:r>
              <a:rPr lang="en-US" b="1" dirty="0" smtClean="0"/>
              <a:t>Display </a:t>
            </a:r>
            <a:r>
              <a:rPr lang="en-US" b="1" dirty="0"/>
              <a:t>real-time output that can be </a:t>
            </a:r>
            <a:r>
              <a:rPr lang="en-US" b="1" dirty="0" smtClean="0"/>
              <a:t>used </a:t>
            </a:r>
            <a:r>
              <a:rPr lang="en-US" b="1" dirty="0"/>
              <a:t>for </a:t>
            </a:r>
            <a:r>
              <a:rPr lang="en-US" b="1" dirty="0" smtClean="0"/>
              <a:t>troubleshooting</a:t>
            </a:r>
            <a:r>
              <a:rPr lang="en-US" b="1" dirty="0"/>
              <a:t>.</a:t>
            </a:r>
          </a:p>
          <a:p>
            <a:r>
              <a:rPr lang="en-US" dirty="0"/>
              <a:t>Enter the </a:t>
            </a:r>
            <a:r>
              <a:rPr lang="en-US" b="1" i="1" dirty="0"/>
              <a:t>debug </a:t>
            </a:r>
            <a:r>
              <a:rPr lang="en-US" b="1" i="1" dirty="0" err="1"/>
              <a:t>ip</a:t>
            </a:r>
            <a:r>
              <a:rPr lang="en-US" b="1" i="1" dirty="0"/>
              <a:t> inspect detailed</a:t>
            </a:r>
            <a:r>
              <a:rPr lang="en-US" b="1" dirty="0"/>
              <a:t> </a:t>
            </a:r>
            <a:r>
              <a:rPr lang="en-US" dirty="0"/>
              <a:t>command on R3 to display detailed messages about CBAC </a:t>
            </a:r>
            <a:r>
              <a:rPr lang="en-US" dirty="0" smtClean="0"/>
              <a:t>software events</a:t>
            </a:r>
            <a:r>
              <a:rPr lang="en-US" dirty="0"/>
              <a:t>, including information about CBAC packet processing</a:t>
            </a:r>
            <a:r>
              <a:rPr lang="en-US" dirty="0" smtClean="0"/>
              <a:t>. </a:t>
            </a:r>
            <a:endParaRPr lang="en-US" dirty="0"/>
          </a:p>
          <a:p>
            <a:r>
              <a:rPr lang="en-US" dirty="0"/>
              <a:t>From PC-C, open a web </a:t>
            </a:r>
            <a:r>
              <a:rPr lang="en-US" dirty="0" smtClean="0"/>
              <a:t>browser; </a:t>
            </a:r>
            <a:r>
              <a:rPr lang="en-US" dirty="0"/>
              <a:t>enter the PC-A (server) IP address: 192.168.1.3.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37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57" y="2238375"/>
            <a:ext cx="7242629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634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2271"/>
            <a:ext cx="3785926" cy="5055329"/>
          </a:xfrm>
        </p:spPr>
        <p:txBody>
          <a:bodyPr>
            <a:noAutofit/>
          </a:bodyPr>
          <a:lstStyle/>
          <a:p>
            <a:r>
              <a:rPr lang="pt-BR" b="1" dirty="0" smtClean="0"/>
              <a:t>Step </a:t>
            </a:r>
            <a:r>
              <a:rPr lang="pt-BR" b="1" dirty="0"/>
              <a:t>3. Check </a:t>
            </a:r>
            <a:r>
              <a:rPr lang="pt-BR" b="1" dirty="0" smtClean="0"/>
              <a:t>Results.</a:t>
            </a:r>
            <a:endParaRPr lang="pt-BR" b="1" dirty="0"/>
          </a:p>
          <a:p>
            <a:r>
              <a:rPr lang="en-US" dirty="0"/>
              <a:t>Your completion percentage should be 100%. </a:t>
            </a:r>
            <a:endParaRPr lang="en-US" dirty="0" smtClean="0"/>
          </a:p>
          <a:p>
            <a:r>
              <a:rPr lang="en-US" dirty="0" smtClean="0"/>
              <a:t>Click </a:t>
            </a:r>
            <a:r>
              <a:rPr lang="en-US" b="1" dirty="0"/>
              <a:t>Check Results </a:t>
            </a:r>
            <a:r>
              <a:rPr lang="en-US" dirty="0"/>
              <a:t>to see feedback and verification of </a:t>
            </a:r>
            <a:r>
              <a:rPr lang="en-US" dirty="0" smtClean="0"/>
              <a:t>which required </a:t>
            </a:r>
            <a:r>
              <a:rPr lang="en-US" dirty="0"/>
              <a:t>components have been completed.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43886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>
                <a:cs typeface="Arial"/>
              </a:rPr>
              <a:t>Chapter </a:t>
            </a:r>
            <a:r>
              <a:rPr lang="en-US" i="1" dirty="0" smtClean="0">
                <a:cs typeface="Arial"/>
              </a:rPr>
              <a:t>4: </a:t>
            </a:r>
            <a:r>
              <a:rPr lang="en-US" i="1" dirty="0" smtClean="0">
                <a:latin typeface="+mj-lt"/>
                <a:cs typeface="Arial"/>
              </a:rPr>
              <a:t>PT </a:t>
            </a:r>
            <a:r>
              <a:rPr lang="en-US" i="1" dirty="0">
                <a:latin typeface="+mj-lt"/>
                <a:cs typeface="Arial"/>
              </a:rPr>
              <a:t>Activity: Configuring Context-Based Access Control (CBAC) </a:t>
            </a:r>
            <a:r>
              <a:rPr lang="en-US" i="1" dirty="0" smtClean="0">
                <a:latin typeface="+mj-lt"/>
                <a:cs typeface="Arial"/>
              </a:rPr>
              <a:t>– “CCNA </a:t>
            </a:r>
            <a:r>
              <a:rPr lang="en-US" i="1" dirty="0">
                <a:latin typeface="+mj-lt"/>
                <a:cs typeface="Arial"/>
              </a:rPr>
              <a:t>Security 1.1 Student Packet Tracer </a:t>
            </a:r>
            <a:r>
              <a:rPr lang="en-US" i="1" dirty="0" smtClean="0">
                <a:latin typeface="+mj-lt"/>
                <a:cs typeface="Arial"/>
              </a:rPr>
              <a:t>Manual”, </a:t>
            </a:r>
            <a:r>
              <a:rPr lang="en-US" i="1" dirty="0">
                <a:latin typeface="+mj-lt"/>
                <a:cs typeface="Arial"/>
              </a:rPr>
              <a:t>Cisco </a:t>
            </a:r>
            <a:r>
              <a:rPr lang="en-US" i="1" dirty="0" smtClean="0">
                <a:latin typeface="+mj-lt"/>
                <a:cs typeface="Arial"/>
              </a:rPr>
              <a:t>2012.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  <a:endParaRPr lang="en-US" sz="29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dirty="0"/>
              <a:t>“Context-Based Access </a:t>
            </a:r>
            <a:r>
              <a:rPr lang="en-US" dirty="0" smtClean="0"/>
              <a:t>Control (CBAC) </a:t>
            </a:r>
            <a:r>
              <a:rPr lang="en-US" dirty="0"/>
              <a:t>provides advanced traffic filtering functionality and can be used as an integral part of your network’s firewall</a:t>
            </a:r>
            <a:r>
              <a:rPr lang="en-US" dirty="0" smtClean="0"/>
              <a:t>. </a:t>
            </a:r>
            <a:r>
              <a:rPr lang="en-US" dirty="0"/>
              <a:t>CBAC works to provide network protection on multiple levels using the following functions: </a:t>
            </a:r>
            <a:r>
              <a:rPr lang="en-US" dirty="0" smtClean="0"/>
              <a:t>Traffic Filtering,  Traffic Inspection,  Alerts </a:t>
            </a:r>
            <a:r>
              <a:rPr lang="en-US" dirty="0"/>
              <a:t>and Audit </a:t>
            </a:r>
            <a:r>
              <a:rPr lang="en-US" dirty="0" smtClean="0"/>
              <a:t>Trails, and Intrusion Detection”</a:t>
            </a:r>
            <a:endParaRPr lang="en-US" dirty="0"/>
          </a:p>
          <a:p>
            <a:r>
              <a:rPr lang="en-US" sz="2200" b="1" i="1" dirty="0" smtClean="0"/>
              <a:t>“</a:t>
            </a:r>
            <a:r>
              <a:rPr lang="en-US" sz="2200" b="1" i="1" dirty="0"/>
              <a:t>Cisco </a:t>
            </a:r>
            <a:r>
              <a:rPr lang="en-US" sz="2200" b="1" i="1" dirty="0" smtClean="0"/>
              <a:t>IOS Security Configuration </a:t>
            </a:r>
            <a:r>
              <a:rPr lang="en-US" sz="2200" b="1" i="1" dirty="0"/>
              <a:t>Guide”</a:t>
            </a:r>
            <a:r>
              <a:rPr lang="en-US" sz="2200" b="1" dirty="0" smtClean="0"/>
              <a:t> – </a:t>
            </a:r>
            <a:r>
              <a:rPr lang="en-US" sz="2200" b="1" dirty="0"/>
              <a:t>Cisco Systems, </a:t>
            </a:r>
            <a:r>
              <a:rPr lang="en-US" sz="2200" b="1" dirty="0" err="1" smtClean="0"/>
              <a:t>Inc</a:t>
            </a:r>
            <a:r>
              <a:rPr lang="en-US" sz="2200" b="1" dirty="0" smtClean="0"/>
              <a:t>, 2006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64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42271"/>
            <a:ext cx="7548755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Experimental Setup</a:t>
            </a:r>
            <a:r>
              <a:rPr lang="en-US" sz="3200" b="1" dirty="0" smtClean="0"/>
              <a:t>: </a:t>
            </a:r>
            <a:r>
              <a:rPr lang="en-US" dirty="0" smtClean="0"/>
              <a:t>Lets assume </a:t>
            </a:r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network topology consists of three routers R1, R2 and </a:t>
            </a:r>
            <a:r>
              <a:rPr lang="en-US" dirty="0" smtClean="0"/>
              <a:t>R3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2" descr="C:\Users\kashif\Pictures\Screenshots\Screenshot (318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2" y="2315028"/>
            <a:ext cx="61245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93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43" y="1447800"/>
            <a:ext cx="7344228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450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42271"/>
            <a:ext cx="7548755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Context-Based </a:t>
            </a:r>
            <a:r>
              <a:rPr lang="en-US" dirty="0"/>
              <a:t>Access Control (CBAC) is used to create an IOS firewall.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this activity, </a:t>
            </a:r>
            <a:r>
              <a:rPr lang="en-US" dirty="0" smtClean="0"/>
              <a:t>we </a:t>
            </a:r>
            <a:r>
              <a:rPr lang="en-US" dirty="0"/>
              <a:t>will create a basic CBAC configuration on edge router R3 that provides access to resources outside of the network for hosts on the inside network.</a:t>
            </a:r>
          </a:p>
          <a:p>
            <a:r>
              <a:rPr lang="en-US" dirty="0"/>
              <a:t>R3 blocks external hosts from accessing internal resources</a:t>
            </a:r>
            <a:r>
              <a:rPr lang="en-US" dirty="0" smtClean="0"/>
              <a:t>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7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99886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dirty="0"/>
              <a:t>The routers have been </a:t>
            </a:r>
            <a:r>
              <a:rPr lang="en-US" dirty="0" smtClean="0"/>
              <a:t>pre-configured:</a:t>
            </a:r>
            <a:endParaRPr lang="en-US" dirty="0"/>
          </a:p>
          <a:p>
            <a:r>
              <a:rPr lang="en-US" dirty="0" smtClean="0"/>
              <a:t>Enable </a:t>
            </a:r>
            <a:r>
              <a:rPr lang="en-US" dirty="0"/>
              <a:t>password: </a:t>
            </a:r>
            <a:r>
              <a:rPr lang="en-US" b="1" dirty="0"/>
              <a:t>ciscoenpa55</a:t>
            </a:r>
          </a:p>
          <a:p>
            <a:r>
              <a:rPr lang="en-US" dirty="0" smtClean="0"/>
              <a:t>Password </a:t>
            </a:r>
            <a:r>
              <a:rPr lang="en-US" dirty="0"/>
              <a:t>for console: </a:t>
            </a:r>
            <a:r>
              <a:rPr lang="en-US" b="1" dirty="0"/>
              <a:t>ciscoconpa55</a:t>
            </a:r>
          </a:p>
          <a:p>
            <a:r>
              <a:rPr lang="en-US" dirty="0" smtClean="0"/>
              <a:t>Password </a:t>
            </a:r>
            <a:r>
              <a:rPr lang="en-US" dirty="0"/>
              <a:t>for </a:t>
            </a:r>
            <a:r>
              <a:rPr lang="en-US" dirty="0" err="1"/>
              <a:t>vty</a:t>
            </a:r>
            <a:r>
              <a:rPr lang="en-US" dirty="0"/>
              <a:t> lines: </a:t>
            </a:r>
            <a:r>
              <a:rPr lang="en-US" b="1" dirty="0"/>
              <a:t>ciscovtypa55</a:t>
            </a:r>
          </a:p>
          <a:p>
            <a:r>
              <a:rPr lang="en-US" dirty="0" smtClean="0"/>
              <a:t>IP </a:t>
            </a:r>
            <a:r>
              <a:rPr lang="en-US" dirty="0"/>
              <a:t>addressing</a:t>
            </a:r>
          </a:p>
          <a:p>
            <a:r>
              <a:rPr lang="en-US" dirty="0" smtClean="0"/>
              <a:t>Static routing</a:t>
            </a:r>
          </a:p>
          <a:p>
            <a:r>
              <a:rPr lang="en-US" dirty="0"/>
              <a:t>All switch ports are in VLAN 1 for switches S1 and S3</a:t>
            </a:r>
            <a:r>
              <a:rPr lang="en-US" dirty="0" smtClean="0"/>
              <a:t>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16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142271"/>
            <a:ext cx="7490697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1: Block Traffic From Outside</a:t>
            </a:r>
          </a:p>
          <a:p>
            <a:r>
              <a:rPr lang="en-US" b="1" dirty="0"/>
              <a:t>Step 1. Verify Basic Network Connectivity.</a:t>
            </a:r>
          </a:p>
          <a:p>
            <a:r>
              <a:rPr lang="en-US" dirty="0"/>
              <a:t>From the PC-C command prompt, ping the PC-A server</a:t>
            </a:r>
            <a:r>
              <a:rPr lang="en-US" dirty="0" smtClean="0"/>
              <a:t>. From </a:t>
            </a:r>
            <a:r>
              <a:rPr lang="en-US" dirty="0"/>
              <a:t>the PC-C command prompt, Telnet to the Router R2 S0/0/1 interface: IP address 10.2.2.2. </a:t>
            </a:r>
            <a:r>
              <a:rPr lang="en-US" dirty="0" smtClean="0"/>
              <a:t>Exit the </a:t>
            </a:r>
            <a:r>
              <a:rPr lang="en-US" dirty="0"/>
              <a:t>Telnet session.</a:t>
            </a:r>
          </a:p>
          <a:p>
            <a:r>
              <a:rPr lang="en-US" dirty="0" smtClean="0"/>
              <a:t>From </a:t>
            </a:r>
            <a:r>
              <a:rPr lang="en-US" dirty="0"/>
              <a:t>PC-C, open a web browser to the PC-A server to display the web page. Close the browser </a:t>
            </a:r>
            <a:r>
              <a:rPr lang="en-US" dirty="0" smtClean="0"/>
              <a:t>on PC-C. </a:t>
            </a:r>
          </a:p>
          <a:p>
            <a:r>
              <a:rPr lang="en-US" dirty="0" smtClean="0"/>
              <a:t>From </a:t>
            </a:r>
            <a:r>
              <a:rPr lang="en-US" dirty="0"/>
              <a:t>PC-A server command prompt, ping PC-C.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Context-Based Access Control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73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23674</TotalTime>
  <Words>1114</Words>
  <Application>Microsoft Office PowerPoint</Application>
  <PresentationFormat>On-screen Show (4:3)</PresentationFormat>
  <Paragraphs>131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  <vt:lpstr>Configure Context-Based Access Control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16206</cp:revision>
  <cp:lastPrinted>2015-04-15T04:00:00Z</cp:lastPrinted>
  <dcterms:created xsi:type="dcterms:W3CDTF">2015-04-10T12:56:27Z</dcterms:created>
  <dcterms:modified xsi:type="dcterms:W3CDTF">2016-07-31T03:51:37Z</dcterms:modified>
</cp:coreProperties>
</file>