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3" r:id="rId2"/>
    <p:sldId id="304" r:id="rId3"/>
    <p:sldId id="338" r:id="rId4"/>
    <p:sldId id="706" r:id="rId5"/>
    <p:sldId id="720" r:id="rId6"/>
    <p:sldId id="721" r:id="rId7"/>
    <p:sldId id="722" r:id="rId8"/>
    <p:sldId id="723" r:id="rId9"/>
    <p:sldId id="724" r:id="rId10"/>
    <p:sldId id="725" r:id="rId11"/>
    <p:sldId id="727" r:id="rId12"/>
    <p:sldId id="728" r:id="rId13"/>
    <p:sldId id="729" r:id="rId14"/>
    <p:sldId id="730" r:id="rId15"/>
    <p:sldId id="731" r:id="rId16"/>
    <p:sldId id="719" r:id="rId17"/>
    <p:sldId id="733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6/16/2016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6/16/2016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6/16/2016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6/16/2016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6/16/2016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6/16/2016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6/16/2016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6/16/2016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6/16/2016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6/16/2016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6/16/2016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6/16/2016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IEEE 802.11i </a:t>
            </a:r>
            <a:r>
              <a:rPr lang="en-US" sz="3000" b="1" dirty="0" smtClean="0">
                <a:solidFill>
                  <a:srgbClr val="002060"/>
                </a:solidFill>
                <a:latin typeface="Arial"/>
                <a:cs typeface="Arial"/>
              </a:rPr>
              <a:t>Pseudorandom Function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IEEE 802.11i PRF takes four parameters as input and produces </a:t>
            </a:r>
            <a:r>
              <a:rPr lang="en-US" dirty="0" smtClean="0"/>
              <a:t>the desired </a:t>
            </a:r>
            <a:r>
              <a:rPr lang="en-US" dirty="0"/>
              <a:t>number of random bits.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function is of the form PRF(</a:t>
            </a:r>
            <a:r>
              <a:rPr lang="en-US" i="1" dirty="0"/>
              <a:t>K</a:t>
            </a:r>
            <a:r>
              <a:rPr lang="en-US" dirty="0"/>
              <a:t>, </a:t>
            </a:r>
            <a:r>
              <a:rPr lang="en-US" i="1" dirty="0"/>
              <a:t>A</a:t>
            </a:r>
            <a:r>
              <a:rPr lang="en-US" dirty="0"/>
              <a:t>, </a:t>
            </a:r>
            <a:r>
              <a:rPr lang="en-US" i="1" dirty="0"/>
              <a:t>B</a:t>
            </a:r>
            <a:r>
              <a:rPr lang="en-US" dirty="0" smtClean="0"/>
              <a:t>, </a:t>
            </a:r>
            <a:r>
              <a:rPr lang="en-US" i="1" dirty="0" smtClean="0"/>
              <a:t>Len</a:t>
            </a:r>
            <a:r>
              <a:rPr lang="en-US" dirty="0"/>
              <a:t>), </a:t>
            </a:r>
            <a:r>
              <a:rPr lang="en-US" dirty="0" smtClean="0"/>
              <a:t>where</a:t>
            </a:r>
          </a:p>
          <a:p>
            <a:r>
              <a:rPr lang="en-US" i="1" dirty="0"/>
              <a:t>K </a:t>
            </a:r>
            <a:r>
              <a:rPr lang="en-US" dirty="0"/>
              <a:t>= a secret </a:t>
            </a:r>
            <a:r>
              <a:rPr lang="en-US" dirty="0" smtClean="0"/>
              <a:t>key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IEEE 802.11i Pseudorandom Function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52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i="1" dirty="0" smtClean="0"/>
              <a:t>A </a:t>
            </a:r>
            <a:r>
              <a:rPr lang="en-US" dirty="0"/>
              <a:t>= a text string specific to the application (e.g., nonce generation or </a:t>
            </a:r>
            <a:r>
              <a:rPr lang="en-US" dirty="0" smtClean="0"/>
              <a:t>pairwise key </a:t>
            </a:r>
            <a:r>
              <a:rPr lang="en-US" dirty="0"/>
              <a:t>expansion)</a:t>
            </a:r>
          </a:p>
          <a:p>
            <a:r>
              <a:rPr lang="en-US" i="1" dirty="0"/>
              <a:t>B </a:t>
            </a:r>
            <a:r>
              <a:rPr lang="en-US" dirty="0"/>
              <a:t>= some data specific to each case</a:t>
            </a:r>
          </a:p>
          <a:p>
            <a:r>
              <a:rPr lang="en-US" i="1" dirty="0"/>
              <a:t>Len </a:t>
            </a:r>
            <a:r>
              <a:rPr lang="en-US" dirty="0"/>
              <a:t>= desired number of pseudorandom bits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IEEE 802.11i Pseudorandom Function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680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899886" y="1142271"/>
            <a:ext cx="7534240" cy="173155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As an example, for the pairwise transient key (PTK</a:t>
            </a:r>
            <a:r>
              <a:rPr lang="en-US" sz="3200" b="1" dirty="0">
                <a:solidFill>
                  <a:srgbClr val="5B0505"/>
                </a:solidFill>
                <a:cs typeface="Arial"/>
              </a:rPr>
              <a:t>) 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for Counter </a:t>
            </a:r>
            <a:r>
              <a:rPr lang="en-US" sz="3200" b="1" dirty="0">
                <a:solidFill>
                  <a:srgbClr val="5B0505"/>
                </a:solidFill>
                <a:cs typeface="Arial"/>
              </a:rPr>
              <a:t>Mode-CBC MAC</a:t>
            </a:r>
          </a:p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Protocol 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(CCMP):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IEEE 802.11i Pseudorandom Function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" y="3254588"/>
            <a:ext cx="75438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4588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i="1" dirty="0" smtClean="0"/>
              <a:t>K </a:t>
            </a:r>
            <a:r>
              <a:rPr lang="en-US" dirty="0"/>
              <a:t>= </a:t>
            </a:r>
            <a:r>
              <a:rPr lang="en-US" dirty="0"/>
              <a:t>Pairwise Master Key </a:t>
            </a:r>
            <a:r>
              <a:rPr lang="en-US" dirty="0" smtClean="0"/>
              <a:t> (</a:t>
            </a:r>
            <a:r>
              <a:rPr lang="en-US" dirty="0" smtClean="0"/>
              <a:t>PMK)</a:t>
            </a:r>
            <a:endParaRPr lang="en-US" dirty="0"/>
          </a:p>
          <a:p>
            <a:r>
              <a:rPr lang="en-US" i="1" dirty="0"/>
              <a:t>A </a:t>
            </a:r>
            <a:r>
              <a:rPr lang="en-US" dirty="0"/>
              <a:t>= the text string “Pairwise key expansion”</a:t>
            </a:r>
          </a:p>
          <a:p>
            <a:r>
              <a:rPr lang="en-US" i="1" dirty="0"/>
              <a:t>B </a:t>
            </a:r>
            <a:r>
              <a:rPr lang="en-US" dirty="0"/>
              <a:t>= a sequence of bytes formed by concatenating the two MAC </a:t>
            </a:r>
            <a:r>
              <a:rPr lang="en-US" dirty="0" smtClean="0"/>
              <a:t>addresses and </a:t>
            </a:r>
            <a:r>
              <a:rPr lang="en-US" dirty="0"/>
              <a:t>the two </a:t>
            </a:r>
            <a:r>
              <a:rPr lang="en-US" dirty="0" err="1"/>
              <a:t>nonces</a:t>
            </a:r>
            <a:endParaRPr lang="en-US" dirty="0"/>
          </a:p>
          <a:p>
            <a:r>
              <a:rPr lang="en-US" i="1" dirty="0"/>
              <a:t>Len </a:t>
            </a:r>
            <a:r>
              <a:rPr lang="en-US" dirty="0"/>
              <a:t>= 384 bits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IEEE 802.11i Pseudorandom Function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484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899886" y="1142271"/>
            <a:ext cx="7534240" cy="102035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smtClean="0">
                <a:solidFill>
                  <a:srgbClr val="5B0505"/>
                </a:solidFill>
                <a:cs typeface="Arial"/>
              </a:rPr>
              <a:t>Anther 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example</a:t>
            </a:r>
            <a:r>
              <a:rPr lang="en-US" sz="3200" b="1" dirty="0">
                <a:solidFill>
                  <a:srgbClr val="5B0505"/>
                </a:solidFill>
                <a:cs typeface="Arial"/>
              </a:rPr>
              <a:t>, a nonce 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can be </a:t>
            </a:r>
            <a:r>
              <a:rPr lang="en-US" sz="3200" b="1" dirty="0">
                <a:solidFill>
                  <a:srgbClr val="5B0505"/>
                </a:solidFill>
                <a:cs typeface="Arial"/>
              </a:rPr>
              <a:t>generated 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as: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IEEE 802.11i Pseudorandom Function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486" y="3167063"/>
            <a:ext cx="7155543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3858194"/>
            <a:ext cx="6560457" cy="284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9741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899886" y="1142271"/>
            <a:ext cx="7534240" cy="57041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IEEE 802.11i Pseudorandom Function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IEEE 802.11i Pseudorandom Function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657" y="1596571"/>
            <a:ext cx="3686629" cy="4518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8587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i="1" dirty="0" smtClean="0"/>
              <a:t>K </a:t>
            </a:r>
            <a:r>
              <a:rPr lang="en-US" dirty="0" smtClean="0"/>
              <a:t>serves </a:t>
            </a:r>
            <a:r>
              <a:rPr lang="en-US" dirty="0"/>
              <a:t>as the key input to HMAC.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message input consists of four items </a:t>
            </a:r>
            <a:r>
              <a:rPr lang="en-US" dirty="0" smtClean="0"/>
              <a:t>concatenated together</a:t>
            </a:r>
            <a:r>
              <a:rPr lang="en-US" dirty="0"/>
              <a:t>: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parameter </a:t>
            </a:r>
            <a:r>
              <a:rPr lang="en-US" i="1" dirty="0"/>
              <a:t>A</a:t>
            </a:r>
            <a:r>
              <a:rPr lang="en-US" dirty="0"/>
              <a:t>, a byte with value 0, the parameter </a:t>
            </a:r>
            <a:r>
              <a:rPr lang="en-US" i="1" dirty="0"/>
              <a:t>B</a:t>
            </a:r>
            <a:r>
              <a:rPr lang="en-US" dirty="0"/>
              <a:t>, and a </a:t>
            </a:r>
            <a:r>
              <a:rPr lang="en-US" dirty="0" smtClean="0"/>
              <a:t>counter </a:t>
            </a:r>
            <a:r>
              <a:rPr lang="en-US" i="1" dirty="0"/>
              <a:t>i</a:t>
            </a:r>
            <a:r>
              <a:rPr lang="en-US" dirty="0" smtClean="0"/>
              <a:t>, which is  initialized </a:t>
            </a:r>
            <a:r>
              <a:rPr lang="en-US" dirty="0"/>
              <a:t>to 0. </a:t>
            </a:r>
          </a:p>
          <a:p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IEEE 802.11i Pseudorandom Function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490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HMAC algorithm is run once, producing a 160-bit hash value</a:t>
            </a:r>
            <a:r>
              <a:rPr lang="en-US" dirty="0" smtClean="0"/>
              <a:t>.</a:t>
            </a:r>
          </a:p>
          <a:p>
            <a:r>
              <a:rPr lang="en-US" dirty="0" smtClean="0"/>
              <a:t>If more bits are required, HMAC is run again with the same inputs, except that </a:t>
            </a:r>
            <a:r>
              <a:rPr lang="en-US" i="1" dirty="0" err="1" smtClean="0"/>
              <a:t>i</a:t>
            </a:r>
            <a:r>
              <a:rPr lang="en-US" i="1" dirty="0" smtClean="0"/>
              <a:t> </a:t>
            </a:r>
            <a:r>
              <a:rPr lang="en-US" dirty="0" smtClean="0"/>
              <a:t>is incremented each time until the necessary number of bits is generated.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IEEE 802.11i Pseudorandom Function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198026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describe </a:t>
            </a:r>
            <a:r>
              <a:rPr lang="en-US" sz="2800" dirty="0">
                <a:cs typeface="Arial" pitchFamily="34" charset="0"/>
              </a:rPr>
              <a:t>pseudorandom </a:t>
            </a:r>
            <a:r>
              <a:rPr lang="en-US" sz="2800" dirty="0" smtClean="0">
                <a:cs typeface="Arial" pitchFamily="34" charset="0"/>
              </a:rPr>
              <a:t>function of </a:t>
            </a:r>
            <a:r>
              <a:rPr lang="en-US" sz="2800" dirty="0">
                <a:cs typeface="Arial" pitchFamily="34" charset="0"/>
              </a:rPr>
              <a:t>IEEE </a:t>
            </a:r>
            <a:r>
              <a:rPr lang="en-US" sz="2800" dirty="0" smtClean="0">
                <a:cs typeface="Arial" pitchFamily="34" charset="0"/>
              </a:rPr>
              <a:t>802.11i.</a:t>
            </a:r>
            <a:endParaRPr lang="en-US" sz="2800" dirty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IEEE 802.11i Pseudorandom Function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IEEE 802.11i Pseudorandom Function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At a number of places in the IEEE 802.11i scheme, a pseudorandom function (PRF</a:t>
            </a:r>
            <a:r>
              <a:rPr lang="en-US" dirty="0" smtClean="0"/>
              <a:t>) is </a:t>
            </a:r>
            <a:r>
              <a:rPr lang="en-US" dirty="0"/>
              <a:t>used</a:t>
            </a:r>
            <a:r>
              <a:rPr lang="en-US" dirty="0" smtClean="0"/>
              <a:t>.</a:t>
            </a:r>
          </a:p>
          <a:p>
            <a:r>
              <a:rPr lang="en-US" dirty="0" smtClean="0"/>
              <a:t>For </a:t>
            </a:r>
            <a:r>
              <a:rPr lang="en-US" dirty="0"/>
              <a:t>example, it is used to generate </a:t>
            </a:r>
            <a:r>
              <a:rPr lang="en-US" dirty="0" err="1"/>
              <a:t>nonces</a:t>
            </a:r>
            <a:r>
              <a:rPr lang="en-US" dirty="0"/>
              <a:t>, to expand pairwise keys, </a:t>
            </a:r>
            <a:r>
              <a:rPr lang="en-US" dirty="0" smtClean="0"/>
              <a:t>and to </a:t>
            </a:r>
            <a:r>
              <a:rPr lang="en-US" dirty="0"/>
              <a:t>generate the </a:t>
            </a:r>
            <a:r>
              <a:rPr lang="en-US" dirty="0" smtClean="0"/>
              <a:t>group temporal key (GTK).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IEEE 802.11i Pseudorandom Function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01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Best security practice dictates that different </a:t>
            </a:r>
            <a:r>
              <a:rPr lang="en-US" dirty="0" smtClean="0"/>
              <a:t>pseudorandom number </a:t>
            </a:r>
            <a:r>
              <a:rPr lang="en-US" dirty="0"/>
              <a:t>streams be used for these different purposes</a:t>
            </a:r>
            <a:r>
              <a:rPr lang="en-US" dirty="0" smtClean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IEEE 802.11i Pseudorandom Function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973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However</a:t>
            </a:r>
            <a:r>
              <a:rPr lang="en-US" dirty="0"/>
              <a:t>, for </a:t>
            </a:r>
            <a:r>
              <a:rPr lang="en-US" dirty="0" smtClean="0"/>
              <a:t>implementation efficiency</a:t>
            </a:r>
            <a:r>
              <a:rPr lang="en-US" dirty="0"/>
              <a:t>, we would like to rely on a single pseudorandom number </a:t>
            </a:r>
            <a:r>
              <a:rPr lang="en-US" dirty="0" smtClean="0"/>
              <a:t>generator function</a:t>
            </a:r>
            <a:r>
              <a:rPr lang="en-US" dirty="0"/>
              <a:t>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IEEE 802.11i Pseudorandom Function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737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PRF is built on the use of HMAC-SHA-1 to generate a </a:t>
            </a:r>
            <a:r>
              <a:rPr lang="en-US" dirty="0" smtClean="0"/>
              <a:t>pseudorandom bit </a:t>
            </a:r>
            <a:r>
              <a:rPr lang="en-US" dirty="0"/>
              <a:t>stream. </a:t>
            </a:r>
            <a:endParaRPr lang="en-US" dirty="0" smtClean="0"/>
          </a:p>
          <a:p>
            <a:r>
              <a:rPr lang="en-US" dirty="0" smtClean="0"/>
              <a:t>HMAC-SHA-1 </a:t>
            </a:r>
            <a:r>
              <a:rPr lang="en-US" dirty="0"/>
              <a:t>takes a message (block of data) and a key </a:t>
            </a:r>
            <a:r>
              <a:rPr lang="en-US" dirty="0" smtClean="0"/>
              <a:t>of length </a:t>
            </a:r>
            <a:r>
              <a:rPr lang="en-US" dirty="0"/>
              <a:t>at least 160 bits and produces a 160-bit hash value.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IEEE 802.11i Pseudorandom Function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928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SHA-1 </a:t>
            </a:r>
            <a:r>
              <a:rPr lang="en-US" dirty="0"/>
              <a:t>has the </a:t>
            </a:r>
            <a:r>
              <a:rPr lang="en-US" dirty="0" smtClean="0"/>
              <a:t>property that </a:t>
            </a:r>
            <a:r>
              <a:rPr lang="en-US" dirty="0"/>
              <a:t>the change of a single bit of the input produces a new hash value with no </a:t>
            </a:r>
            <a:r>
              <a:rPr lang="en-US" dirty="0" smtClean="0"/>
              <a:t>apparent connection </a:t>
            </a:r>
            <a:r>
              <a:rPr lang="en-US" dirty="0"/>
              <a:t>to the preceding hash value</a:t>
            </a:r>
            <a:r>
              <a:rPr lang="en-US" dirty="0" smtClean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IEEE 802.11i Pseudorandom Function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037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This </a:t>
            </a:r>
            <a:r>
              <a:rPr lang="en-US" dirty="0"/>
              <a:t>property is the basis for </a:t>
            </a:r>
            <a:r>
              <a:rPr lang="en-US" dirty="0" smtClean="0"/>
              <a:t>pseudorandom number </a:t>
            </a:r>
            <a:r>
              <a:rPr lang="en-US" dirty="0"/>
              <a:t>generation.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IEEE 802.11i Pseudorandom Function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037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14503</TotalTime>
  <Words>528</Words>
  <Application>Microsoft Office PowerPoint</Application>
  <PresentationFormat>On-screen Show (4:3)</PresentationFormat>
  <Paragraphs>71</Paragraphs>
  <Slides>17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IEEE 802.11i Pseudorandom Function</vt:lpstr>
      <vt:lpstr>IEEE 802.11i Pseudorandom Function</vt:lpstr>
      <vt:lpstr>IEEE 802.11i Pseudorandom Function</vt:lpstr>
      <vt:lpstr>IEEE 802.11i Pseudorandom Function</vt:lpstr>
      <vt:lpstr>IEEE 802.11i Pseudorandom Function</vt:lpstr>
      <vt:lpstr>IEEE 802.11i Pseudorandom Function</vt:lpstr>
      <vt:lpstr>IEEE 802.11i Pseudorandom Function</vt:lpstr>
      <vt:lpstr>IEEE 802.11i Pseudorandom Function</vt:lpstr>
      <vt:lpstr>IEEE 802.11i Pseudorandom Function</vt:lpstr>
      <vt:lpstr>IEEE 802.11i Pseudorandom Function</vt:lpstr>
      <vt:lpstr>IEEE 802.11i Pseudorandom Function</vt:lpstr>
      <vt:lpstr>IEEE 802.11i Pseudorandom Function</vt:lpstr>
      <vt:lpstr>IEEE 802.11i Pseudorandom Function</vt:lpstr>
      <vt:lpstr>IEEE 802.11i Pseudorandom Function</vt:lpstr>
      <vt:lpstr>IEEE 802.11i Pseudorandom Function</vt:lpstr>
      <vt:lpstr>IEEE 802.11i Pseudorandom Function</vt:lpstr>
      <vt:lpstr>IEEE 802.11i Pseudorandom Function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10099</cp:revision>
  <cp:lastPrinted>2015-04-15T04:00:00Z</cp:lastPrinted>
  <dcterms:created xsi:type="dcterms:W3CDTF">2015-04-10T12:56:27Z</dcterms:created>
  <dcterms:modified xsi:type="dcterms:W3CDTF">2016-06-16T01:28:17Z</dcterms:modified>
</cp:coreProperties>
</file>