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402" r:id="rId5"/>
    <p:sldId id="407" r:id="rId6"/>
    <p:sldId id="408" r:id="rId7"/>
    <p:sldId id="404" r:id="rId8"/>
    <p:sldId id="405" r:id="rId9"/>
    <p:sldId id="406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  <p:sldId id="417" r:id="rId19"/>
    <p:sldId id="418" r:id="rId20"/>
    <p:sldId id="419" r:id="rId21"/>
    <p:sldId id="420" r:id="rId22"/>
    <p:sldId id="421" r:id="rId23"/>
    <p:sldId id="422" r:id="rId24"/>
    <p:sldId id="423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2900" b="1" dirty="0" smtClean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  <a:endParaRPr lang="en-US" sz="29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Applications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Public-key systems are characterized by </a:t>
            </a:r>
            <a:r>
              <a:rPr lang="en-US" dirty="0" smtClean="0">
                <a:latin typeface="+mj-lt"/>
                <a:cs typeface="Arial"/>
              </a:rPr>
              <a:t>the use </a:t>
            </a:r>
            <a:r>
              <a:rPr lang="en-US" dirty="0">
                <a:latin typeface="+mj-lt"/>
                <a:cs typeface="Arial"/>
              </a:rPr>
              <a:t>of a cryptographic type of algorithm with two keys, one held private and </a:t>
            </a:r>
            <a:r>
              <a:rPr lang="en-US" dirty="0" smtClean="0">
                <a:latin typeface="+mj-lt"/>
                <a:cs typeface="Arial"/>
              </a:rPr>
              <a:t>one available </a:t>
            </a:r>
            <a:r>
              <a:rPr lang="en-US" dirty="0">
                <a:latin typeface="+mj-lt"/>
                <a:cs typeface="Arial"/>
              </a:rPr>
              <a:t>publicly.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41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Depending </a:t>
            </a:r>
            <a:r>
              <a:rPr lang="en-US" dirty="0">
                <a:latin typeface="+mj-lt"/>
                <a:cs typeface="Arial"/>
              </a:rPr>
              <a:t>on the application, the sender uses either the </a:t>
            </a:r>
            <a:r>
              <a:rPr lang="en-US" dirty="0" smtClean="0">
                <a:latin typeface="+mj-lt"/>
                <a:cs typeface="Arial"/>
              </a:rPr>
              <a:t>sender’s private </a:t>
            </a:r>
            <a:r>
              <a:rPr lang="en-US" dirty="0">
                <a:latin typeface="+mj-lt"/>
                <a:cs typeface="Arial"/>
              </a:rPr>
              <a:t>key, the receiver’s public key, or both to perform some type of </a:t>
            </a:r>
            <a:r>
              <a:rPr lang="en-US" dirty="0" smtClean="0">
                <a:latin typeface="+mj-lt"/>
                <a:cs typeface="Arial"/>
              </a:rPr>
              <a:t>cryptographic function.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11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We </a:t>
            </a:r>
            <a:r>
              <a:rPr lang="en-US" dirty="0">
                <a:latin typeface="+mj-lt"/>
                <a:cs typeface="Arial"/>
              </a:rPr>
              <a:t>can classify the use of public-key cryptosystems </a:t>
            </a:r>
            <a:r>
              <a:rPr lang="en-US" dirty="0" smtClean="0">
                <a:latin typeface="+mj-lt"/>
                <a:cs typeface="Arial"/>
              </a:rPr>
              <a:t>into three </a:t>
            </a:r>
            <a:r>
              <a:rPr lang="en-US" dirty="0">
                <a:latin typeface="+mj-lt"/>
                <a:cs typeface="Arial"/>
              </a:rPr>
              <a:t>categories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n-US" dirty="0" smtClean="0">
                <a:latin typeface="+mj-lt"/>
                <a:cs typeface="Arial"/>
              </a:rPr>
              <a:t>Encryption/Decryption</a:t>
            </a:r>
          </a:p>
          <a:p>
            <a:r>
              <a:rPr lang="en-US" dirty="0" smtClean="0">
                <a:latin typeface="+mj-lt"/>
                <a:cs typeface="Arial"/>
              </a:rPr>
              <a:t>Digital Signatures</a:t>
            </a:r>
          </a:p>
          <a:p>
            <a:r>
              <a:rPr lang="en-US" dirty="0" smtClean="0">
                <a:latin typeface="+mj-lt"/>
                <a:cs typeface="Arial"/>
              </a:rPr>
              <a:t>Key Exchange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76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Encryption/decryption:</a:t>
            </a:r>
            <a:r>
              <a:rPr lang="en-US" dirty="0">
                <a:latin typeface="+mj-lt"/>
                <a:cs typeface="Arial"/>
              </a:rPr>
              <a:t> 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sender encrypts a message with the </a:t>
            </a:r>
            <a:r>
              <a:rPr lang="en-US" dirty="0" smtClean="0">
                <a:latin typeface="+mj-lt"/>
                <a:cs typeface="Arial"/>
              </a:rPr>
              <a:t>recipient’s public </a:t>
            </a:r>
            <a:r>
              <a:rPr lang="en-US" dirty="0">
                <a:latin typeface="+mj-lt"/>
                <a:cs typeface="Arial"/>
              </a:rPr>
              <a:t>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9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Digital signature:</a:t>
            </a:r>
            <a:r>
              <a:rPr lang="en-US" dirty="0">
                <a:latin typeface="+mj-lt"/>
                <a:cs typeface="Arial"/>
              </a:rPr>
              <a:t> 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sender “signs” a message with its private key. </a:t>
            </a:r>
            <a:r>
              <a:rPr lang="en-US" dirty="0" smtClean="0">
                <a:latin typeface="+mj-lt"/>
                <a:cs typeface="Arial"/>
              </a:rPr>
              <a:t>Signing is </a:t>
            </a:r>
            <a:r>
              <a:rPr lang="en-US" dirty="0">
                <a:latin typeface="+mj-lt"/>
                <a:cs typeface="Arial"/>
              </a:rPr>
              <a:t>achieved by a cryptographic algorithm applied to the message or to a </a:t>
            </a:r>
            <a:r>
              <a:rPr lang="en-US" dirty="0" smtClean="0">
                <a:latin typeface="+mj-lt"/>
                <a:cs typeface="Arial"/>
              </a:rPr>
              <a:t>small block </a:t>
            </a:r>
            <a:r>
              <a:rPr lang="en-US" dirty="0">
                <a:latin typeface="+mj-lt"/>
                <a:cs typeface="Arial"/>
              </a:rPr>
              <a:t>of data that is a function of the message.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40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Key exchange:</a:t>
            </a:r>
            <a:r>
              <a:rPr lang="en-US" dirty="0">
                <a:latin typeface="+mj-lt"/>
                <a:cs typeface="Arial"/>
              </a:rPr>
              <a:t> 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Two </a:t>
            </a:r>
            <a:r>
              <a:rPr lang="en-US" dirty="0">
                <a:latin typeface="+mj-lt"/>
                <a:cs typeface="Arial"/>
              </a:rPr>
              <a:t>sides cooperate to exchange a session key.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Several different approaches </a:t>
            </a:r>
            <a:r>
              <a:rPr lang="en-US" dirty="0">
                <a:latin typeface="+mj-lt"/>
                <a:cs typeface="Arial"/>
              </a:rPr>
              <a:t>are possible, involving the private key(s) of one or </a:t>
            </a:r>
            <a:r>
              <a:rPr lang="en-US" dirty="0" smtClean="0">
                <a:latin typeface="+mj-lt"/>
                <a:cs typeface="Arial"/>
              </a:rPr>
              <a:t>both parties</a:t>
            </a:r>
            <a:r>
              <a:rPr lang="en-US" dirty="0">
                <a:latin typeface="+mj-lt"/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40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Some </a:t>
            </a:r>
            <a:r>
              <a:rPr lang="en-US" dirty="0" smtClean="0"/>
              <a:t>public-key algorithms </a:t>
            </a:r>
            <a:r>
              <a:rPr lang="en-US" dirty="0"/>
              <a:t>are suitable for all three applications, whereas others can </a:t>
            </a:r>
            <a:r>
              <a:rPr lang="en-US" dirty="0" smtClean="0"/>
              <a:t>be used </a:t>
            </a:r>
            <a:r>
              <a:rPr lang="en-US" dirty="0"/>
              <a:t>only for one or two of these applications.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8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6" y="2366963"/>
            <a:ext cx="7387773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94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Requirements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 public-key cryptosystem  </a:t>
            </a:r>
            <a:r>
              <a:rPr lang="en-US" dirty="0">
                <a:latin typeface="+mj-lt"/>
                <a:cs typeface="Arial"/>
              </a:rPr>
              <a:t>depends on a cryptographic </a:t>
            </a:r>
            <a:r>
              <a:rPr lang="en-US" dirty="0" smtClean="0">
                <a:latin typeface="+mj-lt"/>
                <a:cs typeface="Arial"/>
              </a:rPr>
              <a:t>algorithm based </a:t>
            </a:r>
            <a:r>
              <a:rPr lang="en-US" dirty="0">
                <a:latin typeface="+mj-lt"/>
                <a:cs typeface="Arial"/>
              </a:rPr>
              <a:t>on two related keys. </a:t>
            </a:r>
            <a:endParaRPr lang="en-US" dirty="0" smtClean="0"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8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err="1">
                <a:latin typeface="+mj-lt"/>
                <a:cs typeface="Arial"/>
              </a:rPr>
              <a:t>Diffie</a:t>
            </a:r>
            <a:r>
              <a:rPr lang="en-US" dirty="0">
                <a:latin typeface="+mj-lt"/>
                <a:cs typeface="Arial"/>
              </a:rPr>
              <a:t> and Hellman lay out the </a:t>
            </a:r>
            <a:r>
              <a:rPr lang="en-US" dirty="0" smtClean="0">
                <a:latin typeface="+mj-lt"/>
                <a:cs typeface="Arial"/>
              </a:rPr>
              <a:t>conditions that </a:t>
            </a:r>
            <a:r>
              <a:rPr lang="en-US" dirty="0">
                <a:latin typeface="+mj-lt"/>
                <a:cs typeface="Arial"/>
              </a:rPr>
              <a:t>such algorithms must </a:t>
            </a:r>
            <a:r>
              <a:rPr lang="en-US" dirty="0" smtClean="0">
                <a:latin typeface="+mj-lt"/>
                <a:cs typeface="Arial"/>
              </a:rPr>
              <a:t>fulfill</a:t>
            </a:r>
          </a:p>
          <a:p>
            <a:r>
              <a:rPr lang="en-US" dirty="0" smtClean="0">
                <a:latin typeface="+mj-lt"/>
              </a:rPr>
              <a:t>1. It is computationally easy for a party B to generate a pair (public key PU</a:t>
            </a:r>
            <a:r>
              <a:rPr lang="en-US" baseline="-25000" dirty="0" smtClean="0">
                <a:latin typeface="+mj-lt"/>
              </a:rPr>
              <a:t>b</a:t>
            </a:r>
            <a:r>
              <a:rPr lang="en-US" dirty="0" smtClean="0">
                <a:latin typeface="+mj-lt"/>
              </a:rPr>
              <a:t>, private key PR</a:t>
            </a:r>
            <a:r>
              <a:rPr lang="en-US" baseline="-25000" dirty="0" smtClean="0">
                <a:latin typeface="+mj-lt"/>
              </a:rPr>
              <a:t>b</a:t>
            </a:r>
            <a:r>
              <a:rPr lang="en-US" dirty="0" smtClean="0">
                <a:latin typeface="+mj-lt"/>
              </a:rPr>
              <a:t>).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35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Describe </a:t>
            </a:r>
            <a:r>
              <a:rPr lang="en-US" sz="2800" dirty="0">
                <a:cs typeface="Arial" pitchFamily="34" charset="0"/>
              </a:rPr>
              <a:t>a</a:t>
            </a:r>
            <a:r>
              <a:rPr lang="en-US" sz="2800" dirty="0" smtClean="0">
                <a:cs typeface="Arial" pitchFamily="34" charset="0"/>
              </a:rPr>
              <a:t>pplications </a:t>
            </a:r>
            <a:r>
              <a:rPr lang="en-US" sz="2800" dirty="0" smtClean="0">
                <a:cs typeface="Arial" pitchFamily="34" charset="0"/>
              </a:rPr>
              <a:t>and </a:t>
            </a:r>
            <a:r>
              <a:rPr lang="en-US" sz="2800" dirty="0" smtClean="0">
                <a:cs typeface="Arial" pitchFamily="34" charset="0"/>
              </a:rPr>
              <a:t>requirements </a:t>
            </a:r>
            <a:r>
              <a:rPr lang="en-US" sz="2800" dirty="0">
                <a:cs typeface="Arial" pitchFamily="34" charset="0"/>
              </a:rPr>
              <a:t>for </a:t>
            </a:r>
            <a:r>
              <a:rPr lang="en-US" sz="2800" dirty="0">
                <a:cs typeface="Arial" pitchFamily="34" charset="0"/>
              </a:rPr>
              <a:t>p</a:t>
            </a:r>
            <a:r>
              <a:rPr lang="en-US" sz="2800" dirty="0" smtClean="0">
                <a:cs typeface="Arial" pitchFamily="34" charset="0"/>
              </a:rPr>
              <a:t>ublic-key cryptosystems</a:t>
            </a:r>
            <a:r>
              <a:rPr lang="en-US" sz="2800" dirty="0" smtClean="0">
                <a:cs typeface="Arial" pitchFamily="34" charset="0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2. It is computationally easy for a sender A, knowing the public key and </a:t>
            </a:r>
            <a:r>
              <a:rPr lang="en-US" dirty="0" smtClean="0">
                <a:latin typeface="+mj-lt"/>
                <a:cs typeface="Arial"/>
              </a:rPr>
              <a:t>the  message to </a:t>
            </a:r>
            <a:r>
              <a:rPr lang="en-US" dirty="0">
                <a:latin typeface="+mj-lt"/>
                <a:cs typeface="Arial"/>
              </a:rPr>
              <a:t>be encrypted</a:t>
            </a:r>
            <a:r>
              <a:rPr lang="en-US" dirty="0" smtClean="0">
                <a:latin typeface="+mj-lt"/>
                <a:cs typeface="Arial"/>
              </a:rPr>
              <a:t>, M</a:t>
            </a:r>
            <a:r>
              <a:rPr lang="en-US" dirty="0">
                <a:latin typeface="+mj-lt"/>
                <a:cs typeface="Arial"/>
              </a:rPr>
              <a:t>, to generate the corresponding ciphertext</a:t>
            </a:r>
            <a:r>
              <a:rPr lang="en-US" dirty="0" smtClean="0">
                <a:latin typeface="+mj-lt"/>
                <a:cs typeface="Arial"/>
              </a:rPr>
              <a:t>:</a:t>
            </a:r>
          </a:p>
          <a:p>
            <a:r>
              <a:rPr lang="en-US" dirty="0" smtClean="0">
                <a:latin typeface="+mj-lt"/>
              </a:rPr>
              <a:t>C = </a:t>
            </a:r>
            <a:r>
              <a:rPr lang="en-US" dirty="0">
                <a:latin typeface="+mj-lt"/>
              </a:rPr>
              <a:t>E(PU</a:t>
            </a:r>
            <a:r>
              <a:rPr lang="en-US" baseline="-25000" dirty="0">
                <a:latin typeface="+mj-lt"/>
              </a:rPr>
              <a:t>b</a:t>
            </a:r>
            <a:r>
              <a:rPr lang="en-US" dirty="0">
                <a:latin typeface="+mj-lt"/>
              </a:rPr>
              <a:t>,M)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54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3. It is computationally easy for the receiver B to decrypt the resulting </a:t>
            </a:r>
            <a:r>
              <a:rPr lang="en-US" dirty="0" smtClean="0">
                <a:latin typeface="+mj-lt"/>
                <a:cs typeface="Arial"/>
              </a:rPr>
              <a:t>ciphertext using </a:t>
            </a:r>
            <a:r>
              <a:rPr lang="en-US" dirty="0">
                <a:latin typeface="+mj-lt"/>
                <a:cs typeface="Arial"/>
              </a:rPr>
              <a:t>the private key to recover the original message:</a:t>
            </a:r>
          </a:p>
          <a:p>
            <a:r>
              <a:rPr lang="en-US" dirty="0" smtClean="0">
                <a:latin typeface="+mj-lt"/>
                <a:cs typeface="Arial"/>
              </a:rPr>
              <a:t>M = </a:t>
            </a:r>
            <a:r>
              <a:rPr lang="en-US" dirty="0">
                <a:latin typeface="+mj-lt"/>
                <a:cs typeface="Arial"/>
              </a:rPr>
              <a:t>D(PR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, C) </a:t>
            </a:r>
            <a:r>
              <a:rPr lang="en-US" dirty="0" smtClean="0">
                <a:latin typeface="+mj-lt"/>
                <a:cs typeface="Arial"/>
              </a:rPr>
              <a:t>= D[PR</a:t>
            </a:r>
            <a:r>
              <a:rPr lang="en-US" baseline="-25000" dirty="0" smtClean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, E(PU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,M)]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23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4. It is computationally infeasible for an opponent, knowing the public key</a:t>
            </a:r>
            <a:r>
              <a:rPr lang="en-US" dirty="0" smtClean="0">
                <a:latin typeface="+mj-lt"/>
                <a:cs typeface="Arial"/>
              </a:rPr>
              <a:t>, PU</a:t>
            </a:r>
            <a:r>
              <a:rPr lang="en-US" baseline="-25000" dirty="0" smtClean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, </a:t>
            </a:r>
            <a:r>
              <a:rPr lang="en-US" dirty="0" smtClean="0">
                <a:latin typeface="+mj-lt"/>
                <a:cs typeface="Arial"/>
              </a:rPr>
              <a:t>to determine </a:t>
            </a:r>
            <a:r>
              <a:rPr lang="en-US" dirty="0">
                <a:latin typeface="+mj-lt"/>
                <a:cs typeface="Arial"/>
              </a:rPr>
              <a:t>the private key</a:t>
            </a:r>
            <a:r>
              <a:rPr lang="en-US" dirty="0" smtClean="0">
                <a:latin typeface="+mj-lt"/>
                <a:cs typeface="Arial"/>
              </a:rPr>
              <a:t>, PR</a:t>
            </a:r>
            <a:r>
              <a:rPr lang="en-US" baseline="-25000" dirty="0" smtClean="0">
                <a:latin typeface="+mj-lt"/>
                <a:cs typeface="Arial"/>
              </a:rPr>
              <a:t>b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5. It is computationally infeasible for an opponent, knowing the public key, PU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 smtClean="0">
                <a:latin typeface="+mj-lt"/>
                <a:cs typeface="Arial"/>
              </a:rPr>
              <a:t>, and </a:t>
            </a:r>
            <a:r>
              <a:rPr lang="en-US" dirty="0">
                <a:latin typeface="+mj-lt"/>
                <a:cs typeface="Arial"/>
              </a:rPr>
              <a:t>a ciphertext, C, to recover the original message, M.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6. Either of the two related keys can be used for encryption, with the other </a:t>
            </a:r>
            <a:r>
              <a:rPr lang="en-US" dirty="0" smtClean="0">
                <a:latin typeface="+mj-lt"/>
                <a:cs typeface="Arial"/>
              </a:rPr>
              <a:t>used for </a:t>
            </a:r>
            <a:r>
              <a:rPr lang="en-US" dirty="0">
                <a:latin typeface="+mj-lt"/>
                <a:cs typeface="Arial"/>
              </a:rPr>
              <a:t>decryption.</a:t>
            </a:r>
          </a:p>
          <a:p>
            <a:r>
              <a:rPr lang="en-US" dirty="0">
                <a:latin typeface="+mj-lt"/>
                <a:cs typeface="Arial"/>
              </a:rPr>
              <a:t>M = D[PU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, E(PR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 smtClean="0">
                <a:latin typeface="+mj-lt"/>
                <a:cs typeface="Arial"/>
              </a:rPr>
              <a:t>, M</a:t>
            </a:r>
            <a:r>
              <a:rPr lang="en-US" dirty="0">
                <a:latin typeface="+mj-lt"/>
                <a:cs typeface="Arial"/>
              </a:rPr>
              <a:t>)] = D[PR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, E(PU</a:t>
            </a:r>
            <a:r>
              <a:rPr lang="en-US" baseline="-25000" dirty="0">
                <a:latin typeface="+mj-lt"/>
                <a:cs typeface="Arial"/>
              </a:rPr>
              <a:t>b</a:t>
            </a:r>
            <a:r>
              <a:rPr lang="en-US" dirty="0">
                <a:latin typeface="+mj-lt"/>
                <a:cs typeface="Arial"/>
              </a:rPr>
              <a:t>,M</a:t>
            </a:r>
            <a:r>
              <a:rPr lang="en-US" dirty="0" smtClean="0">
                <a:latin typeface="+mj-lt"/>
                <a:cs typeface="Arial"/>
              </a:rPr>
              <a:t>)]</a:t>
            </a:r>
          </a:p>
          <a:p>
            <a:r>
              <a:rPr lang="en-US" dirty="0" smtClean="0">
                <a:latin typeface="+mj-lt"/>
              </a:rPr>
              <a:t>This requirement </a:t>
            </a:r>
            <a:r>
              <a:rPr lang="en-US" smtClean="0">
                <a:latin typeface="+mj-lt"/>
              </a:rPr>
              <a:t>is useful but </a:t>
            </a:r>
            <a:r>
              <a:rPr lang="en-US">
                <a:latin typeface="+mj-lt"/>
              </a:rPr>
              <a:t>not </a:t>
            </a:r>
            <a:r>
              <a:rPr lang="en-US" smtClean="0">
                <a:latin typeface="+mj-lt"/>
              </a:rPr>
              <a:t>necessary.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7560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Public-key cryptography is asymmetric, involving the use of two separate keys.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80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With this approach, all participants have access to public keys, and </a:t>
            </a:r>
            <a:r>
              <a:rPr lang="en-US" dirty="0" smtClean="0">
                <a:latin typeface="+mj-lt"/>
                <a:cs typeface="Arial"/>
              </a:rPr>
              <a:t>private keys </a:t>
            </a:r>
            <a:r>
              <a:rPr lang="en-US" dirty="0">
                <a:latin typeface="+mj-lt"/>
                <a:cs typeface="Arial"/>
              </a:rPr>
              <a:t>are generated locally by each participant and therefore need never be distributed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18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As </a:t>
            </a:r>
            <a:r>
              <a:rPr lang="en-US" dirty="0">
                <a:latin typeface="+mj-lt"/>
                <a:cs typeface="Arial"/>
              </a:rPr>
              <a:t>long as a user protects his or her private key, incoming communication </a:t>
            </a:r>
            <a:r>
              <a:rPr lang="en-US" dirty="0" smtClean="0">
                <a:latin typeface="+mj-lt"/>
                <a:cs typeface="Arial"/>
              </a:rPr>
              <a:t>is secure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At </a:t>
            </a:r>
            <a:r>
              <a:rPr lang="en-US" dirty="0">
                <a:latin typeface="+mj-lt"/>
                <a:cs typeface="Arial"/>
              </a:rPr>
              <a:t>any time, a user can change the private key and publish </a:t>
            </a:r>
            <a:r>
              <a:rPr lang="en-US" dirty="0" smtClean="0">
                <a:latin typeface="+mj-lt"/>
                <a:cs typeface="Arial"/>
              </a:rPr>
              <a:t>its companion public </a:t>
            </a:r>
            <a:r>
              <a:rPr lang="en-US" dirty="0">
                <a:latin typeface="+mj-lt"/>
                <a:cs typeface="Arial"/>
              </a:rPr>
              <a:t>key to replace the old public key.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Misconceptions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1. Public-key </a:t>
            </a:r>
            <a:r>
              <a:rPr lang="en-US" dirty="0">
                <a:latin typeface="+mj-lt"/>
                <a:cs typeface="Arial"/>
              </a:rPr>
              <a:t>encryption is more secure from cryptanalysis than conventional </a:t>
            </a:r>
            <a:r>
              <a:rPr lang="en-US" dirty="0" smtClean="0">
                <a:latin typeface="+mj-lt"/>
                <a:cs typeface="Arial"/>
              </a:rPr>
              <a:t>encryption.</a:t>
            </a:r>
          </a:p>
          <a:p>
            <a:endParaRPr lang="en-US" dirty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27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2. Public-key </a:t>
            </a:r>
            <a:r>
              <a:rPr lang="en-US" dirty="0">
                <a:latin typeface="+mj-lt"/>
                <a:cs typeface="Arial"/>
              </a:rPr>
              <a:t>encryption is a general-purpose technique that has made conventional encryption </a:t>
            </a:r>
            <a:r>
              <a:rPr lang="en-US" dirty="0" smtClean="0">
                <a:latin typeface="+mj-lt"/>
                <a:cs typeface="Arial"/>
              </a:rPr>
              <a:t>obsolete.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93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3</a:t>
            </a:r>
            <a:r>
              <a:rPr lang="en-US" dirty="0">
                <a:latin typeface="+mj-lt"/>
                <a:cs typeface="Arial"/>
              </a:rPr>
              <a:t>. There is a feeling that key distribution is trivial when using public-key encryption, compared to the rather cumbersome handshaking involved with key distribution centers for conventional </a:t>
            </a:r>
            <a:r>
              <a:rPr lang="en-US" dirty="0" smtClean="0">
                <a:latin typeface="+mj-lt"/>
                <a:cs typeface="Arial"/>
              </a:rPr>
              <a:t>encryption.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Applications/Requirements for Public-key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9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9812</TotalTime>
  <Words>687</Words>
  <Application>Microsoft Office PowerPoint</Application>
  <PresentationFormat>On-screen Show (4:3)</PresentationFormat>
  <Paragraphs>96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  <vt:lpstr>Applications/Requirements for Public-key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4010</cp:revision>
  <cp:lastPrinted>2015-04-15T04:00:00Z</cp:lastPrinted>
  <dcterms:created xsi:type="dcterms:W3CDTF">2015-04-10T12:56:27Z</dcterms:created>
  <dcterms:modified xsi:type="dcterms:W3CDTF">2016-04-20T00:41:59Z</dcterms:modified>
</cp:coreProperties>
</file>