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332" r:id="rId5"/>
    <p:sldId id="366" r:id="rId6"/>
    <p:sldId id="367" r:id="rId7"/>
    <p:sldId id="376" r:id="rId8"/>
    <p:sldId id="377" r:id="rId9"/>
    <p:sldId id="378" r:id="rId10"/>
    <p:sldId id="379" r:id="rId11"/>
    <p:sldId id="368" r:id="rId12"/>
    <p:sldId id="370" r:id="rId13"/>
    <p:sldId id="369" r:id="rId14"/>
    <p:sldId id="371" r:id="rId15"/>
    <p:sldId id="372" r:id="rId16"/>
    <p:sldId id="373" r:id="rId17"/>
    <p:sldId id="375" r:id="rId18"/>
    <p:sldId id="374" r:id="rId19"/>
    <p:sldId id="365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>
        <p:scale>
          <a:sx n="72" d="100"/>
          <a:sy n="72" d="100"/>
        </p:scale>
        <p:origin x="-1218" y="30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Of Network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Response</a:t>
            </a: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r>
              <a:rPr lang="en-US" dirty="0"/>
              <a:t>is an aftereffect mechanism that tries to respond to the failure of </a:t>
            </a:r>
            <a:r>
              <a:rPr lang="en-US" dirty="0" smtClean="0"/>
              <a:t>the first </a:t>
            </a:r>
            <a:r>
              <a:rPr lang="en-US" dirty="0"/>
              <a:t>three mechanisms.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works by trying to stop and/or prevent future </a:t>
            </a:r>
            <a:r>
              <a:rPr lang="en-US" dirty="0" smtClean="0"/>
              <a:t>damage or </a:t>
            </a:r>
            <a:r>
              <a:rPr lang="en-US" dirty="0"/>
              <a:t>access to a facility.</a:t>
            </a:r>
            <a:endParaRPr lang="en-US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05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No </a:t>
            </a:r>
            <a:r>
              <a:rPr lang="en-US" dirty="0"/>
              <a:t>clear boundaries </a:t>
            </a:r>
            <a:r>
              <a:rPr lang="en-US" dirty="0" smtClean="0"/>
              <a:t>between Computer and Network forms </a:t>
            </a:r>
            <a:r>
              <a:rPr lang="en-US" dirty="0"/>
              <a:t>of security. </a:t>
            </a:r>
            <a:endParaRPr lang="en-US" dirty="0" smtClean="0"/>
          </a:p>
          <a:p>
            <a:r>
              <a:rPr lang="en-US" dirty="0" smtClean="0"/>
              <a:t>E.g., a virus </a:t>
            </a:r>
            <a:r>
              <a:rPr lang="en-US" dirty="0"/>
              <a:t>may be introduced into a system physically when it arrives on </a:t>
            </a:r>
            <a:r>
              <a:rPr lang="en-US" dirty="0" smtClean="0"/>
              <a:t>an optical disk, or  arrives over </a:t>
            </a:r>
            <a:r>
              <a:rPr lang="en-US" dirty="0"/>
              <a:t>an internet.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81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Challenges:</a:t>
            </a:r>
            <a:endParaRPr lang="en-US" dirty="0" smtClean="0"/>
          </a:p>
          <a:p>
            <a:r>
              <a:rPr lang="en-US" dirty="0" smtClean="0"/>
              <a:t>1) Security </a:t>
            </a:r>
            <a:r>
              <a:rPr lang="en-US" dirty="0"/>
              <a:t>is not as simple as it might first appear to the novice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Mechanisms </a:t>
            </a:r>
            <a:r>
              <a:rPr lang="en-US" dirty="0"/>
              <a:t>used </a:t>
            </a:r>
            <a:r>
              <a:rPr lang="en-US" dirty="0" smtClean="0"/>
              <a:t>to </a:t>
            </a:r>
            <a:r>
              <a:rPr lang="en-US" dirty="0"/>
              <a:t>provide </a:t>
            </a:r>
            <a:r>
              <a:rPr lang="en-US" dirty="0" smtClean="0"/>
              <a:t> confidentiality, authentication</a:t>
            </a:r>
            <a:r>
              <a:rPr lang="en-US" dirty="0"/>
              <a:t>, nonrepudiation, </a:t>
            </a:r>
            <a:r>
              <a:rPr lang="en-US" dirty="0" smtClean="0"/>
              <a:t>integrity are quite complex.</a:t>
            </a: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2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99138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2) In </a:t>
            </a:r>
            <a:r>
              <a:rPr lang="en-US" dirty="0"/>
              <a:t>developing </a:t>
            </a:r>
            <a:r>
              <a:rPr lang="en-US" dirty="0" smtClean="0"/>
              <a:t>a </a:t>
            </a:r>
            <a:r>
              <a:rPr lang="en-US" dirty="0"/>
              <a:t>security </a:t>
            </a:r>
            <a:r>
              <a:rPr lang="en-US" dirty="0" smtClean="0"/>
              <a:t>mechanism or algorithm, </a:t>
            </a:r>
            <a:r>
              <a:rPr lang="en-US" dirty="0"/>
              <a:t>one must </a:t>
            </a:r>
            <a:r>
              <a:rPr lang="en-US" dirty="0" smtClean="0"/>
              <a:t>always consider </a:t>
            </a:r>
            <a:r>
              <a:rPr lang="en-US" dirty="0"/>
              <a:t>potential </a:t>
            </a:r>
            <a:r>
              <a:rPr lang="en-US"/>
              <a:t>attacks </a:t>
            </a:r>
            <a:r>
              <a:rPr lang="en-US" smtClean="0"/>
              <a:t>on </a:t>
            </a:r>
            <a:r>
              <a:rPr lang="en-US" dirty="0"/>
              <a:t>security </a:t>
            </a:r>
            <a:r>
              <a:rPr lang="en-US" dirty="0" smtClean="0"/>
              <a:t>features.</a:t>
            </a:r>
          </a:p>
          <a:p>
            <a:r>
              <a:rPr lang="en-US" dirty="0" smtClean="0">
                <a:latin typeface="+mj-lt"/>
              </a:rPr>
              <a:t>Successful attacks </a:t>
            </a:r>
            <a:r>
              <a:rPr lang="en-US" dirty="0">
                <a:latin typeface="+mj-lt"/>
              </a:rPr>
              <a:t>are designed by </a:t>
            </a:r>
            <a:r>
              <a:rPr lang="en-US" dirty="0" smtClean="0">
                <a:latin typeface="+mj-lt"/>
              </a:rPr>
              <a:t>exploiting </a:t>
            </a:r>
            <a:r>
              <a:rPr lang="en-US" dirty="0">
                <a:latin typeface="+mj-lt"/>
              </a:rPr>
              <a:t>an unexpected weakness </a:t>
            </a:r>
            <a:r>
              <a:rPr lang="en-US" dirty="0" smtClean="0">
                <a:latin typeface="+mj-lt"/>
              </a:rPr>
              <a:t>in the </a:t>
            </a:r>
            <a:r>
              <a:rPr lang="en-US" dirty="0">
                <a:latin typeface="+mj-lt"/>
              </a:rPr>
              <a:t>mechanism.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2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3) Procedures </a:t>
            </a:r>
            <a:r>
              <a:rPr lang="en-US" dirty="0"/>
              <a:t>used to provide particular services </a:t>
            </a:r>
            <a:r>
              <a:rPr lang="en-US" dirty="0" smtClean="0"/>
              <a:t>are often </a:t>
            </a:r>
            <a:r>
              <a:rPr lang="en-US" dirty="0"/>
              <a:t>counterintuitive</a:t>
            </a:r>
            <a:r>
              <a:rPr lang="en-US" dirty="0" smtClean="0"/>
              <a:t>.</a:t>
            </a:r>
          </a:p>
          <a:p>
            <a:r>
              <a:rPr lang="en-US" dirty="0"/>
              <a:t>It is only when the various aspects of the </a:t>
            </a:r>
            <a:r>
              <a:rPr lang="en-US"/>
              <a:t>threat </a:t>
            </a:r>
            <a:r>
              <a:rPr lang="en-US" smtClean="0"/>
              <a:t>are considered </a:t>
            </a:r>
            <a:r>
              <a:rPr lang="en-US" dirty="0"/>
              <a:t>that elaborate security mechanisms make sense.</a:t>
            </a:r>
            <a:endParaRPr lang="en-US" dirty="0" smtClean="0"/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2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4) At </a:t>
            </a:r>
            <a:r>
              <a:rPr lang="en-US" dirty="0"/>
              <a:t>what </a:t>
            </a:r>
            <a:r>
              <a:rPr lang="en-US" dirty="0" smtClean="0"/>
              <a:t>points in </a:t>
            </a:r>
            <a:r>
              <a:rPr lang="en-US" dirty="0"/>
              <a:t>a </a:t>
            </a:r>
            <a:r>
              <a:rPr lang="en-US" dirty="0" smtClean="0"/>
              <a:t>network, </a:t>
            </a:r>
            <a:r>
              <a:rPr lang="en-US" dirty="0"/>
              <a:t>are certain security mechanisms </a:t>
            </a:r>
            <a:r>
              <a:rPr lang="en-US" dirty="0" smtClean="0"/>
              <a:t>needed and at </a:t>
            </a:r>
            <a:r>
              <a:rPr lang="en-US" dirty="0"/>
              <a:t>what </a:t>
            </a:r>
            <a:r>
              <a:rPr lang="en-US" dirty="0" smtClean="0"/>
              <a:t>layer(s) </a:t>
            </a:r>
            <a:r>
              <a:rPr lang="en-US" dirty="0"/>
              <a:t>of an architecture such as TCP/IP </a:t>
            </a:r>
            <a:r>
              <a:rPr lang="en-US" dirty="0" smtClean="0"/>
              <a:t>should </a:t>
            </a:r>
            <a:r>
              <a:rPr lang="en-US" dirty="0"/>
              <a:t>mechanisms be </a:t>
            </a:r>
            <a:r>
              <a:rPr lang="en-US" dirty="0" smtClean="0"/>
              <a:t>placed.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2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5</a:t>
            </a:r>
            <a:r>
              <a:rPr lang="en-US" dirty="0"/>
              <a:t>) </a:t>
            </a:r>
            <a:r>
              <a:rPr lang="en-US" dirty="0" smtClean="0"/>
              <a:t>Participants of security mechanisms may </a:t>
            </a:r>
            <a:r>
              <a:rPr lang="en-US" dirty="0"/>
              <a:t>be in possession of some </a:t>
            </a:r>
            <a:r>
              <a:rPr lang="en-US" dirty="0" smtClean="0"/>
              <a:t>secret information </a:t>
            </a:r>
            <a:r>
              <a:rPr lang="en-US" dirty="0"/>
              <a:t>(e.g., an encryption key), which raises questions about the creation</a:t>
            </a:r>
            <a:r>
              <a:rPr lang="en-US" dirty="0" smtClean="0"/>
              <a:t>, distribution</a:t>
            </a:r>
            <a:r>
              <a:rPr lang="en-US" dirty="0"/>
              <a:t>, and protection of that secret </a:t>
            </a:r>
            <a:r>
              <a:rPr lang="en-US" dirty="0" smtClean="0"/>
              <a:t>information.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2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918406" cy="5006737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6) Security </a:t>
            </a:r>
            <a:r>
              <a:rPr lang="en-US" dirty="0">
                <a:latin typeface="+mj-lt"/>
              </a:rPr>
              <a:t>is essentially a battle of wits </a:t>
            </a:r>
            <a:r>
              <a:rPr lang="en-US" dirty="0" smtClean="0">
                <a:latin typeface="+mj-lt"/>
              </a:rPr>
              <a:t>bet. </a:t>
            </a:r>
            <a:r>
              <a:rPr lang="en-US" dirty="0">
                <a:latin typeface="+mj-lt"/>
              </a:rPr>
              <a:t>a </a:t>
            </a:r>
            <a:r>
              <a:rPr lang="en-US" dirty="0" smtClean="0">
                <a:latin typeface="+mj-lt"/>
              </a:rPr>
              <a:t>perpetrator and </a:t>
            </a:r>
            <a:r>
              <a:rPr lang="en-US" dirty="0">
                <a:latin typeface="+mj-lt"/>
              </a:rPr>
              <a:t>the </a:t>
            </a:r>
            <a:r>
              <a:rPr lang="en-US" dirty="0" smtClean="0">
                <a:latin typeface="+mj-lt"/>
              </a:rPr>
              <a:t>designer.</a:t>
            </a:r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attacker </a:t>
            </a:r>
            <a:r>
              <a:rPr lang="en-US" dirty="0" smtClean="0"/>
              <a:t>needs only </a:t>
            </a:r>
            <a:r>
              <a:rPr lang="en-US" dirty="0"/>
              <a:t>find a single weakness, </a:t>
            </a:r>
            <a:r>
              <a:rPr lang="en-US" dirty="0" smtClean="0"/>
              <a:t>while </a:t>
            </a:r>
            <a:r>
              <a:rPr lang="en-US" dirty="0"/>
              <a:t>designer must find and eliminate </a:t>
            </a:r>
            <a:r>
              <a:rPr lang="en-US" dirty="0" smtClean="0"/>
              <a:t>all weaknesses </a:t>
            </a:r>
            <a:r>
              <a:rPr lang="en-US" dirty="0"/>
              <a:t>to achieve perfect security.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4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7</a:t>
            </a:r>
            <a:r>
              <a:rPr lang="en-US" dirty="0" smtClean="0"/>
              <a:t>) </a:t>
            </a:r>
            <a:r>
              <a:rPr lang="en-US" dirty="0"/>
              <a:t>Security requires </a:t>
            </a:r>
            <a:r>
              <a:rPr lang="en-US" dirty="0" smtClean="0"/>
              <a:t>constant </a:t>
            </a:r>
            <a:r>
              <a:rPr lang="en-US" dirty="0"/>
              <a:t>monitoring, and this is difficult </a:t>
            </a:r>
            <a:r>
              <a:rPr lang="en-US" dirty="0" smtClean="0"/>
              <a:t>in today’s overloaded </a:t>
            </a:r>
            <a:r>
              <a:rPr lang="en-US" dirty="0"/>
              <a:t>environment</a:t>
            </a:r>
            <a:r>
              <a:rPr lang="en-US" dirty="0" smtClean="0"/>
              <a:t>.</a:t>
            </a:r>
          </a:p>
          <a:p>
            <a:r>
              <a:rPr lang="en-US" dirty="0"/>
              <a:t>8) Little benefit from security investment is perceived until a security failure occurs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37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5006737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9) </a:t>
            </a:r>
            <a:r>
              <a:rPr lang="en-US" dirty="0">
                <a:latin typeface="+mj-lt"/>
              </a:rPr>
              <a:t>S</a:t>
            </a:r>
            <a:r>
              <a:rPr lang="en-US" dirty="0" smtClean="0">
                <a:latin typeface="+mj-lt"/>
              </a:rPr>
              <a:t>trong </a:t>
            </a:r>
            <a:r>
              <a:rPr lang="en-US" dirty="0">
                <a:latin typeface="+mj-lt"/>
              </a:rPr>
              <a:t>security </a:t>
            </a:r>
            <a:r>
              <a:rPr lang="en-US" dirty="0" smtClean="0">
                <a:latin typeface="+mj-lt"/>
              </a:rPr>
              <a:t>is often viewed as </a:t>
            </a:r>
            <a:r>
              <a:rPr lang="en-US" dirty="0">
                <a:latin typeface="+mj-lt"/>
              </a:rPr>
              <a:t>an </a:t>
            </a:r>
            <a:r>
              <a:rPr lang="en-US" dirty="0" smtClean="0">
                <a:latin typeface="+mj-lt"/>
              </a:rPr>
              <a:t>impediment to </a:t>
            </a:r>
            <a:r>
              <a:rPr lang="en-US" dirty="0">
                <a:latin typeface="+mj-lt"/>
              </a:rPr>
              <a:t>efficient and user-friendly </a:t>
            </a:r>
            <a:r>
              <a:rPr lang="en-US" dirty="0" smtClean="0">
                <a:latin typeface="+mj-lt"/>
              </a:rPr>
              <a:t>operation.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311965" y="5314122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55398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</a:t>
            </a:r>
            <a:r>
              <a:rPr lang="en-US" sz="2800" dirty="0" smtClean="0">
                <a:cs typeface="Arial" pitchFamily="34" charset="0"/>
              </a:rPr>
              <a:t>xplain challenges </a:t>
            </a:r>
            <a:r>
              <a:rPr lang="en-US" sz="2800" dirty="0">
                <a:cs typeface="Arial" pitchFamily="34" charset="0"/>
              </a:rPr>
              <a:t>of </a:t>
            </a:r>
            <a:r>
              <a:rPr lang="en-US" sz="2800" dirty="0" smtClean="0">
                <a:cs typeface="Arial" pitchFamily="34" charset="0"/>
              </a:rPr>
              <a:t>network security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Computer Security</a:t>
            </a:r>
            <a:endParaRPr lang="en-US" sz="3200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Is t</a:t>
            </a:r>
            <a:r>
              <a:rPr lang="en-US" dirty="0" smtClean="0">
                <a:latin typeface="+mj-lt"/>
                <a:cs typeface="Arial"/>
              </a:rPr>
              <a:t>he </a:t>
            </a:r>
            <a:r>
              <a:rPr lang="en-US" dirty="0">
                <a:latin typeface="+mj-lt"/>
                <a:cs typeface="Arial"/>
              </a:rPr>
              <a:t>generic name for the collection of </a:t>
            </a:r>
            <a:r>
              <a:rPr lang="en-US" dirty="0" smtClean="0">
                <a:latin typeface="+mj-lt"/>
                <a:cs typeface="Arial"/>
              </a:rPr>
              <a:t>tools designed </a:t>
            </a:r>
            <a:r>
              <a:rPr lang="en-US" dirty="0">
                <a:latin typeface="+mj-lt"/>
                <a:cs typeface="Arial"/>
              </a:rPr>
              <a:t>to protect </a:t>
            </a:r>
            <a:r>
              <a:rPr lang="en-US" dirty="0" smtClean="0">
                <a:latin typeface="+mj-lt"/>
                <a:cs typeface="Arial"/>
              </a:rPr>
              <a:t>data stored on computers </a:t>
            </a:r>
            <a:r>
              <a:rPr lang="en-US" dirty="0">
                <a:latin typeface="+mj-lt"/>
                <a:cs typeface="Arial"/>
              </a:rPr>
              <a:t>and to thwart </a:t>
            </a:r>
            <a:r>
              <a:rPr lang="en-US" dirty="0" smtClean="0">
                <a:latin typeface="+mj-lt"/>
                <a:cs typeface="Arial"/>
              </a:rPr>
              <a:t>hackers.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7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use of networks and communications facilities </a:t>
            </a:r>
            <a:r>
              <a:rPr lang="en-US" dirty="0" smtClean="0">
                <a:latin typeface="+mj-lt"/>
                <a:cs typeface="Arial"/>
              </a:rPr>
              <a:t>allows for carrying data from one computer to another.</a:t>
            </a:r>
            <a:endParaRPr lang="en-US" dirty="0">
              <a:latin typeface="+mj-lt"/>
              <a:cs typeface="Arial"/>
            </a:endParaRPr>
          </a:p>
          <a:p>
            <a:r>
              <a:rPr lang="en-US" b="1" dirty="0" smtClean="0">
                <a:latin typeface="+mj-lt"/>
                <a:cs typeface="Arial"/>
              </a:rPr>
              <a:t>Network or internet </a:t>
            </a:r>
            <a:r>
              <a:rPr lang="en-US" b="1" dirty="0">
                <a:latin typeface="+mj-lt"/>
                <a:cs typeface="Arial"/>
              </a:rPr>
              <a:t>security</a:t>
            </a:r>
            <a:r>
              <a:rPr lang="en-US" dirty="0">
                <a:latin typeface="+mj-lt"/>
                <a:cs typeface="Arial"/>
              </a:rPr>
              <a:t> measures are needed to protect data during their </a:t>
            </a:r>
            <a:r>
              <a:rPr lang="en-US" dirty="0" smtClean="0">
                <a:latin typeface="+mj-lt"/>
                <a:cs typeface="Arial"/>
              </a:rPr>
              <a:t>transmission.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25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Network or internet security consists </a:t>
            </a:r>
            <a:r>
              <a:rPr lang="en-US" dirty="0">
                <a:latin typeface="+mj-lt"/>
                <a:cs typeface="Arial"/>
              </a:rPr>
              <a:t>of measures to deter, prevent, detect, and correct security violations that involve the transmission of </a:t>
            </a:r>
            <a:r>
              <a:rPr lang="en-US" dirty="0" smtClean="0">
                <a:latin typeface="+mj-lt"/>
                <a:cs typeface="Arial"/>
              </a:rPr>
              <a:t>information.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03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Deterrence</a:t>
            </a:r>
          </a:p>
          <a:p>
            <a:r>
              <a:rPr lang="en-US" dirty="0"/>
              <a:t>is usually the first line of defense against intruders who may try to </a:t>
            </a:r>
            <a:r>
              <a:rPr lang="en-US" dirty="0" smtClean="0"/>
              <a:t>gain access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works by creating an atmosphere intended to frighten intruders.</a:t>
            </a:r>
            <a:endParaRPr lang="en-US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4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Prevention</a:t>
            </a: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r>
              <a:rPr lang="en-US" dirty="0"/>
              <a:t>is the process of trying to stop intruders from gaining access to </a:t>
            </a:r>
            <a:r>
              <a:rPr lang="en-US" dirty="0" smtClean="0"/>
              <a:t>the resources </a:t>
            </a:r>
            <a:r>
              <a:rPr lang="en-US" dirty="0"/>
              <a:t>of the system. </a:t>
            </a:r>
            <a:endParaRPr lang="en-US" dirty="0" smtClean="0"/>
          </a:p>
          <a:p>
            <a:r>
              <a:rPr lang="en-US" dirty="0" smtClean="0"/>
              <a:t>Barriers </a:t>
            </a:r>
            <a:r>
              <a:rPr lang="en-US" dirty="0"/>
              <a:t>include firewalls, </a:t>
            </a:r>
            <a:r>
              <a:rPr lang="en-US" dirty="0" err="1"/>
              <a:t>demilitalized</a:t>
            </a:r>
            <a:r>
              <a:rPr lang="en-US" dirty="0"/>
              <a:t> zones (DMZs</a:t>
            </a:r>
            <a:r>
              <a:rPr lang="en-US" dirty="0" smtClean="0"/>
              <a:t>).</a:t>
            </a:r>
            <a:endParaRPr lang="en-US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05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Detection</a:t>
            </a:r>
            <a:endParaRPr lang="en-US" sz="3200" b="1" dirty="0" smtClean="0">
              <a:solidFill>
                <a:srgbClr val="5B0505"/>
              </a:solidFill>
              <a:cs typeface="Arial"/>
            </a:endParaRPr>
          </a:p>
          <a:p>
            <a:r>
              <a:rPr lang="en-US" dirty="0"/>
              <a:t>occurs when the intruder has succeeded or is in the process of </a:t>
            </a:r>
            <a:r>
              <a:rPr lang="en-US" dirty="0" smtClean="0"/>
              <a:t>gaining access </a:t>
            </a:r>
            <a:r>
              <a:rPr lang="en-US" dirty="0"/>
              <a:t>to the system. </a:t>
            </a:r>
            <a:endParaRPr lang="en-US" dirty="0" smtClean="0"/>
          </a:p>
          <a:p>
            <a:r>
              <a:rPr lang="en-US" dirty="0" smtClean="0"/>
              <a:t>Signals </a:t>
            </a:r>
            <a:r>
              <a:rPr lang="en-US" dirty="0"/>
              <a:t>from the detection process include alerts to </a:t>
            </a:r>
            <a:r>
              <a:rPr lang="en-US" dirty="0" smtClean="0"/>
              <a:t>the existence </a:t>
            </a:r>
            <a:r>
              <a:rPr lang="en-US" dirty="0"/>
              <a:t>of an intruder.</a:t>
            </a:r>
            <a:endParaRPr lang="en-US" b="1" dirty="0" smtClean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endParaRPr lang="en-US" sz="32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Challenges Of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05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2808</TotalTime>
  <Words>649</Words>
  <Application>Microsoft Office PowerPoint</Application>
  <PresentationFormat>On-screen Show (4:3)</PresentationFormat>
  <Paragraphs>95</Paragraphs>
  <Slides>19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  <vt:lpstr>Challenges Of Network Security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1075</cp:revision>
  <cp:lastPrinted>2015-04-15T04:00:00Z</cp:lastPrinted>
  <dcterms:created xsi:type="dcterms:W3CDTF">2015-04-10T12:56:27Z</dcterms:created>
  <dcterms:modified xsi:type="dcterms:W3CDTF">2016-03-18T03:16:23Z</dcterms:modified>
</cp:coreProperties>
</file>