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1012" r:id="rId5"/>
    <p:sldId id="1051" r:id="rId6"/>
    <p:sldId id="1053" r:id="rId7"/>
    <p:sldId id="1052" r:id="rId8"/>
    <p:sldId id="1054" r:id="rId9"/>
    <p:sldId id="1055" r:id="rId10"/>
    <p:sldId id="1056" r:id="rId11"/>
    <p:sldId id="1057" r:id="rId12"/>
    <p:sldId id="1058" r:id="rId13"/>
    <p:sldId id="1059" r:id="rId14"/>
    <p:sldId id="1061" r:id="rId15"/>
    <p:sldId id="1062" r:id="rId16"/>
    <p:sldId id="1060" r:id="rId17"/>
    <p:sldId id="1063" r:id="rId18"/>
    <p:sldId id="1064" r:id="rId19"/>
    <p:sldId id="1067" r:id="rId20"/>
    <p:sldId id="1066" r:id="rId21"/>
    <p:sldId id="1068" r:id="rId22"/>
    <p:sldId id="1069" r:id="rId23"/>
    <p:sldId id="1070" r:id="rId24"/>
    <p:sldId id="107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B547-29EF-45F3-93A7-B153E2070EF0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C6C1A-4ABF-42E9-A2F0-7A0D8257F086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C9F39-CC43-4329-AFE1-637A0B7C412A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2F05A-3D74-4980-9883-4BD862ADA026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70D97-77F8-4D72-8E70-DDAC8857F10A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221D-3405-4942-B0B7-7BAB230A08E5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A9988-1CE7-49FA-9762-8C43927DC2B8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DEE56-32E0-44FB-A073-3D68CE09382D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3FE79-D45C-47D2-9B80-09291B3E9D02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6166-A500-4E80-A467-443AAACF193C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5049-3898-47CC-8D86-EDC19AD55C5A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C0CBE-6237-453F-9EEF-D708FAC38EC3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Filtering Firewall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Source </a:t>
            </a:r>
            <a:r>
              <a:rPr lang="en-US" b="1" dirty="0"/>
              <a:t>and destination transport-level address: </a:t>
            </a:r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dirty="0"/>
              <a:t>transport-level (e.g., </a:t>
            </a:r>
            <a:r>
              <a:rPr lang="en-US" dirty="0" smtClean="0"/>
              <a:t>TCP or </a:t>
            </a:r>
            <a:r>
              <a:rPr lang="en-US" dirty="0"/>
              <a:t>UDP) port number, which defines applications such as SNMP or </a:t>
            </a:r>
            <a:r>
              <a:rPr lang="en-US" dirty="0" smtClean="0"/>
              <a:t>TELNET.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40210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IP protocol field: </a:t>
            </a:r>
            <a:r>
              <a:rPr lang="en-US" dirty="0"/>
              <a:t>Defines the transport </a:t>
            </a:r>
            <a:r>
              <a:rPr lang="en-US" dirty="0" smtClean="0"/>
              <a:t>protocol.</a:t>
            </a:r>
            <a:endParaRPr lang="en-US" dirty="0"/>
          </a:p>
          <a:p>
            <a:r>
              <a:rPr lang="en-US" b="1" dirty="0" smtClean="0"/>
              <a:t>Interface</a:t>
            </a:r>
            <a:r>
              <a:rPr lang="en-US" b="1" dirty="0"/>
              <a:t>: </a:t>
            </a:r>
            <a:r>
              <a:rPr lang="en-US" dirty="0"/>
              <a:t>For a firewall with three or more ports, which interface of </a:t>
            </a:r>
            <a:r>
              <a:rPr lang="en-US" dirty="0" smtClean="0"/>
              <a:t>firewall the </a:t>
            </a:r>
            <a:r>
              <a:rPr lang="en-US" dirty="0"/>
              <a:t>packet came from or which interface of the firewall the packet is </a:t>
            </a:r>
            <a:r>
              <a:rPr lang="en-US" dirty="0" smtClean="0"/>
              <a:t>destined for.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19852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packet filter is typically set up as a list of rules based on matches to </a:t>
            </a:r>
            <a:r>
              <a:rPr lang="en-US" dirty="0" smtClean="0"/>
              <a:t>fields in </a:t>
            </a:r>
            <a:r>
              <a:rPr lang="en-US" dirty="0"/>
              <a:t>the IP or TCP header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</a:t>
            </a:r>
            <a:r>
              <a:rPr lang="en-US" dirty="0"/>
              <a:t>there is a match to one of the rules, that rule is </a:t>
            </a:r>
            <a:r>
              <a:rPr lang="en-US" dirty="0" smtClean="0"/>
              <a:t>invoked to </a:t>
            </a:r>
            <a:r>
              <a:rPr lang="en-US" dirty="0"/>
              <a:t>determine whether to forward or discard the packet.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404913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there is no match to </a:t>
            </a:r>
            <a:r>
              <a:rPr lang="en-US" dirty="0" smtClean="0"/>
              <a:t>any rule</a:t>
            </a:r>
            <a:r>
              <a:rPr lang="en-US" dirty="0"/>
              <a:t>, then a default action is taken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Two </a:t>
            </a:r>
            <a:r>
              <a:rPr lang="en-US" dirty="0"/>
              <a:t>default policies are possible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1. Default </a:t>
            </a:r>
            <a:r>
              <a:rPr lang="en-US" b="1" dirty="0"/>
              <a:t>= discard: </a:t>
            </a:r>
            <a:r>
              <a:rPr lang="en-US" dirty="0"/>
              <a:t>That which is not expressly permitted is prohibited.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5932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policy is more conservative. </a:t>
            </a:r>
            <a:endParaRPr lang="en-US" dirty="0" smtClean="0"/>
          </a:p>
          <a:p>
            <a:r>
              <a:rPr lang="en-US" dirty="0" smtClean="0"/>
              <a:t>Initially</a:t>
            </a:r>
            <a:r>
              <a:rPr lang="en-US" dirty="0"/>
              <a:t>, everything </a:t>
            </a:r>
            <a:r>
              <a:rPr lang="en-US" dirty="0" smtClean="0"/>
              <a:t>is blocked</a:t>
            </a:r>
            <a:r>
              <a:rPr lang="en-US" dirty="0"/>
              <a:t>, and services must be added on a case-by-case basis. </a:t>
            </a:r>
            <a:endParaRPr lang="en-US" dirty="0" smtClean="0"/>
          </a:p>
          <a:p>
            <a:r>
              <a:rPr lang="en-US" dirty="0"/>
              <a:t>This policy is more visible to users, who are more likely to see the firewall as a hindrance.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0582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is the policy likely to be preferred by businesses and government organizations.</a:t>
            </a:r>
          </a:p>
          <a:p>
            <a:r>
              <a:rPr lang="en-US" dirty="0" smtClean="0"/>
              <a:t>Visibility </a:t>
            </a:r>
            <a:r>
              <a:rPr lang="en-US" dirty="0"/>
              <a:t>to users diminishes as rules are created.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64500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Default </a:t>
            </a:r>
            <a:r>
              <a:rPr lang="en-US" b="1" dirty="0"/>
              <a:t>= forward: </a:t>
            </a:r>
            <a:r>
              <a:rPr lang="en-US" dirty="0"/>
              <a:t>That which is not expressly prohibited is permitted.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56859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policy </a:t>
            </a:r>
            <a:r>
              <a:rPr lang="en-US" dirty="0"/>
              <a:t>increases ease of use for end users but provides reduced </a:t>
            </a:r>
            <a:r>
              <a:rPr lang="en-US" dirty="0" smtClean="0"/>
              <a:t>security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security </a:t>
            </a:r>
            <a:r>
              <a:rPr lang="en-US" dirty="0"/>
              <a:t>administrator </a:t>
            </a:r>
            <a:r>
              <a:rPr lang="en-US" dirty="0" smtClean="0"/>
              <a:t>must </a:t>
            </a:r>
            <a:r>
              <a:rPr lang="en-US" dirty="0"/>
              <a:t>react to each new security threat as </a:t>
            </a:r>
            <a:r>
              <a:rPr lang="en-US" dirty="0" smtClean="0"/>
              <a:t>it becomes </a:t>
            </a:r>
            <a:r>
              <a:rPr lang="en-US" dirty="0"/>
              <a:t>known.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64500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policy may be used by generally more open organizations</a:t>
            </a:r>
            <a:r>
              <a:rPr lang="en-US" dirty="0" smtClean="0"/>
              <a:t>, such </a:t>
            </a:r>
            <a:r>
              <a:rPr lang="en-US" dirty="0"/>
              <a:t>as universities.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316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Next we show some rules. </a:t>
            </a:r>
          </a:p>
          <a:p>
            <a:r>
              <a:rPr lang="en-US" dirty="0" smtClean="0"/>
              <a:t>In </a:t>
            </a:r>
            <a:r>
              <a:rPr lang="en-US" dirty="0"/>
              <a:t>each set, the rules are applied top to bottom.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“*” in a field is a </a:t>
            </a:r>
            <a:r>
              <a:rPr lang="en-US" dirty="0" smtClean="0"/>
              <a:t>wildcard </a:t>
            </a:r>
            <a:r>
              <a:rPr lang="en-US" dirty="0"/>
              <a:t>designator that matches </a:t>
            </a:r>
            <a:r>
              <a:rPr lang="en-US" dirty="0" smtClean="0"/>
              <a:t>everything.</a:t>
            </a:r>
          </a:p>
          <a:p>
            <a:r>
              <a:rPr lang="en-US" dirty="0" smtClean="0"/>
              <a:t>Assume </a:t>
            </a:r>
            <a:r>
              <a:rPr lang="en-US" dirty="0"/>
              <a:t>the </a:t>
            </a:r>
            <a:r>
              <a:rPr lang="en-US" b="1" dirty="0"/>
              <a:t>default = discard</a:t>
            </a:r>
            <a:r>
              <a:rPr lang="en-US" dirty="0"/>
              <a:t> </a:t>
            </a:r>
            <a:r>
              <a:rPr lang="en-US" dirty="0" smtClean="0"/>
              <a:t>policy.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310573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smtClean="0">
                <a:cs typeface="Arial" pitchFamily="34" charset="0"/>
              </a:rPr>
              <a:t>Packet filtering firewall.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2"/>
            <a:ext cx="7505212" cy="846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Examples of packet filtering </a:t>
            </a:r>
            <a:r>
              <a:rPr lang="en-US" sz="3200" b="1" dirty="0" err="1">
                <a:solidFill>
                  <a:srgbClr val="5B0505"/>
                </a:solidFill>
                <a:cs typeface="Arial"/>
              </a:rPr>
              <a:t>rulesets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28914" y="3666917"/>
            <a:ext cx="7505212" cy="2487139"/>
          </a:xfrm>
        </p:spPr>
        <p:txBody>
          <a:bodyPr>
            <a:noAutofit/>
          </a:bodyPr>
          <a:lstStyle/>
          <a:p>
            <a:r>
              <a:rPr lang="en-US" dirty="0" smtClean="0"/>
              <a:t>Inbound </a:t>
            </a:r>
            <a:r>
              <a:rPr lang="en-US" dirty="0"/>
              <a:t>mail is allowed (port 25 is for SMTP incoming), but only to a </a:t>
            </a:r>
            <a:r>
              <a:rPr lang="en-US" dirty="0" smtClean="0"/>
              <a:t>gateway host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P</a:t>
            </a:r>
            <a:r>
              <a:rPr lang="en-US" dirty="0" smtClean="0"/>
              <a:t>ackets </a:t>
            </a:r>
            <a:r>
              <a:rPr lang="en-US" dirty="0"/>
              <a:t>from a particular external host, SPIGOT, are </a:t>
            </a:r>
            <a:r>
              <a:rPr lang="en-US" dirty="0" smtClean="0"/>
              <a:t>blocked because </a:t>
            </a:r>
            <a:r>
              <a:rPr lang="en-US" dirty="0"/>
              <a:t>that host has a history of sending massive files in e-mail messages.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5" y="16764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666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2"/>
            <a:ext cx="7505212" cy="846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Examples of packet filtering </a:t>
            </a:r>
            <a:r>
              <a:rPr lang="en-US" sz="3200" b="1" dirty="0" err="1">
                <a:solidFill>
                  <a:srgbClr val="5B0505"/>
                </a:solidFill>
                <a:cs typeface="Arial"/>
              </a:rPr>
              <a:t>rulesets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28914" y="3666917"/>
            <a:ext cx="7505212" cy="2487139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/>
              <a:t>is an explicit statement of the default policy. All </a:t>
            </a:r>
            <a:r>
              <a:rPr lang="en-US" dirty="0" err="1"/>
              <a:t>rulesets</a:t>
            </a:r>
            <a:r>
              <a:rPr lang="en-US" dirty="0"/>
              <a:t> include this </a:t>
            </a:r>
            <a:r>
              <a:rPr lang="en-US" dirty="0" smtClean="0"/>
              <a:t>rule implicitly </a:t>
            </a:r>
            <a:r>
              <a:rPr lang="en-US" dirty="0"/>
              <a:t>as the last rule.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961691"/>
            <a:ext cx="731520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49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2"/>
            <a:ext cx="7505212" cy="846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Examples of packet filtering </a:t>
            </a:r>
            <a:r>
              <a:rPr lang="en-US" sz="3200" b="1" dirty="0" err="1">
                <a:solidFill>
                  <a:srgbClr val="5B0505"/>
                </a:solidFill>
                <a:cs typeface="Arial"/>
              </a:rPr>
              <a:t>rulesets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28914" y="3057317"/>
            <a:ext cx="7505212" cy="3111254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 err="1"/>
              <a:t>ruleset</a:t>
            </a:r>
            <a:r>
              <a:rPr lang="en-US" dirty="0"/>
              <a:t> is intended to specify that any inside host can send mail to the outside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problem with this </a:t>
            </a:r>
            <a:r>
              <a:rPr lang="en-US" dirty="0" smtClean="0"/>
              <a:t>rule is that </a:t>
            </a:r>
            <a:r>
              <a:rPr lang="en-US" dirty="0"/>
              <a:t>the use of port 25 </a:t>
            </a:r>
            <a:r>
              <a:rPr lang="en-US" dirty="0" smtClean="0"/>
              <a:t>for SMTP </a:t>
            </a:r>
            <a:r>
              <a:rPr lang="en-US" dirty="0"/>
              <a:t>receipt is only a </a:t>
            </a:r>
            <a:r>
              <a:rPr lang="en-US" dirty="0" smtClean="0"/>
              <a:t>default. An </a:t>
            </a:r>
            <a:r>
              <a:rPr lang="en-US" dirty="0"/>
              <a:t>attacker </a:t>
            </a:r>
            <a:r>
              <a:rPr lang="en-US" dirty="0" smtClean="0"/>
              <a:t>could gain </a:t>
            </a:r>
            <a:r>
              <a:rPr lang="en-US" dirty="0"/>
              <a:t>access to internal machines by sending packets with a TCP source port </a:t>
            </a:r>
            <a:r>
              <a:rPr lang="en-US" dirty="0" smtClean="0"/>
              <a:t>number of </a:t>
            </a:r>
            <a:r>
              <a:rPr lang="en-US" dirty="0"/>
              <a:t>25.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712227"/>
            <a:ext cx="7358743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49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2"/>
            <a:ext cx="7505212" cy="846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Examples of packet filtering </a:t>
            </a:r>
            <a:r>
              <a:rPr lang="en-US" sz="3200" b="1" dirty="0" err="1">
                <a:solidFill>
                  <a:srgbClr val="5B0505"/>
                </a:solidFill>
                <a:cs typeface="Arial"/>
              </a:rPr>
              <a:t>rulesets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28914" y="3391151"/>
            <a:ext cx="7505212" cy="2487139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 err="1"/>
              <a:t>ruleset</a:t>
            </a:r>
            <a:r>
              <a:rPr lang="en-US" dirty="0"/>
              <a:t> states that it allows IP packets where the source IP </a:t>
            </a:r>
            <a:r>
              <a:rPr lang="en-US" dirty="0" smtClean="0"/>
              <a:t>address </a:t>
            </a:r>
            <a:r>
              <a:rPr lang="en-US" dirty="0"/>
              <a:t>is one of a list of designated internal hosts and the destination TCP port </a:t>
            </a:r>
            <a:r>
              <a:rPr lang="en-US" dirty="0" smtClean="0"/>
              <a:t>number is </a:t>
            </a:r>
            <a:r>
              <a:rPr lang="en-US" dirty="0"/>
              <a:t>25. </a:t>
            </a:r>
            <a:r>
              <a:rPr lang="en-US" dirty="0" smtClean="0"/>
              <a:t>It </a:t>
            </a:r>
            <a:r>
              <a:rPr lang="en-US" dirty="0"/>
              <a:t>also allows incoming packets with a source port number of 25 that </a:t>
            </a:r>
            <a:r>
              <a:rPr lang="en-US" dirty="0" smtClean="0"/>
              <a:t>include the </a:t>
            </a:r>
            <a:r>
              <a:rPr lang="en-US" dirty="0"/>
              <a:t>ACK flag in the TCP segment.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675492"/>
            <a:ext cx="7286172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49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28914" y="3071843"/>
            <a:ext cx="7505212" cy="2980614"/>
          </a:xfrm>
        </p:spPr>
        <p:txBody>
          <a:bodyPr>
            <a:noAutofit/>
          </a:bodyPr>
          <a:lstStyle/>
          <a:p>
            <a:r>
              <a:rPr lang="en-US" dirty="0" smtClean="0"/>
              <a:t>This </a:t>
            </a:r>
            <a:r>
              <a:rPr lang="en-US" dirty="0" err="1"/>
              <a:t>ruleset</a:t>
            </a:r>
            <a:r>
              <a:rPr lang="en-US" dirty="0"/>
              <a:t> </a:t>
            </a:r>
            <a:r>
              <a:rPr lang="en-US" dirty="0" smtClean="0"/>
              <a:t>allows </a:t>
            </a:r>
          </a:p>
          <a:p>
            <a:r>
              <a:rPr lang="en-US" dirty="0" smtClean="0"/>
              <a:t>Packets </a:t>
            </a:r>
            <a:r>
              <a:rPr lang="en-US" dirty="0"/>
              <a:t>that originate internally</a:t>
            </a:r>
          </a:p>
          <a:p>
            <a:r>
              <a:rPr lang="en-US" dirty="0" smtClean="0"/>
              <a:t>Reply </a:t>
            </a:r>
            <a:r>
              <a:rPr lang="en-US" dirty="0"/>
              <a:t>packets to a connection initiated by an internal machine</a:t>
            </a:r>
          </a:p>
          <a:p>
            <a:r>
              <a:rPr lang="en-US" dirty="0" smtClean="0"/>
              <a:t>Packets </a:t>
            </a:r>
            <a:r>
              <a:rPr lang="en-US" dirty="0"/>
              <a:t>destined for a high-numbered port on an internal machine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4" y="1216513"/>
            <a:ext cx="7315200" cy="166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84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firewall may act as a packet filter. </a:t>
            </a:r>
            <a:endParaRPr lang="en-US" dirty="0" smtClean="0"/>
          </a:p>
          <a:p>
            <a:r>
              <a:rPr lang="en-US" dirty="0"/>
              <a:t>Depending on the type of firewall, it may examine one or more protocol headers in each packet, the payload of each packet, or the pattern generated by a sequence of packets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Packet Filtering </a:t>
            </a:r>
            <a:r>
              <a:rPr lang="en-US" sz="3200" b="1" dirty="0" smtClean="0"/>
              <a:t>Firewall:</a:t>
            </a:r>
          </a:p>
          <a:p>
            <a:r>
              <a:rPr lang="en-US" dirty="0"/>
              <a:t>A packet filtering firewall applies a set of rules to each incoming and outgoing </a:t>
            </a:r>
            <a:r>
              <a:rPr lang="en-US" dirty="0" smtClean="0"/>
              <a:t>IP packet </a:t>
            </a:r>
            <a:r>
              <a:rPr lang="en-US" dirty="0"/>
              <a:t>and then forwards or discards the </a:t>
            </a:r>
            <a:r>
              <a:rPr lang="en-US" dirty="0" smtClean="0"/>
              <a:t>packet.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394638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firewall is </a:t>
            </a:r>
            <a:r>
              <a:rPr lang="en-US" dirty="0" smtClean="0"/>
              <a:t>typically configured </a:t>
            </a:r>
            <a:r>
              <a:rPr lang="en-US" dirty="0"/>
              <a:t>to filter packets going in both directions (from and to the </a:t>
            </a:r>
            <a:r>
              <a:rPr lang="en-US" dirty="0" smtClean="0"/>
              <a:t>internal network</a:t>
            </a:r>
            <a:r>
              <a:rPr lang="en-US" dirty="0"/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104437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940" y="1850572"/>
            <a:ext cx="4867275" cy="4230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83" y="1150938"/>
            <a:ext cx="7215188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0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Filtering rules are based on information contained in a network packet:</a:t>
            </a:r>
          </a:p>
          <a:p>
            <a:r>
              <a:rPr lang="en-US" b="1" dirty="0" smtClean="0"/>
              <a:t>Source </a:t>
            </a:r>
            <a:r>
              <a:rPr lang="en-US" b="1" dirty="0"/>
              <a:t>IP address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The </a:t>
            </a:r>
            <a:r>
              <a:rPr lang="en-US" dirty="0"/>
              <a:t>IP address of the system that originated the IP </a:t>
            </a:r>
            <a:r>
              <a:rPr lang="en-US" dirty="0" smtClean="0"/>
              <a:t>packet (</a:t>
            </a:r>
            <a:r>
              <a:rPr lang="en-US" dirty="0"/>
              <a:t>e.g., 192.178.1.1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59104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Destination </a:t>
            </a:r>
            <a:r>
              <a:rPr lang="en-US" b="1" dirty="0"/>
              <a:t>IP address: </a:t>
            </a:r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dirty="0"/>
              <a:t>IP address of the system the IP packet is trying </a:t>
            </a:r>
            <a:r>
              <a:rPr lang="en-US" dirty="0" smtClean="0"/>
              <a:t>to reach </a:t>
            </a:r>
            <a:r>
              <a:rPr lang="en-US" dirty="0"/>
              <a:t>(e.g., 192.168.1.2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Packet Filtering Firewall</a:t>
            </a:r>
          </a:p>
        </p:txBody>
      </p:sp>
    </p:spTree>
    <p:extLst>
      <p:ext uri="{BB962C8B-B14F-4D97-AF65-F5344CB8AC3E}">
        <p14:creationId xmlns:p14="http://schemas.microsoft.com/office/powerpoint/2010/main" val="22050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20401</TotalTime>
  <Words>808</Words>
  <Application>Microsoft Office PowerPoint</Application>
  <PresentationFormat>On-screen Show (4:3)</PresentationFormat>
  <Paragraphs>79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  <vt:lpstr>Packet Filtering Firewall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15342</cp:revision>
  <cp:lastPrinted>2015-04-15T04:00:00Z</cp:lastPrinted>
  <dcterms:created xsi:type="dcterms:W3CDTF">2015-04-10T12:56:27Z</dcterms:created>
  <dcterms:modified xsi:type="dcterms:W3CDTF">2016-07-26T13:34:02Z</dcterms:modified>
</cp:coreProperties>
</file>