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3" r:id="rId2"/>
    <p:sldId id="304" r:id="rId3"/>
    <p:sldId id="338" r:id="rId4"/>
    <p:sldId id="706" r:id="rId5"/>
    <p:sldId id="741" r:id="rId6"/>
    <p:sldId id="744" r:id="rId7"/>
    <p:sldId id="745" r:id="rId8"/>
    <p:sldId id="746" r:id="rId9"/>
    <p:sldId id="751" r:id="rId10"/>
    <p:sldId id="748" r:id="rId11"/>
    <p:sldId id="749" r:id="rId12"/>
    <p:sldId id="750" r:id="rId13"/>
    <p:sldId id="740" r:id="rId14"/>
    <p:sldId id="754" r:id="rId15"/>
    <p:sldId id="753" r:id="rId16"/>
    <p:sldId id="755" r:id="rId17"/>
    <p:sldId id="756" r:id="rId18"/>
    <p:sldId id="757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To secure this connection, SSH is configured so that the SSH Transport </a:t>
            </a:r>
            <a:r>
              <a:rPr lang="en-US" dirty="0" smtClean="0"/>
              <a:t>Layer Protocol </a:t>
            </a:r>
            <a:r>
              <a:rPr lang="en-US" dirty="0"/>
              <a:t>establishes a TCP connection between the SSH client and server entities</a:t>
            </a:r>
            <a:r>
              <a:rPr lang="en-US" dirty="0" smtClean="0"/>
              <a:t>, with </a:t>
            </a:r>
            <a:r>
              <a:rPr lang="en-US" dirty="0"/>
              <a:t>TCP port numbers </a:t>
            </a:r>
            <a:r>
              <a:rPr lang="en-US" i="1" dirty="0"/>
              <a:t>a </a:t>
            </a:r>
            <a:r>
              <a:rPr lang="en-US" dirty="0"/>
              <a:t>and </a:t>
            </a:r>
            <a:r>
              <a:rPr lang="en-US" i="1" dirty="0"/>
              <a:t>b</a:t>
            </a:r>
            <a:r>
              <a:rPr lang="en-US" dirty="0"/>
              <a:t>, respectively. 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67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 </a:t>
            </a:r>
            <a:r>
              <a:rPr lang="en-US" dirty="0"/>
              <a:t>secure SSH tunnel is established </a:t>
            </a:r>
            <a:r>
              <a:rPr lang="en-US" dirty="0" smtClean="0"/>
              <a:t>over this </a:t>
            </a:r>
            <a:r>
              <a:rPr lang="en-US" dirty="0"/>
              <a:t>TCP connection. </a:t>
            </a:r>
            <a:endParaRPr lang="en-US" dirty="0" smtClean="0"/>
          </a:p>
          <a:p>
            <a:r>
              <a:rPr lang="en-US" dirty="0" smtClean="0"/>
              <a:t>Traffic </a:t>
            </a:r>
            <a:r>
              <a:rPr lang="en-US" dirty="0"/>
              <a:t>from the client at port </a:t>
            </a:r>
            <a:r>
              <a:rPr lang="en-US" i="1" dirty="0"/>
              <a:t>x </a:t>
            </a:r>
            <a:r>
              <a:rPr lang="en-US" dirty="0"/>
              <a:t>is redirected to the local </a:t>
            </a:r>
            <a:r>
              <a:rPr lang="en-US" dirty="0" smtClean="0"/>
              <a:t>SSH entity </a:t>
            </a:r>
            <a:r>
              <a:rPr lang="en-US" dirty="0"/>
              <a:t>and travels through </a:t>
            </a:r>
            <a:r>
              <a:rPr lang="en-US" dirty="0" smtClean="0"/>
              <a:t>tunnel where </a:t>
            </a:r>
            <a:r>
              <a:rPr lang="en-US" dirty="0"/>
              <a:t>remote SSH entity delivers the data </a:t>
            </a:r>
            <a:r>
              <a:rPr lang="en-US" dirty="0" smtClean="0"/>
              <a:t>to the </a:t>
            </a:r>
            <a:r>
              <a:rPr lang="en-US" dirty="0"/>
              <a:t>server application on port </a:t>
            </a:r>
            <a:r>
              <a:rPr lang="en-US" i="1" dirty="0"/>
              <a:t>y</a:t>
            </a:r>
            <a:r>
              <a:rPr lang="en-US" dirty="0"/>
              <a:t>. 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67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00188"/>
            <a:ext cx="7286171" cy="385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821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SSH supports two types of port forwarding: </a:t>
            </a:r>
            <a:endParaRPr lang="en-US" dirty="0" smtClean="0"/>
          </a:p>
          <a:p>
            <a:r>
              <a:rPr lang="en-US" dirty="0" smtClean="0"/>
              <a:t>local </a:t>
            </a:r>
            <a:r>
              <a:rPr lang="en-US" dirty="0"/>
              <a:t>forwarding and remote forwarding</a:t>
            </a:r>
            <a:r>
              <a:rPr lang="en-US" dirty="0" smtClean="0"/>
              <a:t>.</a:t>
            </a:r>
          </a:p>
          <a:p>
            <a:r>
              <a:rPr lang="en-US" b="1" dirty="0"/>
              <a:t>Local forwarding </a:t>
            </a:r>
            <a:r>
              <a:rPr lang="en-US" dirty="0"/>
              <a:t>allows the client to set up a “hijacker” process. 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04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will intercept </a:t>
            </a:r>
            <a:r>
              <a:rPr lang="en-US" dirty="0"/>
              <a:t>selected application-level traffic and redirect it from an unsecured </a:t>
            </a:r>
            <a:r>
              <a:rPr lang="en-US" dirty="0" smtClean="0"/>
              <a:t>TCP connection </a:t>
            </a:r>
            <a:r>
              <a:rPr lang="en-US" dirty="0"/>
              <a:t>to a secure SSH tunnel. </a:t>
            </a:r>
            <a:endParaRPr lang="en-US" dirty="0" smtClean="0"/>
          </a:p>
          <a:p>
            <a:r>
              <a:rPr lang="en-US" dirty="0"/>
              <a:t>SSH is configured to listen on selected ports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6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SSH </a:t>
            </a:r>
            <a:r>
              <a:rPr lang="en-US" dirty="0"/>
              <a:t>grabs all traffic using a selected port and sends it through an SSH tunnel. </a:t>
            </a:r>
            <a:endParaRPr lang="en-US" dirty="0" smtClean="0"/>
          </a:p>
          <a:p>
            <a:r>
              <a:rPr lang="en-US" dirty="0" smtClean="0"/>
              <a:t>On the </a:t>
            </a:r>
            <a:r>
              <a:rPr lang="en-US" dirty="0"/>
              <a:t>other end, the SSH server sends the incoming traffic to the destination port </a:t>
            </a:r>
            <a:r>
              <a:rPr lang="en-US" dirty="0" smtClean="0"/>
              <a:t>dictated by </a:t>
            </a:r>
            <a:r>
              <a:rPr lang="en-US" dirty="0"/>
              <a:t>the client application.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95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429" y="1712455"/>
            <a:ext cx="7242628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943429" y="1082430"/>
            <a:ext cx="3787352" cy="6429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An Example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756" y="1434869"/>
            <a:ext cx="1876425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527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With </a:t>
            </a:r>
            <a:r>
              <a:rPr lang="en-US" b="1" dirty="0"/>
              <a:t>remote forwarding, </a:t>
            </a:r>
            <a:r>
              <a:rPr lang="en-US" dirty="0"/>
              <a:t>the user’s SSH client acts on the server’s behalf. </a:t>
            </a:r>
            <a:endParaRPr lang="en-US" dirty="0" smtClean="0"/>
          </a:p>
          <a:p>
            <a:r>
              <a:rPr lang="en-US" dirty="0"/>
              <a:t>C</a:t>
            </a:r>
            <a:r>
              <a:rPr lang="en-US" dirty="0" smtClean="0"/>
              <a:t>lient </a:t>
            </a:r>
            <a:r>
              <a:rPr lang="en-US" dirty="0"/>
              <a:t>receives traffic with a given </a:t>
            </a:r>
            <a:r>
              <a:rPr lang="en-US" dirty="0" err="1" smtClean="0"/>
              <a:t>dest</a:t>
            </a:r>
            <a:r>
              <a:rPr lang="en-US" dirty="0" smtClean="0"/>
              <a:t>. </a:t>
            </a:r>
            <a:r>
              <a:rPr lang="en-US" dirty="0"/>
              <a:t>port number, places the traffic on </a:t>
            </a:r>
            <a:r>
              <a:rPr lang="en-US" dirty="0" smtClean="0"/>
              <a:t>the correct </a:t>
            </a:r>
            <a:r>
              <a:rPr lang="en-US" dirty="0"/>
              <a:t>port and sends it </a:t>
            </a:r>
            <a:r>
              <a:rPr lang="en-US" dirty="0" smtClean="0"/>
              <a:t>to the destination the user </a:t>
            </a:r>
            <a:r>
              <a:rPr lang="en-US" dirty="0"/>
              <a:t>chooses.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63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57" y="2130875"/>
            <a:ext cx="7373257" cy="346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739" y="1796140"/>
            <a:ext cx="490537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943429" y="1082430"/>
            <a:ext cx="3787352" cy="6429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An Example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6628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working of the SSH Tunneling</a:t>
            </a:r>
            <a:r>
              <a:rPr lang="en-US" sz="2800" dirty="0">
                <a:cs typeface="Arial" pitchFamily="34" charset="0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One of the most useful features of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SSH is port forwarding.</a:t>
            </a:r>
          </a:p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It provides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the ability to convert any insecure TCP connection into a secure SSH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connection. </a:t>
            </a:r>
          </a:p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It is also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referred to as SSH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tunneling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</a:t>
            </a:r>
            <a:r>
              <a:rPr lang="en-US" b="1" dirty="0"/>
              <a:t>port </a:t>
            </a:r>
            <a:r>
              <a:rPr lang="en-US" dirty="0"/>
              <a:t>is an identifier of a user of TCP. </a:t>
            </a:r>
          </a:p>
          <a:p>
            <a:r>
              <a:rPr lang="en-US" dirty="0" smtClean="0"/>
              <a:t>Any application </a:t>
            </a:r>
            <a:r>
              <a:rPr lang="en-US" dirty="0"/>
              <a:t>that runs on top of TCP has a port number</a:t>
            </a:r>
            <a:r>
              <a:rPr lang="en-US" dirty="0" smtClean="0"/>
              <a:t>.</a:t>
            </a:r>
          </a:p>
          <a:p>
            <a:r>
              <a:rPr lang="en-US" dirty="0"/>
              <a:t>Incoming TCP traffic is delivered to the appropriate application on the basis of the port number.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7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To understand the </a:t>
            </a:r>
            <a:r>
              <a:rPr lang="en-US" dirty="0"/>
              <a:t>basic </a:t>
            </a:r>
            <a:r>
              <a:rPr lang="en-US" dirty="0" smtClean="0"/>
              <a:t>concept, lets assume that we </a:t>
            </a:r>
            <a:r>
              <a:rPr lang="en-US" dirty="0"/>
              <a:t>have </a:t>
            </a:r>
            <a:r>
              <a:rPr lang="en-US" dirty="0" smtClean="0"/>
              <a:t>a client </a:t>
            </a:r>
            <a:r>
              <a:rPr lang="en-US" dirty="0"/>
              <a:t>application that is identified by port number </a:t>
            </a:r>
            <a:r>
              <a:rPr lang="en-US" i="1" dirty="0"/>
              <a:t>x </a:t>
            </a:r>
            <a:r>
              <a:rPr lang="en-US" dirty="0"/>
              <a:t>and a server application </a:t>
            </a:r>
            <a:r>
              <a:rPr lang="en-US" dirty="0" smtClean="0"/>
              <a:t>identified by </a:t>
            </a:r>
            <a:r>
              <a:rPr lang="en-US" dirty="0"/>
              <a:t>port number </a:t>
            </a:r>
            <a:r>
              <a:rPr lang="en-US" i="1" dirty="0"/>
              <a:t>y</a:t>
            </a:r>
            <a:r>
              <a:rPr lang="en-US" dirty="0"/>
              <a:t>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94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At </a:t>
            </a:r>
            <a:r>
              <a:rPr lang="en-US" dirty="0"/>
              <a:t>some point, the client </a:t>
            </a:r>
            <a:r>
              <a:rPr lang="en-US" dirty="0" smtClean="0"/>
              <a:t>application invokes </a:t>
            </a:r>
            <a:r>
              <a:rPr lang="en-US" dirty="0"/>
              <a:t>the local </a:t>
            </a:r>
            <a:r>
              <a:rPr lang="en-US" dirty="0" smtClean="0"/>
              <a:t>TCP entity </a:t>
            </a:r>
            <a:r>
              <a:rPr lang="en-US" dirty="0"/>
              <a:t>and requests a connection to the remote server on port </a:t>
            </a:r>
            <a:r>
              <a:rPr lang="en-US" i="1" dirty="0"/>
              <a:t>y</a:t>
            </a:r>
            <a:r>
              <a:rPr lang="en-US" dirty="0"/>
              <a:t>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21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local </a:t>
            </a:r>
            <a:r>
              <a:rPr lang="en-US" dirty="0" smtClean="0"/>
              <a:t>TCP </a:t>
            </a:r>
            <a:r>
              <a:rPr lang="en-US" dirty="0"/>
              <a:t>entity negotiates a TCP connection with the remote TCP entity, such that the </a:t>
            </a:r>
            <a:r>
              <a:rPr lang="en-US" dirty="0" smtClean="0"/>
              <a:t>connection links </a:t>
            </a:r>
            <a:r>
              <a:rPr lang="en-US" dirty="0"/>
              <a:t>local port </a:t>
            </a:r>
            <a:r>
              <a:rPr lang="en-US" i="1" dirty="0"/>
              <a:t>x </a:t>
            </a:r>
            <a:r>
              <a:rPr lang="en-US" dirty="0"/>
              <a:t>to remote port </a:t>
            </a:r>
            <a:r>
              <a:rPr lang="en-US" i="1" dirty="0"/>
              <a:t>y</a:t>
            </a:r>
            <a:r>
              <a:rPr lang="en-US" dirty="0"/>
              <a:t>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61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Tunneling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47775"/>
            <a:ext cx="7213600" cy="436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38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13965</TotalTime>
  <Words>485</Words>
  <Application>Microsoft Office PowerPoint</Application>
  <PresentationFormat>On-screen Show (4:3)</PresentationFormat>
  <Paragraphs>70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SSH Tunneling</vt:lpstr>
      <vt:lpstr>SSH Tunneling</vt:lpstr>
      <vt:lpstr>SSH Tunneling</vt:lpstr>
      <vt:lpstr>SSH Tunneling</vt:lpstr>
      <vt:lpstr>SSH Tunneling</vt:lpstr>
      <vt:lpstr>SSH Tunneling</vt:lpstr>
      <vt:lpstr>SSH Tunneling</vt:lpstr>
      <vt:lpstr>SSH Tunneling</vt:lpstr>
      <vt:lpstr>SSH Tunneling</vt:lpstr>
      <vt:lpstr>SSH Tunneling</vt:lpstr>
      <vt:lpstr>SSH Tunneling</vt:lpstr>
      <vt:lpstr>SSH Tunneling</vt:lpstr>
      <vt:lpstr>SSH Tunneling</vt:lpstr>
      <vt:lpstr>SSH Tunneling</vt:lpstr>
      <vt:lpstr>SSH Tunneling</vt:lpstr>
      <vt:lpstr>SSH Tunneling</vt:lpstr>
      <vt:lpstr>SSH Tunneling</vt:lpstr>
      <vt:lpstr>SSH Tunneling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8763</cp:revision>
  <cp:lastPrinted>2015-04-15T04:00:00Z</cp:lastPrinted>
  <dcterms:created xsi:type="dcterms:W3CDTF">2015-04-10T12:56:27Z</dcterms:created>
  <dcterms:modified xsi:type="dcterms:W3CDTF">2016-06-15T07:36:58Z</dcterms:modified>
</cp:coreProperties>
</file>