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355" r:id="rId5"/>
    <p:sldId id="354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53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receiver assumes that no alterations have been made and that sequencing is proper if the message includes an error detection code and a sequence </a:t>
            </a:r>
            <a:r>
              <a:rPr lang="en-US" dirty="0" smtClean="0">
                <a:latin typeface="+mj-lt"/>
                <a:cs typeface="Arial"/>
              </a:rPr>
              <a:t>number.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53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If </a:t>
            </a:r>
            <a:r>
              <a:rPr lang="en-US" dirty="0">
                <a:latin typeface="+mj-lt"/>
                <a:cs typeface="Arial"/>
              </a:rPr>
              <a:t>the </a:t>
            </a:r>
            <a:r>
              <a:rPr lang="en-US" dirty="0" smtClean="0">
                <a:latin typeface="+mj-lt"/>
                <a:cs typeface="Arial"/>
              </a:rPr>
              <a:t>message </a:t>
            </a:r>
            <a:r>
              <a:rPr lang="en-US" dirty="0">
                <a:latin typeface="+mj-lt"/>
                <a:cs typeface="Arial"/>
              </a:rPr>
              <a:t>includes a timestamp, the receiver </a:t>
            </a:r>
            <a:r>
              <a:rPr lang="en-US" dirty="0" smtClean="0">
                <a:latin typeface="+mj-lt"/>
                <a:cs typeface="Arial"/>
              </a:rPr>
              <a:t>is assured </a:t>
            </a:r>
            <a:r>
              <a:rPr lang="en-US" dirty="0">
                <a:latin typeface="+mj-lt"/>
                <a:cs typeface="Arial"/>
              </a:rPr>
              <a:t>that the message has not been delayed beyond that normally expected </a:t>
            </a:r>
            <a:r>
              <a:rPr lang="en-US" dirty="0" smtClean="0">
                <a:latin typeface="+mj-lt"/>
                <a:cs typeface="Arial"/>
              </a:rPr>
              <a:t>for network </a:t>
            </a:r>
            <a:r>
              <a:rPr lang="en-US" dirty="0">
                <a:latin typeface="+mj-lt"/>
                <a:cs typeface="Arial"/>
              </a:rPr>
              <a:t>transit.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27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Authentication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without Encryption</a:t>
            </a:r>
          </a:p>
          <a:p>
            <a:r>
              <a:rPr lang="en-US" dirty="0">
                <a:latin typeface="+mj-lt"/>
                <a:cs typeface="Arial"/>
              </a:rPr>
              <a:t>An authentication tag is generated and appended to each message for </a:t>
            </a:r>
            <a:r>
              <a:rPr lang="en-US" dirty="0" smtClean="0">
                <a:latin typeface="+mj-lt"/>
                <a:cs typeface="Arial"/>
              </a:rPr>
              <a:t> transmission.</a:t>
            </a:r>
            <a:endParaRPr lang="en-US" dirty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74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message itself is not encrypted and can be read at </a:t>
            </a:r>
            <a:r>
              <a:rPr lang="en-US" dirty="0" smtClean="0">
                <a:latin typeface="+mj-lt"/>
                <a:cs typeface="Arial"/>
              </a:rPr>
              <a:t>destination </a:t>
            </a:r>
            <a:r>
              <a:rPr lang="en-US" dirty="0">
                <a:latin typeface="+mj-lt"/>
                <a:cs typeface="Arial"/>
              </a:rPr>
              <a:t>independent of the authentication </a:t>
            </a:r>
            <a:r>
              <a:rPr lang="en-US" dirty="0" smtClean="0">
                <a:latin typeface="+mj-lt"/>
                <a:cs typeface="Arial"/>
              </a:rPr>
              <a:t>function.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Because the message is not encrypted, message confidentiality is not </a:t>
            </a:r>
            <a:r>
              <a:rPr lang="en-US" dirty="0" smtClean="0">
                <a:latin typeface="+mj-lt"/>
                <a:cs typeface="Arial"/>
              </a:rPr>
              <a:t>provided.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6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We can combine encryption of a message and its </a:t>
            </a:r>
            <a:r>
              <a:rPr lang="en-US" dirty="0">
                <a:latin typeface="+mj-lt"/>
                <a:cs typeface="Arial"/>
              </a:rPr>
              <a:t>authentication </a:t>
            </a:r>
            <a:r>
              <a:rPr lang="en-US" dirty="0" smtClean="0">
                <a:latin typeface="+mj-lt"/>
                <a:cs typeface="Arial"/>
              </a:rPr>
              <a:t>tag in a single algorithm. </a:t>
            </a:r>
          </a:p>
          <a:p>
            <a:r>
              <a:rPr lang="en-US" dirty="0" smtClean="0">
                <a:latin typeface="+mj-lt"/>
                <a:cs typeface="Arial"/>
              </a:rPr>
              <a:t>Typically</a:t>
            </a:r>
            <a:r>
              <a:rPr lang="en-US" dirty="0">
                <a:latin typeface="+mj-lt"/>
                <a:cs typeface="Arial"/>
              </a:rPr>
              <a:t>, </a:t>
            </a:r>
            <a:r>
              <a:rPr lang="en-US" dirty="0" smtClean="0">
                <a:latin typeface="+mj-lt"/>
                <a:cs typeface="Arial"/>
              </a:rPr>
              <a:t>message  authentication is provided </a:t>
            </a:r>
            <a:r>
              <a:rPr lang="en-US" dirty="0">
                <a:latin typeface="+mj-lt"/>
                <a:cs typeface="Arial"/>
              </a:rPr>
              <a:t>as a separate function from message encryption.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98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Message Authentication Code (MAC)</a:t>
            </a:r>
          </a:p>
          <a:p>
            <a:r>
              <a:rPr lang="en-US" dirty="0" smtClean="0">
                <a:latin typeface="+mj-lt"/>
                <a:cs typeface="Arial"/>
              </a:rPr>
              <a:t>Is a technique that involves </a:t>
            </a:r>
            <a:r>
              <a:rPr lang="en-US" dirty="0">
                <a:latin typeface="+mj-lt"/>
                <a:cs typeface="Arial"/>
              </a:rPr>
              <a:t>the </a:t>
            </a:r>
            <a:r>
              <a:rPr lang="en-US" dirty="0" smtClean="0">
                <a:latin typeface="+mj-lt"/>
                <a:cs typeface="Arial"/>
              </a:rPr>
              <a:t>use of </a:t>
            </a:r>
            <a:r>
              <a:rPr lang="en-US" dirty="0">
                <a:latin typeface="+mj-lt"/>
                <a:cs typeface="Arial"/>
              </a:rPr>
              <a:t>a secret key to generate a small block of data, known as a message </a:t>
            </a:r>
            <a:r>
              <a:rPr lang="en-US" dirty="0" smtClean="0">
                <a:latin typeface="+mj-lt"/>
                <a:cs typeface="Arial"/>
              </a:rPr>
              <a:t>authentication code </a:t>
            </a:r>
            <a:r>
              <a:rPr lang="en-US" dirty="0">
                <a:latin typeface="+mj-lt"/>
                <a:cs typeface="Arial"/>
              </a:rPr>
              <a:t>, that is appended to the message.</a:t>
            </a:r>
          </a:p>
          <a:p>
            <a:endParaRPr lang="en-US" dirty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80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MAC assumes that two </a:t>
            </a:r>
            <a:r>
              <a:rPr lang="en-US" dirty="0">
                <a:latin typeface="+mj-lt"/>
                <a:cs typeface="Arial"/>
              </a:rPr>
              <a:t>communicating parties, say A and B, share a common secret key K</a:t>
            </a:r>
            <a:r>
              <a:rPr lang="en-US" baseline="-25000" dirty="0">
                <a:latin typeface="+mj-lt"/>
                <a:cs typeface="Arial"/>
              </a:rPr>
              <a:t>AB</a:t>
            </a:r>
            <a:r>
              <a:rPr lang="en-US" dirty="0">
                <a:latin typeface="+mj-lt"/>
                <a:cs typeface="Arial"/>
              </a:rPr>
              <a:t>. 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1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When A </a:t>
            </a:r>
            <a:r>
              <a:rPr lang="en-US" dirty="0">
                <a:latin typeface="+mj-lt"/>
                <a:cs typeface="Arial"/>
              </a:rPr>
              <a:t>has a message to send to B, it calculates the message authentication code as </a:t>
            </a:r>
            <a:r>
              <a:rPr lang="en-US" dirty="0" smtClean="0">
                <a:latin typeface="+mj-lt"/>
                <a:cs typeface="Arial"/>
              </a:rPr>
              <a:t>a function </a:t>
            </a:r>
            <a:r>
              <a:rPr lang="en-US" dirty="0">
                <a:latin typeface="+mj-lt"/>
                <a:cs typeface="Arial"/>
              </a:rPr>
              <a:t>of the message and the key: MAC</a:t>
            </a:r>
            <a:r>
              <a:rPr lang="en-US" baseline="-25000" dirty="0">
                <a:latin typeface="+mj-lt"/>
                <a:cs typeface="Arial"/>
              </a:rPr>
              <a:t>M</a:t>
            </a:r>
            <a:r>
              <a:rPr lang="en-US" dirty="0">
                <a:latin typeface="+mj-lt"/>
                <a:cs typeface="Arial"/>
              </a:rPr>
              <a:t> =  F(K</a:t>
            </a:r>
            <a:r>
              <a:rPr lang="en-US" baseline="-25000" dirty="0">
                <a:latin typeface="+mj-lt"/>
                <a:cs typeface="Arial"/>
              </a:rPr>
              <a:t>AB</a:t>
            </a:r>
            <a:r>
              <a:rPr lang="en-US" dirty="0">
                <a:latin typeface="+mj-lt"/>
                <a:cs typeface="Arial"/>
              </a:rPr>
              <a:t> , M ).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6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message plus </a:t>
            </a:r>
            <a:r>
              <a:rPr lang="en-US" dirty="0" smtClean="0">
                <a:latin typeface="+mj-lt"/>
                <a:cs typeface="Arial"/>
              </a:rPr>
              <a:t>code are </a:t>
            </a:r>
            <a:r>
              <a:rPr lang="en-US" dirty="0">
                <a:latin typeface="+mj-lt"/>
                <a:cs typeface="Arial"/>
              </a:rPr>
              <a:t>transmitted to the intended recipient.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60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recipient performs the same </a:t>
            </a:r>
            <a:r>
              <a:rPr lang="en-US" dirty="0" smtClean="0">
                <a:latin typeface="+mj-lt"/>
                <a:cs typeface="Arial"/>
              </a:rPr>
              <a:t>calculation on </a:t>
            </a:r>
            <a:r>
              <a:rPr lang="en-US" dirty="0">
                <a:latin typeface="+mj-lt"/>
                <a:cs typeface="Arial"/>
              </a:rPr>
              <a:t>the received message, using the same secret key, to generate a new </a:t>
            </a:r>
            <a:r>
              <a:rPr lang="en-US" dirty="0" smtClean="0">
                <a:latin typeface="+mj-lt"/>
                <a:cs typeface="Arial"/>
              </a:rPr>
              <a:t>message authentication </a:t>
            </a:r>
            <a:r>
              <a:rPr lang="en-US" dirty="0">
                <a:latin typeface="+mj-lt"/>
                <a:cs typeface="Arial"/>
              </a:rPr>
              <a:t>code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received code is compared to the </a:t>
            </a:r>
            <a:r>
              <a:rPr lang="en-US">
                <a:latin typeface="+mj-lt"/>
                <a:cs typeface="Arial"/>
              </a:rPr>
              <a:t>calculated </a:t>
            </a:r>
            <a:r>
              <a:rPr lang="en-US" smtClean="0">
                <a:latin typeface="+mj-lt"/>
                <a:cs typeface="Arial"/>
              </a:rPr>
              <a:t>code.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99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message </a:t>
            </a:r>
            <a:r>
              <a:rPr lang="en-US" sz="2800" smtClean="0">
                <a:cs typeface="Arial" pitchFamily="34" charset="0"/>
              </a:rPr>
              <a:t>authentication approaches.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13" y="1422400"/>
            <a:ext cx="7518401" cy="473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91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If we assume that only the receiver and the sender know the </a:t>
            </a:r>
            <a:r>
              <a:rPr lang="en-US" dirty="0" smtClean="0">
                <a:latin typeface="+mj-lt"/>
                <a:cs typeface="Arial"/>
              </a:rPr>
              <a:t>identity of </a:t>
            </a:r>
            <a:r>
              <a:rPr lang="en-US" dirty="0">
                <a:latin typeface="+mj-lt"/>
                <a:cs typeface="Arial"/>
              </a:rPr>
              <a:t>the secret key, and if the received code matches the calculated code</a:t>
            </a:r>
            <a:r>
              <a:rPr lang="en-US" dirty="0" smtClean="0">
                <a:latin typeface="+mj-lt"/>
                <a:cs typeface="Arial"/>
              </a:rPr>
              <a:t>, then: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09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1. </a:t>
            </a:r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receiver is assured </a:t>
            </a:r>
            <a:r>
              <a:rPr lang="en-US" dirty="0" smtClean="0">
                <a:latin typeface="+mj-lt"/>
                <a:cs typeface="Arial"/>
              </a:rPr>
              <a:t>that </a:t>
            </a:r>
            <a:r>
              <a:rPr lang="en-US" dirty="0">
                <a:latin typeface="+mj-lt"/>
                <a:cs typeface="Arial"/>
              </a:rPr>
              <a:t>message has not been altered.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Attacker does not know the secret key. If message is altered </a:t>
            </a:r>
            <a:r>
              <a:rPr lang="en-US" dirty="0">
                <a:latin typeface="+mj-lt"/>
                <a:cs typeface="Arial"/>
              </a:rPr>
              <a:t>but </a:t>
            </a:r>
            <a:r>
              <a:rPr lang="en-US" dirty="0" smtClean="0">
                <a:latin typeface="+mj-lt"/>
                <a:cs typeface="Arial"/>
              </a:rPr>
              <a:t>code remains the same, then </a:t>
            </a:r>
            <a:r>
              <a:rPr lang="en-US" dirty="0">
                <a:latin typeface="+mj-lt"/>
                <a:cs typeface="Arial"/>
              </a:rPr>
              <a:t>receiver’s </a:t>
            </a:r>
            <a:r>
              <a:rPr lang="en-US" dirty="0" smtClean="0">
                <a:latin typeface="+mj-lt"/>
                <a:cs typeface="Arial"/>
              </a:rPr>
              <a:t>calculation of </a:t>
            </a:r>
            <a:r>
              <a:rPr lang="en-US" dirty="0">
                <a:latin typeface="+mj-lt"/>
                <a:cs typeface="Arial"/>
              </a:rPr>
              <a:t>the code will differ from the received code.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09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2. </a:t>
            </a:r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receiver is assured that the message is from the alleged sender.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3. If </a:t>
            </a:r>
            <a:r>
              <a:rPr lang="en-US" dirty="0">
                <a:latin typeface="+mj-lt"/>
                <a:cs typeface="Arial"/>
              </a:rPr>
              <a:t>the message includes a sequence </a:t>
            </a:r>
            <a:r>
              <a:rPr lang="en-US" dirty="0" smtClean="0">
                <a:latin typeface="+mj-lt"/>
                <a:cs typeface="Arial"/>
              </a:rPr>
              <a:t>number, </a:t>
            </a:r>
            <a:r>
              <a:rPr lang="en-US" dirty="0">
                <a:latin typeface="+mj-lt"/>
                <a:cs typeface="Arial"/>
              </a:rPr>
              <a:t>then the receiver can be assured of the proper </a:t>
            </a:r>
            <a:r>
              <a:rPr lang="en-US" dirty="0" smtClean="0">
                <a:latin typeface="+mj-lt"/>
                <a:cs typeface="Arial"/>
              </a:rPr>
              <a:t>sequence.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30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NIST </a:t>
            </a:r>
            <a:r>
              <a:rPr lang="en-US" dirty="0" smtClean="0"/>
              <a:t>specification, FIPS </a:t>
            </a:r>
            <a:r>
              <a:rPr lang="en-US" dirty="0"/>
              <a:t>PUB 113, </a:t>
            </a:r>
            <a:r>
              <a:rPr lang="en-US" dirty="0" smtClean="0"/>
              <a:t> recommends </a:t>
            </a:r>
            <a:r>
              <a:rPr lang="en-US" dirty="0"/>
              <a:t>the use of </a:t>
            </a:r>
            <a:r>
              <a:rPr lang="en-US" dirty="0" smtClean="0"/>
              <a:t>DES.</a:t>
            </a:r>
          </a:p>
          <a:p>
            <a:r>
              <a:rPr lang="en-US" dirty="0"/>
              <a:t>DES is used to </a:t>
            </a:r>
            <a:r>
              <a:rPr lang="en-US" dirty="0" smtClean="0"/>
              <a:t>encrypt the </a:t>
            </a:r>
            <a:r>
              <a:rPr lang="en-US" dirty="0"/>
              <a:t>message, and the last number of bits of ciphertext are </a:t>
            </a:r>
            <a:r>
              <a:rPr lang="en-US" dirty="0" smtClean="0"/>
              <a:t>used as </a:t>
            </a:r>
            <a:r>
              <a:rPr lang="en-US" dirty="0"/>
              <a:t>the code.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16- or 32-bit code is typical.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6304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Encryption protects against passive attack (eavesdropping).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Protection </a:t>
            </a:r>
            <a:r>
              <a:rPr lang="en-US" dirty="0">
                <a:latin typeface="+mj-lt"/>
              </a:rPr>
              <a:t>against active attack (falsification of data and </a:t>
            </a:r>
            <a:r>
              <a:rPr lang="en-US" dirty="0" smtClean="0">
                <a:latin typeface="+mj-lt"/>
              </a:rPr>
              <a:t>transactions) is </a:t>
            </a:r>
            <a:r>
              <a:rPr lang="en-US" dirty="0">
                <a:latin typeface="+mj-lt"/>
              </a:rPr>
              <a:t>known as message authentication.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49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Message authentication is </a:t>
            </a:r>
            <a:r>
              <a:rPr lang="en-US" dirty="0" smtClean="0">
                <a:latin typeface="+mj-lt"/>
              </a:rPr>
              <a:t>a procedure </a:t>
            </a:r>
            <a:r>
              <a:rPr lang="en-US" dirty="0">
                <a:latin typeface="+mj-lt"/>
              </a:rPr>
              <a:t>that allows communicating parties to verify that received </a:t>
            </a:r>
            <a:r>
              <a:rPr lang="en-US" dirty="0" smtClean="0">
                <a:latin typeface="+mj-lt"/>
              </a:rPr>
              <a:t>messages</a:t>
            </a:r>
            <a:r>
              <a:rPr lang="en-US" dirty="0">
                <a:latin typeface="+mj-lt"/>
              </a:rPr>
              <a:t>, file, document, or other collection of data </a:t>
            </a:r>
            <a:r>
              <a:rPr lang="en-US" dirty="0" smtClean="0">
                <a:latin typeface="+mj-lt"/>
              </a:rPr>
              <a:t>are authentic</a:t>
            </a:r>
            <a:r>
              <a:rPr lang="en-US" dirty="0">
                <a:latin typeface="+mj-lt"/>
              </a:rPr>
              <a:t>. </a:t>
            </a:r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67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There are </a:t>
            </a:r>
            <a:r>
              <a:rPr lang="en-US" dirty="0">
                <a:latin typeface="+mj-lt"/>
              </a:rPr>
              <a:t>two important </a:t>
            </a:r>
            <a:r>
              <a:rPr lang="en-US" dirty="0" smtClean="0">
                <a:latin typeface="+mj-lt"/>
              </a:rPr>
              <a:t>aspects: </a:t>
            </a:r>
          </a:p>
          <a:p>
            <a:r>
              <a:rPr lang="en-US" dirty="0" smtClean="0">
                <a:latin typeface="+mj-lt"/>
              </a:rPr>
              <a:t>to </a:t>
            </a:r>
            <a:r>
              <a:rPr lang="en-US" dirty="0">
                <a:latin typeface="+mj-lt"/>
              </a:rPr>
              <a:t>verify that the contents of the </a:t>
            </a:r>
            <a:r>
              <a:rPr lang="en-US" dirty="0" smtClean="0">
                <a:latin typeface="+mj-lt"/>
              </a:rPr>
              <a:t>message have </a:t>
            </a:r>
            <a:r>
              <a:rPr lang="en-US" dirty="0">
                <a:latin typeface="+mj-lt"/>
              </a:rPr>
              <a:t>not been </a:t>
            </a:r>
            <a:r>
              <a:rPr lang="en-US" dirty="0" smtClean="0">
                <a:latin typeface="+mj-lt"/>
              </a:rPr>
              <a:t>altered, </a:t>
            </a:r>
            <a:r>
              <a:rPr lang="en-US" dirty="0">
                <a:latin typeface="+mj-lt"/>
              </a:rPr>
              <a:t>and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 </a:t>
            </a:r>
            <a:r>
              <a:rPr lang="en-US" dirty="0"/>
              <a:t>to </a:t>
            </a:r>
            <a:r>
              <a:rPr lang="en-US"/>
              <a:t>verify </a:t>
            </a:r>
            <a:r>
              <a:rPr lang="en-US" smtClean="0"/>
              <a:t> that </a:t>
            </a:r>
            <a:r>
              <a:rPr lang="en-US" smtClean="0">
                <a:latin typeface="+mj-lt"/>
              </a:rPr>
              <a:t>the </a:t>
            </a:r>
            <a:r>
              <a:rPr lang="en-US" dirty="0">
                <a:latin typeface="+mj-lt"/>
              </a:rPr>
              <a:t>source is authentic.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61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Also, we would like to  verify </a:t>
            </a:r>
            <a:r>
              <a:rPr lang="en-US" dirty="0">
                <a:latin typeface="+mj-lt"/>
              </a:rPr>
              <a:t>a message’s timeliness (it has not been artificially delayed and replayed) </a:t>
            </a:r>
            <a:r>
              <a:rPr lang="en-US" dirty="0" smtClean="0">
                <a:latin typeface="+mj-lt"/>
              </a:rPr>
              <a:t>and sequence </a:t>
            </a:r>
            <a:r>
              <a:rPr lang="en-US" dirty="0">
                <a:latin typeface="+mj-lt"/>
              </a:rPr>
              <a:t>relative to other messages </a:t>
            </a:r>
            <a:r>
              <a:rPr lang="en-US" dirty="0" smtClean="0">
                <a:latin typeface="+mj-lt"/>
              </a:rPr>
              <a:t>flowing between </a:t>
            </a:r>
            <a:r>
              <a:rPr lang="en-US" dirty="0">
                <a:latin typeface="+mj-lt"/>
              </a:rPr>
              <a:t>two parties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>
                <a:latin typeface="+mj-lt"/>
              </a:rPr>
              <a:t>T</a:t>
            </a:r>
            <a:r>
              <a:rPr lang="en-US" dirty="0" smtClean="0">
                <a:latin typeface="+mj-lt"/>
              </a:rPr>
              <a:t>hese are related to data integrity.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51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Authentication Using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Encryption</a:t>
            </a:r>
          </a:p>
          <a:p>
            <a:r>
              <a:rPr lang="en-US" dirty="0" smtClean="0">
                <a:latin typeface="+mj-lt"/>
                <a:cs typeface="Arial"/>
              </a:rPr>
              <a:t>We can </a:t>
            </a:r>
            <a:r>
              <a:rPr lang="en-US" dirty="0">
                <a:latin typeface="+mj-lt"/>
                <a:cs typeface="Arial"/>
              </a:rPr>
              <a:t>perform </a:t>
            </a:r>
            <a:r>
              <a:rPr lang="en-US" dirty="0" smtClean="0">
                <a:latin typeface="+mj-lt"/>
                <a:cs typeface="Arial"/>
              </a:rPr>
              <a:t>authentication </a:t>
            </a:r>
            <a:r>
              <a:rPr lang="en-US" dirty="0">
                <a:latin typeface="+mj-lt"/>
                <a:cs typeface="Arial"/>
              </a:rPr>
              <a:t>by the use of </a:t>
            </a:r>
            <a:r>
              <a:rPr lang="en-US" dirty="0" smtClean="0">
                <a:latin typeface="+mj-lt"/>
                <a:cs typeface="Arial"/>
              </a:rPr>
              <a:t>symmetric encryption</a:t>
            </a:r>
            <a:r>
              <a:rPr lang="en-US" dirty="0">
                <a:latin typeface="+mj-lt"/>
                <a:cs typeface="Arial"/>
              </a:rPr>
              <a:t>. 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2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We assume that only the sender and receiver share a key, so only the genuine sender would be able to encrypt a message </a:t>
            </a:r>
            <a:r>
              <a:rPr lang="en-US" dirty="0" smtClean="0">
                <a:latin typeface="+mj-lt"/>
                <a:cs typeface="Arial"/>
              </a:rPr>
              <a:t>successfully.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Message Authentication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20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7452</TotalTime>
  <Words>700</Words>
  <Application>Microsoft Office PowerPoint</Application>
  <PresentationFormat>On-screen Show (4:3)</PresentationFormat>
  <Paragraphs>92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  <vt:lpstr>Message Authentication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3013</cp:revision>
  <cp:lastPrinted>2015-04-15T04:00:00Z</cp:lastPrinted>
  <dcterms:created xsi:type="dcterms:W3CDTF">2015-04-10T12:56:27Z</dcterms:created>
  <dcterms:modified xsi:type="dcterms:W3CDTF">2016-04-14T07:05:24Z</dcterms:modified>
</cp:coreProperties>
</file>