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703" r:id="rId5"/>
    <p:sldId id="717" r:id="rId6"/>
    <p:sldId id="718" r:id="rId7"/>
    <p:sldId id="719" r:id="rId8"/>
    <p:sldId id="720" r:id="rId9"/>
    <p:sldId id="723" r:id="rId10"/>
    <p:sldId id="721" r:id="rId11"/>
    <p:sldId id="722" r:id="rId12"/>
    <p:sldId id="724" r:id="rId13"/>
    <p:sldId id="725" r:id="rId14"/>
    <p:sldId id="726" r:id="rId15"/>
    <p:sldId id="727" r:id="rId16"/>
    <p:sldId id="729" r:id="rId17"/>
    <p:sldId id="728" r:id="rId18"/>
    <p:sldId id="730" r:id="rId19"/>
    <p:sldId id="731" r:id="rId20"/>
    <p:sldId id="732" r:id="rId21"/>
    <p:sldId id="71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When HTTPS is used, the following elements of the communication are encrypted</a:t>
            </a:r>
            <a:r>
              <a:rPr lang="en-US" dirty="0" smtClean="0"/>
              <a:t>:</a:t>
            </a:r>
          </a:p>
          <a:p>
            <a:r>
              <a:rPr lang="en-US" dirty="0" smtClean="0"/>
              <a:t>URL </a:t>
            </a:r>
            <a:r>
              <a:rPr lang="en-US" dirty="0"/>
              <a:t>of the requested document</a:t>
            </a:r>
          </a:p>
          <a:p>
            <a:r>
              <a:rPr lang="en-US" dirty="0" smtClean="0"/>
              <a:t>Contents </a:t>
            </a:r>
            <a:r>
              <a:rPr lang="en-US" dirty="0"/>
              <a:t>of the </a:t>
            </a:r>
            <a:r>
              <a:rPr lang="en-US" dirty="0" smtClean="0"/>
              <a:t>document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81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Contents </a:t>
            </a:r>
            <a:r>
              <a:rPr lang="en-US" dirty="0"/>
              <a:t>of browser forms (filled in by browser user)</a:t>
            </a:r>
          </a:p>
          <a:p>
            <a:r>
              <a:rPr lang="en-US" dirty="0" smtClean="0"/>
              <a:t>Cookies </a:t>
            </a:r>
            <a:r>
              <a:rPr lang="en-US" dirty="0"/>
              <a:t>sent from browser to server and from server to browser</a:t>
            </a:r>
          </a:p>
          <a:p>
            <a:r>
              <a:rPr lang="en-US" dirty="0" smtClean="0"/>
              <a:t>Contents </a:t>
            </a:r>
            <a:r>
              <a:rPr lang="en-US" dirty="0"/>
              <a:t>of HTTP header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9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Connection </a:t>
            </a:r>
            <a:r>
              <a:rPr lang="en-US" b="1" dirty="0" smtClean="0"/>
              <a:t>Initiation:</a:t>
            </a:r>
            <a:endParaRPr lang="en-US" b="1" dirty="0"/>
          </a:p>
          <a:p>
            <a:r>
              <a:rPr lang="en-US" dirty="0" smtClean="0"/>
              <a:t>The </a:t>
            </a:r>
            <a:r>
              <a:rPr lang="en-US" dirty="0"/>
              <a:t>agent acting as the HTTP client also acts as the TLS client. </a:t>
            </a:r>
            <a:endParaRPr lang="en-US" dirty="0" smtClean="0"/>
          </a:p>
          <a:p>
            <a:r>
              <a:rPr lang="en-US" dirty="0" smtClean="0"/>
              <a:t>The client </a:t>
            </a:r>
            <a:r>
              <a:rPr lang="en-US" dirty="0"/>
              <a:t>initiates a connection to the server on the appropriate port and then </a:t>
            </a:r>
            <a:r>
              <a:rPr lang="en-US" dirty="0" smtClean="0"/>
              <a:t>sends the </a:t>
            </a:r>
            <a:r>
              <a:rPr lang="en-US" dirty="0"/>
              <a:t>TLS </a:t>
            </a:r>
            <a:r>
              <a:rPr lang="en-US" dirty="0" err="1"/>
              <a:t>ClientHello</a:t>
            </a:r>
            <a:r>
              <a:rPr lang="en-US" dirty="0"/>
              <a:t> to begin the TLS handshake. 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45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When TLS </a:t>
            </a:r>
            <a:r>
              <a:rPr lang="en-US" dirty="0"/>
              <a:t>handshake </a:t>
            </a:r>
            <a:r>
              <a:rPr lang="en-US" dirty="0" smtClean="0"/>
              <a:t>has finished</a:t>
            </a:r>
            <a:r>
              <a:rPr lang="en-US" dirty="0"/>
              <a:t>, the client may then initiate the first HTTP request. </a:t>
            </a:r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/>
              <a:t>HTTP data is to </a:t>
            </a:r>
            <a:r>
              <a:rPr lang="en-US" dirty="0" smtClean="0"/>
              <a:t>be sent </a:t>
            </a:r>
            <a:r>
              <a:rPr lang="en-US" dirty="0"/>
              <a:t>as TLS application data. </a:t>
            </a:r>
            <a:endParaRPr lang="en-US" dirty="0" smtClean="0"/>
          </a:p>
          <a:p>
            <a:r>
              <a:rPr lang="en-US" dirty="0"/>
              <a:t>There are three levels of awareness of a connection in HTTPS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4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At </a:t>
            </a:r>
            <a:r>
              <a:rPr lang="en-US" dirty="0"/>
              <a:t>the </a:t>
            </a:r>
            <a:r>
              <a:rPr lang="en-US" dirty="0" smtClean="0"/>
              <a:t>HTTP level</a:t>
            </a:r>
            <a:r>
              <a:rPr lang="en-US" dirty="0"/>
              <a:t>, an HTTP client requests a connection to an HTTP server by sending a </a:t>
            </a:r>
            <a:r>
              <a:rPr lang="en-US" dirty="0" smtClean="0"/>
              <a:t>connection request </a:t>
            </a:r>
            <a:r>
              <a:rPr lang="en-US" dirty="0"/>
              <a:t>to the next lowest layer. </a:t>
            </a:r>
            <a:endParaRPr lang="en-US" dirty="0" smtClean="0"/>
          </a:p>
          <a:p>
            <a:r>
              <a:rPr lang="en-US" dirty="0"/>
              <a:t>Typically, the next lowest layer is TCP, but it also may be TLS/SSL.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43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At the </a:t>
            </a:r>
            <a:r>
              <a:rPr lang="en-US" dirty="0"/>
              <a:t>level of TLS, a </a:t>
            </a:r>
            <a:r>
              <a:rPr lang="en-US" dirty="0" smtClean="0"/>
              <a:t> session </a:t>
            </a:r>
            <a:r>
              <a:rPr lang="en-US" dirty="0"/>
              <a:t>is established between </a:t>
            </a:r>
            <a:r>
              <a:rPr lang="en-US" dirty="0" smtClean="0"/>
              <a:t>a TLS </a:t>
            </a:r>
            <a:r>
              <a:rPr lang="en-US" dirty="0"/>
              <a:t>client and a TLS server.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session can support </a:t>
            </a:r>
            <a:r>
              <a:rPr lang="en-US" dirty="0" smtClean="0"/>
              <a:t>one or more connections at any time.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00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TLS request to establish a connection begins with </a:t>
            </a:r>
            <a:r>
              <a:rPr lang="en-US" dirty="0" smtClean="0"/>
              <a:t>the establishment </a:t>
            </a:r>
            <a:r>
              <a:rPr lang="en-US" dirty="0"/>
              <a:t>of a TCP connection between the TCP entity on the client side </a:t>
            </a:r>
            <a:r>
              <a:rPr lang="en-US" dirty="0" smtClean="0"/>
              <a:t>and the </a:t>
            </a:r>
            <a:r>
              <a:rPr lang="en-US" dirty="0"/>
              <a:t>TCP entity on the server side.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08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Connection </a:t>
            </a:r>
            <a:r>
              <a:rPr lang="en-US" b="1" dirty="0" smtClean="0"/>
              <a:t>Closure:</a:t>
            </a:r>
          </a:p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An HTTP client or server can indicate the closing of a connection by including the line </a:t>
            </a:r>
            <a:r>
              <a:rPr lang="en-US" b="1" dirty="0">
                <a:solidFill>
                  <a:schemeClr val="tx2">
                    <a:lumMod val="10000"/>
                  </a:schemeClr>
                </a:solidFill>
                <a:latin typeface="Courier New"/>
                <a:cs typeface="Courier New"/>
              </a:rPr>
              <a:t>Connection: close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  <a:cs typeface="Courier New"/>
              </a:rPr>
              <a:t>in an HTTP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  <a:cs typeface="Courier New"/>
              </a:rPr>
              <a:t>record</a:t>
            </a:r>
            <a:endParaRPr lang="en-US" dirty="0">
              <a:solidFill>
                <a:schemeClr val="tx2">
                  <a:lumMod val="10000"/>
                </a:schemeClr>
              </a:solidFill>
              <a:cs typeface="Courier New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07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  <a:cs typeface="Courier New"/>
              </a:rPr>
              <a:t>The closure of an HTTPS connection requires that TLS close the connection with the peer TLS entity on the remote side, which will involve closing the underlying TCP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  <a:cs typeface="Courier New"/>
              </a:rPr>
              <a:t>connection.</a:t>
            </a:r>
            <a:endParaRPr lang="en-US" dirty="0">
              <a:solidFill>
                <a:schemeClr val="tx2">
                  <a:lumMod val="10000"/>
                </a:schemeClr>
              </a:solidFill>
              <a:cs typeface="Courier New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69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  <a:cs typeface="Courier New"/>
              </a:rPr>
              <a:t>TLS implementations must initiate an exchange of closure alerts before closing a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  <a:cs typeface="Courier New"/>
              </a:rPr>
              <a:t>connection.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22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working of</a:t>
            </a:r>
            <a:r>
              <a:rPr lang="en-US" sz="2800" dirty="0" smtClean="0">
                <a:cs typeface="Arial" pitchFamily="34" charset="0"/>
              </a:rPr>
              <a:t> </a:t>
            </a:r>
            <a:r>
              <a:rPr lang="en-US" sz="2800" dirty="0">
                <a:cs typeface="Arial" pitchFamily="34" charset="0"/>
              </a:rPr>
              <a:t>HTTPS.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sz="2800" smtClean="0">
                <a:solidFill>
                  <a:schemeClr val="tx2">
                    <a:lumMod val="10000"/>
                  </a:schemeClr>
                </a:solidFill>
                <a:cs typeface="Courier New"/>
              </a:rPr>
              <a:t>A </a:t>
            </a:r>
            <a:r>
              <a:rPr lang="en-US" sz="2800" dirty="0">
                <a:solidFill>
                  <a:schemeClr val="tx2">
                    <a:lumMod val="10000"/>
                  </a:schemeClr>
                </a:solidFill>
                <a:cs typeface="Courier New"/>
              </a:rPr>
              <a:t>TLS implementation may, after sending a closure alert, close the connection without waiting for the peer to send its closure alert, generating an “incomplete </a:t>
            </a:r>
            <a:r>
              <a:rPr lang="en-US" sz="2800">
                <a:solidFill>
                  <a:schemeClr val="tx2">
                    <a:lumMod val="10000"/>
                  </a:schemeClr>
                </a:solidFill>
                <a:cs typeface="Courier New"/>
              </a:rPr>
              <a:t>close</a:t>
            </a:r>
            <a:r>
              <a:rPr lang="en-US" sz="2800" smtClean="0">
                <a:solidFill>
                  <a:schemeClr val="tx2">
                    <a:lumMod val="10000"/>
                  </a:schemeClr>
                </a:solidFill>
                <a:cs typeface="Courier New"/>
              </a:rPr>
              <a:t>”.</a:t>
            </a:r>
            <a:endParaRPr lang="en-US" sz="2800" dirty="0">
              <a:solidFill>
                <a:schemeClr val="tx2">
                  <a:lumMod val="10000"/>
                </a:schemeClr>
              </a:solidFill>
              <a:cs typeface="Courier New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65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  <a:cs typeface="Courier New"/>
              </a:rPr>
              <a:t>An unannounced TCP closure could be evidence of some sort of attack so the HTTPS client should issue some sort of security warning when this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  <a:cs typeface="Courier New"/>
              </a:rPr>
              <a:t>occurs.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73385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HTTPS (HTTP over SSL) refers to the combination of HTTP and SSL to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implement secure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communication between a Web browser and a Web server.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50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HTTPS capability is built into all modern Web browsers. </a:t>
            </a:r>
            <a:endParaRPr lang="en-US" dirty="0" smtClean="0"/>
          </a:p>
          <a:p>
            <a:r>
              <a:rPr lang="en-US" dirty="0" smtClean="0"/>
              <a:t>Its </a:t>
            </a:r>
            <a:r>
              <a:rPr lang="en-US" dirty="0"/>
              <a:t>use </a:t>
            </a:r>
            <a:r>
              <a:rPr lang="en-US" dirty="0" smtClean="0"/>
              <a:t>depends on </a:t>
            </a:r>
            <a:r>
              <a:rPr lang="en-US" dirty="0"/>
              <a:t>the Web server supporting HTTPS communication.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11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example, </a:t>
            </a:r>
            <a:r>
              <a:rPr lang="en-US" dirty="0" smtClean="0"/>
              <a:t>some search </a:t>
            </a:r>
            <a:r>
              <a:rPr lang="en-US" dirty="0"/>
              <a:t>engines do not support HTTPS</a:t>
            </a:r>
            <a:r>
              <a:rPr lang="en-US" dirty="0" smtClean="0"/>
              <a:t>.</a:t>
            </a:r>
          </a:p>
          <a:p>
            <a:r>
              <a:rPr lang="en-US" dirty="0" smtClean="0"/>
              <a:t>Google </a:t>
            </a:r>
            <a:r>
              <a:rPr lang="en-US" dirty="0"/>
              <a:t>provides HTTPS as an option</a:t>
            </a:r>
            <a:r>
              <a:rPr lang="en-US" dirty="0" smtClean="0"/>
              <a:t>: https</a:t>
            </a:r>
            <a:r>
              <a:rPr lang="en-US" dirty="0"/>
              <a:t>://google.com</a:t>
            </a:r>
            <a:r>
              <a:rPr lang="en-US" dirty="0" smtClean="0"/>
              <a:t>.</a:t>
            </a:r>
          </a:p>
          <a:p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64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principal difference seen by a user of a Web browser is that URL (</a:t>
            </a:r>
            <a:r>
              <a:rPr lang="en-US" dirty="0" smtClean="0"/>
              <a:t>uniform resource </a:t>
            </a:r>
            <a:r>
              <a:rPr lang="en-US" dirty="0"/>
              <a:t>locator) addresses begin with https:// rather than http://.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36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normal HTTP </a:t>
            </a:r>
            <a:r>
              <a:rPr lang="en-US" dirty="0"/>
              <a:t>connection uses port 80.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HTTPS is specified, port 443 is used, </a:t>
            </a:r>
            <a:r>
              <a:rPr lang="en-US" dirty="0" smtClean="0"/>
              <a:t>which invokes SSL.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75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HTTPS is documented in RFC 2818, </a:t>
            </a:r>
            <a:r>
              <a:rPr lang="en-US" i="1" dirty="0"/>
              <a:t>HTTP Over TLS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/>
              <a:t>is no </a:t>
            </a:r>
            <a:r>
              <a:rPr lang="en-US" dirty="0" smtClean="0"/>
              <a:t>fundamental change </a:t>
            </a:r>
            <a:r>
              <a:rPr lang="en-US" dirty="0"/>
              <a:t>in using HTTP over either SSL or TLS, and both implementations </a:t>
            </a:r>
            <a:r>
              <a:rPr lang="en-US" dirty="0" smtClean="0"/>
              <a:t>are referred </a:t>
            </a:r>
            <a:r>
              <a:rPr lang="en-US" dirty="0"/>
              <a:t>to as HTTPS.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HTTPS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6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13729</TotalTime>
  <Words>609</Words>
  <Application>Microsoft Office PowerPoint</Application>
  <PresentationFormat>On-screen Show (4:3)</PresentationFormat>
  <Paragraphs>85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  <vt:lpstr>HTTPS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8254</cp:revision>
  <cp:lastPrinted>2015-04-15T04:00:00Z</cp:lastPrinted>
  <dcterms:created xsi:type="dcterms:W3CDTF">2015-04-10T12:56:27Z</dcterms:created>
  <dcterms:modified xsi:type="dcterms:W3CDTF">2016-06-08T01:47:42Z</dcterms:modified>
</cp:coreProperties>
</file>