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1121" r:id="rId5"/>
    <p:sldId id="1102" r:id="rId6"/>
    <p:sldId id="1116" r:id="rId7"/>
    <p:sldId id="1122" r:id="rId8"/>
    <p:sldId id="1103" r:id="rId9"/>
    <p:sldId id="1104" r:id="rId10"/>
    <p:sldId id="1105" r:id="rId11"/>
    <p:sldId id="1106" r:id="rId12"/>
    <p:sldId id="1107" r:id="rId13"/>
    <p:sldId id="1108" r:id="rId14"/>
    <p:sldId id="1109" r:id="rId15"/>
    <p:sldId id="1110" r:id="rId16"/>
    <p:sldId id="1111" r:id="rId17"/>
    <p:sldId id="1112" r:id="rId18"/>
    <p:sldId id="1113" r:id="rId19"/>
    <p:sldId id="1114" r:id="rId20"/>
    <p:sldId id="1117" r:id="rId21"/>
    <p:sldId id="1118" r:id="rId22"/>
    <p:sldId id="1119" r:id="rId23"/>
    <p:sldId id="1120" r:id="rId24"/>
    <p:sldId id="109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8/9/2016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8/9/2016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3: Define a Traffic Class and Access List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Create an ACL that defines internal traffic.</a:t>
            </a:r>
          </a:p>
          <a:p>
            <a:r>
              <a:rPr lang="en-US" dirty="0"/>
              <a:t>Use the </a:t>
            </a:r>
            <a:r>
              <a:rPr lang="en-US" b="1" i="1" dirty="0"/>
              <a:t>access-list</a:t>
            </a:r>
            <a:r>
              <a:rPr lang="en-US" dirty="0"/>
              <a:t> command to create extended ACL 101 to permit all IP protocols from the </a:t>
            </a:r>
            <a:r>
              <a:rPr lang="en-US" dirty="0" smtClean="0"/>
              <a:t>192.168.3.0/24 source </a:t>
            </a:r>
            <a:r>
              <a:rPr lang="en-US" dirty="0"/>
              <a:t>network to any destination.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101 permit </a:t>
            </a:r>
            <a:r>
              <a:rPr lang="en-US" b="1" dirty="0" err="1"/>
              <a:t>ip</a:t>
            </a:r>
            <a:r>
              <a:rPr lang="en-US" b="1" dirty="0"/>
              <a:t> 192.168.3.0 0.0.0.255 </a:t>
            </a:r>
            <a:r>
              <a:rPr lang="en-US" b="1" dirty="0" smtClean="0"/>
              <a:t>any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36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r>
              <a:rPr lang="en-US" b="1" dirty="0"/>
              <a:t>Step 2. Create a </a:t>
            </a:r>
            <a:r>
              <a:rPr lang="en-US" b="1" dirty="0" smtClean="0"/>
              <a:t>class </a:t>
            </a:r>
            <a:r>
              <a:rPr lang="en-US" b="1" dirty="0"/>
              <a:t>map referencing the internal traffic </a:t>
            </a:r>
            <a:r>
              <a:rPr lang="en-US" b="1" dirty="0" smtClean="0"/>
              <a:t>ACL.</a:t>
            </a:r>
            <a:endParaRPr lang="en-US" b="1" dirty="0"/>
          </a:p>
          <a:p>
            <a:r>
              <a:rPr lang="en-US" dirty="0"/>
              <a:t>Use the </a:t>
            </a:r>
            <a:r>
              <a:rPr lang="en-US" b="1" i="1" dirty="0"/>
              <a:t>class map type inspect</a:t>
            </a:r>
            <a:r>
              <a:rPr lang="en-US" dirty="0"/>
              <a:t> command with the match-all option to create a class map named </a:t>
            </a:r>
            <a:r>
              <a:rPr lang="en-US" b="1" dirty="0" smtClean="0"/>
              <a:t>IN-NETCLASS-MAP</a:t>
            </a:r>
            <a:r>
              <a:rPr lang="en-US" dirty="0"/>
              <a:t>. Use the </a:t>
            </a:r>
            <a:r>
              <a:rPr lang="en-US" b="1" i="1" dirty="0"/>
              <a:t>match access-group</a:t>
            </a:r>
            <a:r>
              <a:rPr lang="en-US" dirty="0"/>
              <a:t> command to match ACL 101.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class-map type inspect match-all IN-NET-CLASS-MAP</a:t>
            </a:r>
          </a:p>
          <a:p>
            <a:r>
              <a:rPr lang="en-US" dirty="0"/>
              <a:t>R3(</a:t>
            </a:r>
            <a:r>
              <a:rPr lang="en-US" dirty="0" err="1"/>
              <a:t>config-cmap</a:t>
            </a:r>
            <a:r>
              <a:rPr lang="en-US" dirty="0"/>
              <a:t>)# </a:t>
            </a:r>
            <a:r>
              <a:rPr lang="en-US" b="1" dirty="0"/>
              <a:t>match access-group 101</a:t>
            </a:r>
          </a:p>
          <a:p>
            <a:r>
              <a:rPr lang="en-US" dirty="0"/>
              <a:t>R3(</a:t>
            </a:r>
            <a:r>
              <a:rPr lang="en-US" dirty="0" err="1"/>
              <a:t>config-cmap</a:t>
            </a:r>
            <a:r>
              <a:rPr lang="en-US" dirty="0"/>
              <a:t>)# </a:t>
            </a:r>
            <a:r>
              <a:rPr lang="en-US" b="1" dirty="0"/>
              <a:t>exit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54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4: Specify Firewall Policies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Create a policy map to determine what to do with matched </a:t>
            </a:r>
            <a:r>
              <a:rPr lang="en-US" b="1" dirty="0" smtClean="0"/>
              <a:t>traffic.</a:t>
            </a:r>
            <a:endParaRPr lang="en-US" b="1" dirty="0"/>
          </a:p>
          <a:p>
            <a:r>
              <a:rPr lang="en-US" dirty="0"/>
              <a:t>Use the </a:t>
            </a:r>
            <a:r>
              <a:rPr lang="en-US" b="1" i="1" dirty="0"/>
              <a:t>policy-map type inspect</a:t>
            </a:r>
            <a:r>
              <a:rPr lang="en-US" b="1" dirty="0"/>
              <a:t> </a:t>
            </a:r>
            <a:r>
              <a:rPr lang="en-US" dirty="0"/>
              <a:t>command and create a policy map named </a:t>
            </a:r>
            <a:r>
              <a:rPr lang="en-US" b="1" dirty="0"/>
              <a:t>IN-2-OUT-PMAP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policy-map type inspect </a:t>
            </a:r>
            <a:r>
              <a:rPr lang="en-US" b="1" dirty="0" smtClean="0"/>
              <a:t>IN-2-OUT-PMAP</a:t>
            </a:r>
          </a:p>
          <a:p>
            <a:r>
              <a:rPr lang="en-US" b="1" dirty="0"/>
              <a:t>Step 2. Specify a class type of inspect and reference class map </a:t>
            </a:r>
            <a:r>
              <a:rPr lang="en-US" b="1" dirty="0" smtClean="0"/>
              <a:t>IN-NET-CLASS </a:t>
            </a:r>
            <a:r>
              <a:rPr lang="en-US" b="1" dirty="0"/>
              <a:t>-MAP</a:t>
            </a:r>
            <a:r>
              <a:rPr lang="en-US" b="1" dirty="0" smtClean="0"/>
              <a:t>.</a:t>
            </a:r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29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R3(</a:t>
            </a:r>
            <a:r>
              <a:rPr lang="en-US" dirty="0" err="1" smtClean="0"/>
              <a:t>config-pmap</a:t>
            </a:r>
            <a:r>
              <a:rPr lang="en-US" dirty="0"/>
              <a:t>)# </a:t>
            </a:r>
            <a:r>
              <a:rPr lang="en-US" b="1" dirty="0"/>
              <a:t>class type inspect IN-NET-CLASS-MAP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3. </a:t>
            </a:r>
            <a:r>
              <a:rPr lang="en-US" b="1" dirty="0" smtClean="0"/>
              <a:t>Specify </a:t>
            </a:r>
            <a:r>
              <a:rPr lang="en-US" b="1" dirty="0"/>
              <a:t>the action of </a:t>
            </a:r>
            <a:r>
              <a:rPr lang="en-US" b="1" dirty="0" smtClean="0"/>
              <a:t>inspect </a:t>
            </a:r>
            <a:r>
              <a:rPr lang="en-US" b="1" dirty="0"/>
              <a:t>for this policy map</a:t>
            </a:r>
          </a:p>
          <a:p>
            <a:r>
              <a:rPr lang="en-US" dirty="0"/>
              <a:t>The use of the </a:t>
            </a:r>
            <a:r>
              <a:rPr lang="en-US" b="1" i="1" dirty="0"/>
              <a:t>inspect</a:t>
            </a:r>
            <a:r>
              <a:rPr lang="en-US" b="1" dirty="0"/>
              <a:t> </a:t>
            </a:r>
            <a:r>
              <a:rPr lang="en-US" dirty="0"/>
              <a:t>command invokes context-based access </a:t>
            </a:r>
            <a:r>
              <a:rPr lang="en-US" dirty="0" smtClean="0"/>
              <a:t>control.</a:t>
            </a:r>
            <a:endParaRPr lang="en-US" dirty="0"/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</a:t>
            </a:r>
            <a:r>
              <a:rPr lang="en-US" dirty="0" err="1"/>
              <a:t>pmap</a:t>
            </a:r>
            <a:r>
              <a:rPr lang="en-US" dirty="0"/>
              <a:t>-c)# </a:t>
            </a:r>
            <a:r>
              <a:rPr lang="en-US" b="1" dirty="0" smtClean="0"/>
              <a:t>inspect</a:t>
            </a:r>
          </a:p>
          <a:p>
            <a:r>
              <a:rPr lang="en-US" dirty="0"/>
              <a:t>%No specific protocol configured in class IN-NET-CLASS-MAP for inspection</a:t>
            </a:r>
            <a:r>
              <a:rPr lang="en-US" dirty="0" smtClean="0"/>
              <a:t>. All </a:t>
            </a:r>
            <a:r>
              <a:rPr lang="en-US" dirty="0"/>
              <a:t>protocols will be inspected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44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2271"/>
            <a:ext cx="3785926" cy="5055329"/>
          </a:xfrm>
        </p:spPr>
        <p:txBody>
          <a:bodyPr>
            <a:noAutofit/>
          </a:bodyPr>
          <a:lstStyle/>
          <a:p>
            <a:r>
              <a:rPr lang="en-US" dirty="0"/>
              <a:t>Issue the </a:t>
            </a:r>
            <a:r>
              <a:rPr lang="en-US" b="1" dirty="0"/>
              <a:t>exit </a:t>
            </a:r>
            <a:r>
              <a:rPr lang="en-US" dirty="0"/>
              <a:t>command twice to leave </a:t>
            </a:r>
            <a:r>
              <a:rPr lang="en-US" b="1" dirty="0" err="1"/>
              <a:t>config</a:t>
            </a:r>
            <a:r>
              <a:rPr lang="en-US" b="1" dirty="0"/>
              <a:t>-</a:t>
            </a:r>
            <a:r>
              <a:rPr lang="en-US" b="1" dirty="0" err="1"/>
              <a:t>pmap</a:t>
            </a:r>
            <a:r>
              <a:rPr lang="en-US" b="1" dirty="0"/>
              <a:t>-c </a:t>
            </a:r>
            <a:r>
              <a:rPr lang="en-US" dirty="0"/>
              <a:t>mode and return to </a:t>
            </a:r>
            <a:r>
              <a:rPr lang="en-US" b="1" dirty="0" err="1"/>
              <a:t>config</a:t>
            </a:r>
            <a:r>
              <a:rPr lang="en-US" b="1" dirty="0"/>
              <a:t> </a:t>
            </a:r>
            <a:r>
              <a:rPr lang="en-US" dirty="0"/>
              <a:t>mode.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</a:t>
            </a:r>
            <a:r>
              <a:rPr lang="en-US" dirty="0" err="1"/>
              <a:t>pmap</a:t>
            </a:r>
            <a:r>
              <a:rPr lang="en-US" dirty="0"/>
              <a:t>-c)# </a:t>
            </a:r>
            <a:r>
              <a:rPr lang="en-US" b="1" dirty="0"/>
              <a:t>exit</a:t>
            </a:r>
          </a:p>
          <a:p>
            <a:r>
              <a:rPr lang="en-US" dirty="0"/>
              <a:t>R3(</a:t>
            </a:r>
            <a:r>
              <a:rPr lang="en-US" dirty="0" err="1"/>
              <a:t>config-pmap</a:t>
            </a:r>
            <a:r>
              <a:rPr lang="en-US" dirty="0"/>
              <a:t>)# </a:t>
            </a:r>
            <a:r>
              <a:rPr lang="en-US" b="1" dirty="0"/>
              <a:t>exit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55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5: Apply Firewall Policies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Create a pair of </a:t>
            </a:r>
            <a:r>
              <a:rPr lang="en-US" b="1" dirty="0" smtClean="0"/>
              <a:t>zones.</a:t>
            </a:r>
            <a:endParaRPr lang="en-US" b="1" dirty="0"/>
          </a:p>
          <a:p>
            <a:r>
              <a:rPr lang="en-US" dirty="0"/>
              <a:t>Using the </a:t>
            </a:r>
            <a:r>
              <a:rPr lang="en-US" b="1" i="1" dirty="0"/>
              <a:t>zone-pair security</a:t>
            </a:r>
            <a:r>
              <a:rPr lang="en-US" b="1" dirty="0"/>
              <a:t> </a:t>
            </a:r>
            <a:r>
              <a:rPr lang="en-US" dirty="0"/>
              <a:t>command, create a zone pair named </a:t>
            </a:r>
            <a:r>
              <a:rPr lang="en-US" b="1" dirty="0"/>
              <a:t>IN-2-OUT-ZPAIR</a:t>
            </a:r>
            <a:r>
              <a:rPr lang="en-US" dirty="0"/>
              <a:t>. Specify the source </a:t>
            </a:r>
            <a:r>
              <a:rPr lang="en-US" dirty="0" smtClean="0"/>
              <a:t>and destination </a:t>
            </a:r>
            <a:r>
              <a:rPr lang="en-US" dirty="0"/>
              <a:t>zones that were created in Task 1.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zone-pair security IN-2-OUT-ZPAIR source IN-ZONE </a:t>
            </a:r>
            <a:r>
              <a:rPr lang="en-US" b="1" dirty="0" smtClean="0"/>
              <a:t>destination OUT-ZONE</a:t>
            </a:r>
            <a:endParaRPr lang="en-US" b="1" dirty="0"/>
          </a:p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Specify </a:t>
            </a:r>
            <a:r>
              <a:rPr lang="en-US" b="1" dirty="0"/>
              <a:t>the policy map for handling the traffic between the two </a:t>
            </a:r>
            <a:r>
              <a:rPr lang="en-US" b="1" dirty="0" smtClean="0"/>
              <a:t>zones.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11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r>
              <a:rPr lang="en-US" dirty="0"/>
              <a:t>Attach a policy-map and its associated actions to the zone pair using the </a:t>
            </a:r>
            <a:r>
              <a:rPr lang="en-US" b="1" i="1" dirty="0"/>
              <a:t>service-policy type </a:t>
            </a:r>
            <a:r>
              <a:rPr lang="en-US" b="1" i="1" dirty="0" smtClean="0"/>
              <a:t>inspect</a:t>
            </a:r>
            <a:r>
              <a:rPr lang="en-US" b="1" dirty="0" smtClean="0"/>
              <a:t> </a:t>
            </a:r>
            <a:r>
              <a:rPr lang="en-US" dirty="0" smtClean="0"/>
              <a:t>command </a:t>
            </a:r>
            <a:r>
              <a:rPr lang="en-US" dirty="0"/>
              <a:t>and reference the policy map previously created, </a:t>
            </a:r>
            <a:r>
              <a:rPr lang="en-US" b="1" dirty="0"/>
              <a:t>IN-2-OUT-PMAP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-sec-zone-pair)# </a:t>
            </a:r>
            <a:r>
              <a:rPr lang="en-US" b="1" dirty="0"/>
              <a:t>service-policy type inspect IN-2-OUT-PMAP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-sec-zone-pair)# </a:t>
            </a:r>
            <a:r>
              <a:rPr lang="en-US" b="1" dirty="0" smtClean="0"/>
              <a:t>exit</a:t>
            </a:r>
            <a:endParaRPr lang="en-US" dirty="0"/>
          </a:p>
          <a:p>
            <a:r>
              <a:rPr lang="en-US" b="1" dirty="0" smtClean="0"/>
              <a:t>Step </a:t>
            </a:r>
            <a:r>
              <a:rPr lang="en-US" b="1" dirty="0"/>
              <a:t>3. </a:t>
            </a:r>
            <a:r>
              <a:rPr lang="en-US" b="1" dirty="0" smtClean="0"/>
              <a:t>Assign </a:t>
            </a:r>
            <a:r>
              <a:rPr lang="en-US" b="1" dirty="0"/>
              <a:t>interfaces to the appropriate </a:t>
            </a:r>
            <a:r>
              <a:rPr lang="en-US" b="1" dirty="0" smtClean="0"/>
              <a:t>security zones.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11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41829" y="1142271"/>
            <a:ext cx="7592297" cy="5055329"/>
          </a:xfrm>
        </p:spPr>
        <p:txBody>
          <a:bodyPr>
            <a:noAutofit/>
          </a:bodyPr>
          <a:lstStyle/>
          <a:p>
            <a:r>
              <a:rPr lang="en-US" dirty="0"/>
              <a:t>Use the </a:t>
            </a:r>
            <a:r>
              <a:rPr lang="en-US" b="1" i="1" dirty="0"/>
              <a:t>zone-member security</a:t>
            </a:r>
            <a:r>
              <a:rPr lang="en-US" b="1" dirty="0"/>
              <a:t> </a:t>
            </a:r>
            <a:r>
              <a:rPr lang="en-US" dirty="0"/>
              <a:t>command in interface </a:t>
            </a:r>
            <a:r>
              <a:rPr lang="en-US" dirty="0" err="1"/>
              <a:t>config</a:t>
            </a:r>
            <a:r>
              <a:rPr lang="en-US" dirty="0"/>
              <a:t> mode to assign Fa0/1 to </a:t>
            </a:r>
            <a:r>
              <a:rPr lang="en-US" b="1" dirty="0"/>
              <a:t>IN-ZONE </a:t>
            </a:r>
            <a:r>
              <a:rPr lang="en-US" dirty="0"/>
              <a:t>and S0/0/1 </a:t>
            </a:r>
            <a:r>
              <a:rPr lang="en-US" dirty="0" smtClean="0"/>
              <a:t>to </a:t>
            </a:r>
            <a:r>
              <a:rPr lang="en-US" b="1" dirty="0" smtClean="0"/>
              <a:t>OUT-ZONE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fa0/1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zone-member security IN-ZONE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exit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s0/0/1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zone-member security </a:t>
            </a:r>
            <a:r>
              <a:rPr lang="en-US" b="1" dirty="0" smtClean="0"/>
              <a:t>OUT-ZONE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Copy the running </a:t>
            </a:r>
            <a:r>
              <a:rPr lang="en-US" b="1" dirty="0" err="1"/>
              <a:t>config</a:t>
            </a:r>
            <a:r>
              <a:rPr lang="en-US" b="1" dirty="0"/>
              <a:t> to the </a:t>
            </a:r>
            <a:r>
              <a:rPr lang="en-US" b="1" dirty="0" smtClean="0"/>
              <a:t>startup </a:t>
            </a:r>
            <a:r>
              <a:rPr lang="en-US" b="1" dirty="0" err="1"/>
              <a:t>config</a:t>
            </a:r>
            <a:r>
              <a:rPr lang="en-US" b="1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52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6: Test Firewall Functionality from IN-ZONE to OUT-ZONE</a:t>
            </a:r>
          </a:p>
          <a:p>
            <a:r>
              <a:rPr lang="en-US" dirty="0"/>
              <a:t>Verify that internal hosts can still access external resources after configuring the zone-based policy firewall.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From internal PC-C, ping the external </a:t>
            </a:r>
            <a:r>
              <a:rPr lang="en-US" b="1" dirty="0" smtClean="0"/>
              <a:t>PC-A server</a:t>
            </a:r>
            <a:r>
              <a:rPr lang="en-US" b="1" dirty="0"/>
              <a:t>.</a:t>
            </a:r>
          </a:p>
          <a:p>
            <a:r>
              <a:rPr lang="en-US" dirty="0"/>
              <a:t>From the PC-C Command Prompt, ping PC-A at 192.168.1.3. The ping should succeed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05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From internal PC-C, Telnet to the router </a:t>
            </a:r>
            <a:r>
              <a:rPr lang="en-US" b="1" dirty="0" smtClean="0"/>
              <a:t>R2 S0/0/1 </a:t>
            </a:r>
            <a:r>
              <a:rPr lang="en-US" b="1" dirty="0"/>
              <a:t>interface.</a:t>
            </a:r>
          </a:p>
          <a:p>
            <a:r>
              <a:rPr lang="en-US" dirty="0"/>
              <a:t>From the PC-C Command Prompt, telnet to R2 at 10.2.2.2 and provide the </a:t>
            </a:r>
            <a:r>
              <a:rPr lang="en-US" dirty="0" err="1"/>
              <a:t>vty</a:t>
            </a:r>
            <a:r>
              <a:rPr lang="en-US" dirty="0"/>
              <a:t> password </a:t>
            </a:r>
            <a:r>
              <a:rPr lang="en-US" b="1" dirty="0"/>
              <a:t>ciscovtypa55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telnet </a:t>
            </a:r>
            <a:r>
              <a:rPr lang="en-US" dirty="0"/>
              <a:t>should succeed. While the Telnet session is active, issue the command </a:t>
            </a:r>
            <a:r>
              <a:rPr lang="en-US" b="1" i="1" dirty="0"/>
              <a:t>show policy-map type </a:t>
            </a:r>
            <a:r>
              <a:rPr lang="en-US" b="1" i="1" dirty="0" smtClean="0"/>
              <a:t>inspect zone-pair </a:t>
            </a:r>
            <a:r>
              <a:rPr lang="en-US" b="1" i="1" dirty="0"/>
              <a:t>sessions</a:t>
            </a:r>
            <a:r>
              <a:rPr lang="en-US" b="1" dirty="0"/>
              <a:t> </a:t>
            </a:r>
            <a:r>
              <a:rPr lang="en-US" dirty="0"/>
              <a:t>on R3 to view established sessions</a:t>
            </a:r>
            <a:r>
              <a:rPr lang="en-US" dirty="0" smtClean="0"/>
              <a:t>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05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Configure a </a:t>
            </a:r>
            <a:r>
              <a:rPr lang="en-US" sz="2800" dirty="0">
                <a:cs typeface="Arial" pitchFamily="34" charset="0"/>
              </a:rPr>
              <a:t>Zone-Based </a:t>
            </a:r>
            <a:r>
              <a:rPr lang="en-US" sz="2800">
                <a:cs typeface="Arial" pitchFamily="34" charset="0"/>
              </a:rPr>
              <a:t>Policy Firewall in Packet </a:t>
            </a:r>
            <a:r>
              <a:rPr lang="en-US" sz="2800" smtClean="0">
                <a:cs typeface="Arial" pitchFamily="34" charset="0"/>
              </a:rPr>
              <a:t>tracer.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943428" y="4708752"/>
            <a:ext cx="7743372" cy="1417411"/>
          </a:xfrm>
        </p:spPr>
        <p:txBody>
          <a:bodyPr>
            <a:normAutofit/>
          </a:bodyPr>
          <a:lstStyle/>
          <a:p>
            <a:r>
              <a:rPr lang="en-US" dirty="0"/>
              <a:t>source </a:t>
            </a:r>
            <a:r>
              <a:rPr lang="en-US" dirty="0" smtClean="0"/>
              <a:t>IP/port number = 192.168.3.3:1025</a:t>
            </a:r>
          </a:p>
          <a:p>
            <a:r>
              <a:rPr lang="en-US" dirty="0" smtClean="0"/>
              <a:t>destination IP/port number = 10.2.2.2:23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27" y="1150938"/>
            <a:ext cx="7184571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700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From PC-C, exit the </a:t>
            </a:r>
            <a:r>
              <a:rPr lang="en-US" b="1" dirty="0" smtClean="0"/>
              <a:t>Telnet session </a:t>
            </a:r>
            <a:r>
              <a:rPr lang="en-US" b="1" dirty="0"/>
              <a:t>on </a:t>
            </a:r>
            <a:r>
              <a:rPr lang="en-US" b="1" dirty="0" smtClean="0"/>
              <a:t>R2 </a:t>
            </a:r>
            <a:r>
              <a:rPr lang="en-US" b="1" dirty="0"/>
              <a:t>and </a:t>
            </a:r>
            <a:r>
              <a:rPr lang="en-US" b="1" dirty="0" smtClean="0"/>
              <a:t>close </a:t>
            </a:r>
            <a:r>
              <a:rPr lang="en-US" b="1" dirty="0"/>
              <a:t>the Command </a:t>
            </a:r>
            <a:r>
              <a:rPr lang="en-US" b="1" dirty="0" smtClean="0"/>
              <a:t>Prompt </a:t>
            </a:r>
            <a:r>
              <a:rPr lang="en-US" b="1" dirty="0"/>
              <a:t>window.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From internal PC-C, open a web </a:t>
            </a:r>
            <a:r>
              <a:rPr lang="en-US" b="1" dirty="0" smtClean="0"/>
              <a:t>browser </a:t>
            </a:r>
            <a:r>
              <a:rPr lang="en-US" b="1" dirty="0"/>
              <a:t>to the PC-A </a:t>
            </a:r>
            <a:r>
              <a:rPr lang="en-US" b="1" dirty="0" smtClean="0"/>
              <a:t>server </a:t>
            </a:r>
            <a:r>
              <a:rPr lang="en-US" b="1" dirty="0"/>
              <a:t>web page.</a:t>
            </a:r>
          </a:p>
          <a:p>
            <a:r>
              <a:rPr lang="en-US" dirty="0"/>
              <a:t>Enter the server IP address 192.168.1.3 in the browser URL field and click </a:t>
            </a:r>
            <a:r>
              <a:rPr lang="en-US" b="1" dirty="0"/>
              <a:t>Go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HTTP session </a:t>
            </a:r>
            <a:r>
              <a:rPr lang="en-US" dirty="0" smtClean="0"/>
              <a:t>should succeed</a:t>
            </a:r>
            <a:r>
              <a:rPr lang="en-US" dirty="0"/>
              <a:t>. While the HTTP session is active, issue the command </a:t>
            </a:r>
            <a:r>
              <a:rPr lang="en-US" b="1" i="1" dirty="0"/>
              <a:t>show policy-map type inspect </a:t>
            </a:r>
            <a:r>
              <a:rPr lang="en-US" b="1" i="1" dirty="0" smtClean="0"/>
              <a:t>zone-pair sessions</a:t>
            </a:r>
            <a:r>
              <a:rPr lang="en-US" b="1" dirty="0" smtClean="0"/>
              <a:t> </a:t>
            </a:r>
            <a:r>
              <a:rPr lang="en-US" dirty="0"/>
              <a:t>on R3 to view established sessions.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37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98525" y="4484914"/>
            <a:ext cx="7788275" cy="1641249"/>
          </a:xfrm>
        </p:spPr>
        <p:txBody>
          <a:bodyPr/>
          <a:lstStyle/>
          <a:p>
            <a:r>
              <a:rPr lang="en-US" dirty="0"/>
              <a:t>source </a:t>
            </a:r>
            <a:r>
              <a:rPr lang="en-US" dirty="0" smtClean="0"/>
              <a:t>IP/port number = 192.168.3.3:1027</a:t>
            </a:r>
          </a:p>
          <a:p>
            <a:r>
              <a:rPr lang="en-US" dirty="0"/>
              <a:t>destination </a:t>
            </a:r>
            <a:r>
              <a:rPr lang="en-US" dirty="0" smtClean="0"/>
              <a:t>IP/port number = </a:t>
            </a:r>
            <a:r>
              <a:rPr lang="fr-FR" dirty="0" smtClean="0"/>
              <a:t>192.168.1.3:80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1150938"/>
            <a:ext cx="7302046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3699783"/>
            <a:ext cx="583882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217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7: Test Firewall Functionality from OUT-ZONE to IN-ZONE</a:t>
            </a:r>
          </a:p>
          <a:p>
            <a:r>
              <a:rPr lang="en-US" dirty="0"/>
              <a:t>Verify that external hosts CANNOT access internal resources after configuring the zone-based policy firewall.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From </a:t>
            </a:r>
            <a:r>
              <a:rPr lang="en-US" b="1" dirty="0"/>
              <a:t>the PC-A </a:t>
            </a:r>
            <a:r>
              <a:rPr lang="en-US" b="1" dirty="0" smtClean="0"/>
              <a:t>server </a:t>
            </a:r>
            <a:r>
              <a:rPr lang="en-US" b="1" dirty="0"/>
              <a:t>command prompt, ping </a:t>
            </a:r>
            <a:r>
              <a:rPr lang="en-US" b="1" dirty="0" smtClean="0"/>
              <a:t>PC-C at 192.168.3.3.</a:t>
            </a:r>
            <a:r>
              <a:rPr lang="en-US" dirty="0" smtClean="0"/>
              <a:t> The </a:t>
            </a:r>
            <a:r>
              <a:rPr lang="en-US" dirty="0"/>
              <a:t>ping should fail.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From router </a:t>
            </a:r>
            <a:r>
              <a:rPr lang="en-US" b="1" dirty="0" smtClean="0"/>
              <a:t>R2</a:t>
            </a:r>
            <a:r>
              <a:rPr lang="en-US" b="1" dirty="0"/>
              <a:t>, ping </a:t>
            </a:r>
            <a:r>
              <a:rPr lang="en-US" b="1" dirty="0" smtClean="0"/>
              <a:t>PC-C at </a:t>
            </a:r>
            <a:r>
              <a:rPr lang="en-US" b="1" dirty="0"/>
              <a:t>192.168.3.3.</a:t>
            </a:r>
            <a:r>
              <a:rPr lang="en-US" dirty="0"/>
              <a:t> </a:t>
            </a:r>
            <a:r>
              <a:rPr lang="en-US" dirty="0" smtClean="0"/>
              <a:t>The </a:t>
            </a:r>
            <a:r>
              <a:rPr lang="en-US" dirty="0"/>
              <a:t>ping should fail.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52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2271"/>
            <a:ext cx="3785926" cy="5055329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Check </a:t>
            </a:r>
            <a:r>
              <a:rPr lang="en-US" b="1" dirty="0" smtClean="0"/>
              <a:t>results.</a:t>
            </a:r>
            <a:endParaRPr lang="en-US" b="1" dirty="0"/>
          </a:p>
          <a:p>
            <a:r>
              <a:rPr lang="en-US" dirty="0"/>
              <a:t>Your completion percentage should be 100%. </a:t>
            </a:r>
            <a:endParaRPr lang="en-US" dirty="0" smtClean="0"/>
          </a:p>
          <a:p>
            <a:r>
              <a:rPr lang="en-US" dirty="0" smtClean="0"/>
              <a:t>Click </a:t>
            </a:r>
            <a:r>
              <a:rPr lang="en-US" b="1" dirty="0"/>
              <a:t>Check Results </a:t>
            </a:r>
            <a:r>
              <a:rPr lang="en-US" dirty="0"/>
              <a:t>to see feedback and verification of </a:t>
            </a:r>
            <a:r>
              <a:rPr lang="en-US" dirty="0" smtClean="0"/>
              <a:t>which required </a:t>
            </a:r>
            <a:r>
              <a:rPr lang="en-US" dirty="0"/>
              <a:t>components have been completed.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4388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>
                <a:cs typeface="Arial"/>
              </a:rPr>
              <a:t>Chapter </a:t>
            </a:r>
            <a:r>
              <a:rPr lang="en-US" i="1" dirty="0" smtClean="0">
                <a:cs typeface="Arial"/>
              </a:rPr>
              <a:t>4: </a:t>
            </a:r>
            <a:r>
              <a:rPr lang="en-US" i="1" dirty="0">
                <a:latin typeface="+mj-lt"/>
                <a:cs typeface="Arial"/>
              </a:rPr>
              <a:t>PT Activity: Configuring a Zone-Based Policy Firewall (ZPF) </a:t>
            </a:r>
            <a:r>
              <a:rPr lang="en-US" i="1" dirty="0" smtClean="0">
                <a:latin typeface="+mj-lt"/>
                <a:cs typeface="Arial"/>
              </a:rPr>
              <a:t>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  <a:endParaRPr lang="en-US" sz="30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57943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“Zone-based </a:t>
            </a:r>
            <a:r>
              <a:rPr lang="en-US" dirty="0"/>
              <a:t>policy (ZPF) firewalls are the latest development in the evolution of Cisco firewall technologies</a:t>
            </a:r>
            <a:r>
              <a:rPr lang="en-US" dirty="0" smtClean="0"/>
              <a:t>. Interfaces </a:t>
            </a:r>
            <a:r>
              <a:rPr lang="en-US" dirty="0"/>
              <a:t>are assigned to zones, and inspection policy is applied to traffic moving between the zones. Inter-zone policies offer considerable flexibility and granularity, so different inspection policies can be applied to multiple host groups connected to the same router interface</a:t>
            </a:r>
            <a:r>
              <a:rPr lang="en-US" dirty="0" smtClean="0"/>
              <a:t>.”</a:t>
            </a:r>
            <a:endParaRPr lang="en-US" dirty="0"/>
          </a:p>
          <a:p>
            <a:r>
              <a:rPr lang="en-US" sz="2200" b="1" i="1" dirty="0"/>
              <a:t>“Zone−Based Policy Firewall Design </a:t>
            </a:r>
            <a:r>
              <a:rPr lang="en-US" sz="2200" b="1" i="1" dirty="0" smtClean="0"/>
              <a:t>and Application </a:t>
            </a:r>
            <a:r>
              <a:rPr lang="en-US" sz="2200" b="1" i="1" dirty="0"/>
              <a:t>Guide”</a:t>
            </a:r>
            <a:r>
              <a:rPr lang="en-US" sz="2200" b="1" dirty="0" smtClean="0"/>
              <a:t> </a:t>
            </a:r>
            <a:r>
              <a:rPr lang="en-US" sz="2200" b="1" dirty="0"/>
              <a:t>– Document ID: </a:t>
            </a:r>
            <a:r>
              <a:rPr lang="en-US" sz="2200" b="1" dirty="0" smtClean="0"/>
              <a:t>98628, Cisco </a:t>
            </a:r>
            <a:r>
              <a:rPr lang="en-US" sz="2200" b="1" dirty="0"/>
              <a:t>Systems, </a:t>
            </a:r>
            <a:r>
              <a:rPr lang="en-US" sz="2200" b="1" dirty="0" err="1"/>
              <a:t>Inc</a:t>
            </a:r>
            <a:r>
              <a:rPr lang="en-US" sz="2200" b="1"/>
              <a:t>, </a:t>
            </a:r>
            <a:r>
              <a:rPr lang="en-US" sz="2200" b="1" smtClean="0"/>
              <a:t>2010</a:t>
            </a:r>
            <a:endParaRPr lang="en-US" sz="2200" b="1" dirty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58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57943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Setup: </a:t>
            </a:r>
            <a:r>
              <a:rPr lang="en-US" dirty="0" smtClean="0"/>
              <a:t>Lets assume a network </a:t>
            </a:r>
            <a:r>
              <a:rPr lang="en-US" dirty="0"/>
              <a:t>topology consists of three routers R1, R2 and R3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2" descr="C:\Users\kashif\Pictures\Screenshots\Screenshot (32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466" y="2373543"/>
            <a:ext cx="6105525" cy="353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89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29" y="1433513"/>
            <a:ext cx="7184571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341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57943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this activity, </a:t>
            </a:r>
            <a:r>
              <a:rPr lang="en-US" dirty="0" smtClean="0"/>
              <a:t>we will </a:t>
            </a:r>
            <a:r>
              <a:rPr lang="en-US" dirty="0"/>
              <a:t>configure a basic ZPF on an edge router R3 that allows internal hosts access to external resources and blocks external hosts from accessing internal resources</a:t>
            </a:r>
            <a:r>
              <a:rPr lang="en-US" dirty="0" smtClean="0"/>
              <a:t>.</a:t>
            </a:r>
          </a:p>
          <a:p>
            <a:r>
              <a:rPr lang="en-US" dirty="0"/>
              <a:t>The routers have been pre-configured:</a:t>
            </a:r>
          </a:p>
          <a:p>
            <a:r>
              <a:rPr lang="en-US" dirty="0"/>
              <a:t>Console password: </a:t>
            </a:r>
            <a:r>
              <a:rPr lang="en-US" b="1" dirty="0"/>
              <a:t>ciscoconpa55</a:t>
            </a:r>
          </a:p>
          <a:p>
            <a:r>
              <a:rPr lang="en-US" dirty="0"/>
              <a:t>Password for </a:t>
            </a:r>
            <a:r>
              <a:rPr lang="en-US" dirty="0" err="1"/>
              <a:t>vty</a:t>
            </a:r>
            <a:r>
              <a:rPr lang="en-US" dirty="0"/>
              <a:t> lines: </a:t>
            </a:r>
            <a:r>
              <a:rPr lang="en-US" b="1" dirty="0"/>
              <a:t>ciscovtypa55</a:t>
            </a:r>
          </a:p>
          <a:p>
            <a:r>
              <a:rPr lang="en-US" dirty="0"/>
              <a:t>Enable password: </a:t>
            </a:r>
            <a:r>
              <a:rPr lang="en-US" b="1" dirty="0"/>
              <a:t>ciscoenpa55</a:t>
            </a:r>
          </a:p>
          <a:p>
            <a:r>
              <a:rPr lang="en-US" dirty="0"/>
              <a:t>Host </a:t>
            </a:r>
            <a:r>
              <a:rPr lang="en-US" dirty="0" smtClean="0"/>
              <a:t>names,</a:t>
            </a:r>
          </a:p>
          <a:p>
            <a:r>
              <a:rPr lang="en-US" dirty="0" smtClean="0"/>
              <a:t>IP </a:t>
            </a:r>
            <a:r>
              <a:rPr lang="en-US" dirty="0"/>
              <a:t>addressing, </a:t>
            </a:r>
            <a:r>
              <a:rPr lang="en-US" dirty="0" smtClean="0"/>
              <a:t>and Static </a:t>
            </a:r>
            <a:r>
              <a:rPr lang="en-US" dirty="0"/>
              <a:t>routing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97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1: Verify Basic Network Connectivity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From the PC-A command prompt, ping PC-C at 192.168.3.3.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From </a:t>
            </a:r>
            <a:r>
              <a:rPr lang="en-US" b="1" dirty="0"/>
              <a:t>the PC-C command prompt, </a:t>
            </a:r>
            <a:r>
              <a:rPr lang="en-US" b="1" dirty="0" smtClean="0"/>
              <a:t>Telnet </a:t>
            </a:r>
            <a:r>
              <a:rPr lang="en-US" b="1" dirty="0"/>
              <a:t>to the </a:t>
            </a:r>
            <a:r>
              <a:rPr lang="en-US" b="1" dirty="0" smtClean="0"/>
              <a:t>Router R2 S0/0/1 </a:t>
            </a:r>
            <a:r>
              <a:rPr lang="en-US" b="1" dirty="0"/>
              <a:t>interface at 10.2.2.2. </a:t>
            </a:r>
            <a:r>
              <a:rPr lang="en-US" b="1" dirty="0" smtClean="0"/>
              <a:t>Exit the Telnet session</a:t>
            </a:r>
            <a:r>
              <a:rPr lang="en-US" b="1" dirty="0"/>
              <a:t>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3. From PC-C, open a web </a:t>
            </a:r>
            <a:r>
              <a:rPr lang="en-US" b="1" dirty="0" smtClean="0"/>
              <a:t>browser </a:t>
            </a:r>
            <a:r>
              <a:rPr lang="en-US" b="1" dirty="0"/>
              <a:t>to the PC-A </a:t>
            </a:r>
            <a:r>
              <a:rPr lang="en-US" b="1" dirty="0" smtClean="0"/>
              <a:t>server. </a:t>
            </a:r>
            <a:r>
              <a:rPr lang="en-US" dirty="0" smtClean="0"/>
              <a:t>Click </a:t>
            </a:r>
            <a:r>
              <a:rPr lang="en-US" dirty="0"/>
              <a:t>the </a:t>
            </a:r>
            <a:r>
              <a:rPr lang="en-US" b="1" dirty="0"/>
              <a:t>Desktop </a:t>
            </a:r>
            <a:r>
              <a:rPr lang="en-US" dirty="0"/>
              <a:t>tab and click the </a:t>
            </a:r>
            <a:r>
              <a:rPr lang="en-US" b="1" dirty="0"/>
              <a:t>Web Browser </a:t>
            </a:r>
            <a:r>
              <a:rPr lang="en-US" dirty="0"/>
              <a:t>application. Enter the PC-A IP address 192.168.1.3 as </a:t>
            </a:r>
            <a:r>
              <a:rPr lang="en-US" dirty="0" smtClean="0"/>
              <a:t>the URL</a:t>
            </a:r>
            <a:r>
              <a:rPr lang="en-US" dirty="0"/>
              <a:t>. </a:t>
            </a:r>
            <a:r>
              <a:rPr lang="en-US" dirty="0" smtClean="0"/>
              <a:t>Close </a:t>
            </a:r>
            <a:r>
              <a:rPr lang="en-US" dirty="0"/>
              <a:t>the browser on PC-C.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05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2: Create the Firewall Zones </a:t>
            </a:r>
            <a:r>
              <a:rPr lang="en-US" sz="3200" b="1" dirty="0" smtClean="0"/>
              <a:t>on </a:t>
            </a:r>
            <a:r>
              <a:rPr lang="en-US" sz="3200" b="1" dirty="0"/>
              <a:t>R3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Create an internal zone.</a:t>
            </a:r>
          </a:p>
          <a:p>
            <a:r>
              <a:rPr lang="en-US" dirty="0"/>
              <a:t>Use the </a:t>
            </a:r>
            <a:r>
              <a:rPr lang="en-US" b="1" i="1" dirty="0"/>
              <a:t>zone security</a:t>
            </a:r>
            <a:r>
              <a:rPr lang="en-US" b="1" dirty="0"/>
              <a:t> </a:t>
            </a:r>
            <a:r>
              <a:rPr lang="en-US" dirty="0"/>
              <a:t>command to create a zone named </a:t>
            </a:r>
            <a:r>
              <a:rPr lang="en-US" b="1" dirty="0"/>
              <a:t>IN-ZONE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zone security IN-ZONE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Create </a:t>
            </a:r>
            <a:r>
              <a:rPr lang="en-US" b="1" dirty="0"/>
              <a:t>an external zone.</a:t>
            </a:r>
          </a:p>
          <a:p>
            <a:r>
              <a:rPr lang="en-US" dirty="0" smtClean="0"/>
              <a:t>R3(</a:t>
            </a:r>
            <a:r>
              <a:rPr lang="en-US" dirty="0" err="1" smtClean="0"/>
              <a:t>config</a:t>
            </a:r>
            <a:r>
              <a:rPr lang="en-US" dirty="0" smtClean="0"/>
              <a:t>-sec-zone</a:t>
            </a:r>
            <a:r>
              <a:rPr lang="en-US" dirty="0"/>
              <a:t>)# </a:t>
            </a:r>
            <a:r>
              <a:rPr lang="en-US" b="1" dirty="0"/>
              <a:t>zone security OUT-ZONE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-sec-zone)# </a:t>
            </a:r>
            <a:r>
              <a:rPr lang="en-US" b="1" dirty="0"/>
              <a:t>exit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Configure a Zone-Based Policy Firewall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07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23131</TotalTime>
  <Words>1223</Words>
  <Application>Microsoft Office PowerPoint</Application>
  <PresentationFormat>On-screen Show (4:3)</PresentationFormat>
  <Paragraphs>139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  <vt:lpstr>Configure a Zone-Based Policy Firewall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16351</cp:revision>
  <cp:lastPrinted>2015-04-15T04:00:00Z</cp:lastPrinted>
  <dcterms:created xsi:type="dcterms:W3CDTF">2015-04-10T12:56:27Z</dcterms:created>
  <dcterms:modified xsi:type="dcterms:W3CDTF">2016-08-09T01:59:52Z</dcterms:modified>
</cp:coreProperties>
</file>