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3" r:id="rId2"/>
    <p:sldId id="304" r:id="rId3"/>
    <p:sldId id="338" r:id="rId4"/>
    <p:sldId id="1012" r:id="rId5"/>
    <p:sldId id="1066" r:id="rId6"/>
    <p:sldId id="1067" r:id="rId7"/>
    <p:sldId id="1065" r:id="rId8"/>
    <p:sldId id="1068" r:id="rId9"/>
    <p:sldId id="1069" r:id="rId10"/>
    <p:sldId id="1070" r:id="rId11"/>
    <p:sldId id="1071" r:id="rId12"/>
    <p:sldId id="1072" r:id="rId13"/>
    <p:sldId id="1073" r:id="rId14"/>
    <p:sldId id="1074" r:id="rId15"/>
    <p:sldId id="1075" r:id="rId16"/>
    <p:sldId id="1076" r:id="rId17"/>
    <p:sldId id="1064" r:id="rId18"/>
    <p:sldId id="1077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22812-41AC-4C43-9C38-E6DD95D6F73C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C0CB2-49A4-46D2-9DC0-06FC28066D8A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93B4D-EFE1-49A8-8809-E40A888E3399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FE55B-523A-4E97-AED7-01B1B86E8096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A327-3DD6-4162-A449-B2F05A21D147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C886D-B6ED-4E43-80CA-90084CBB10C9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FAF84-771B-49EF-BF33-12BF42212000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AC154-396F-4673-8119-5307C2E94452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FBDA-FE91-4BE1-881F-EC3D9BCAB779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058D7-65C4-498B-B6E7-47F8BE8526D7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6FA6-F87B-4263-86A9-F057EA3E9475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C4A1C-43D4-4E68-AB09-DE032A2F2AED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Zone (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DMZ) Networks</a:t>
            </a:r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Systems that are </a:t>
            </a:r>
            <a:r>
              <a:rPr lang="en-US" dirty="0" smtClean="0"/>
              <a:t>externally accessible </a:t>
            </a:r>
            <a:r>
              <a:rPr lang="en-US" dirty="0"/>
              <a:t>but need some protections are usually located on DMZ networks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23671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Typically, the systems in the DMZ require or foster external connectivity, such as a corporate Web site, an e-mail server, or a DNS (domain name system) server.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165123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external firewall provides a measure of access control and protection </a:t>
            </a:r>
            <a:r>
              <a:rPr lang="en-US" dirty="0" smtClean="0"/>
              <a:t>for the </a:t>
            </a:r>
            <a:r>
              <a:rPr lang="en-US" dirty="0"/>
              <a:t>DMZ systems consistent with their need for external connectivity.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222294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external firewall also provides a basic level of protection for the remainder of the </a:t>
            </a:r>
            <a:r>
              <a:rPr lang="en-US" dirty="0" smtClean="0"/>
              <a:t>enterprise network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this type of configuration, internal firewalls serve three purposes: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234362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1. </a:t>
            </a:r>
            <a:r>
              <a:rPr lang="en-US" dirty="0"/>
              <a:t>The internal firewall adds more stringent filtering capability, compared to </a:t>
            </a:r>
            <a:r>
              <a:rPr lang="en-US" dirty="0" smtClean="0"/>
              <a:t>the external </a:t>
            </a:r>
            <a:r>
              <a:rPr lang="en-US" dirty="0"/>
              <a:t>firewall, in order to protect enterprise servers and workstations </a:t>
            </a:r>
            <a:r>
              <a:rPr lang="en-US" dirty="0" smtClean="0"/>
              <a:t>from external </a:t>
            </a:r>
            <a:r>
              <a:rPr lang="en-US" dirty="0"/>
              <a:t>attack.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157485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2.</a:t>
            </a:r>
            <a:r>
              <a:rPr lang="en-US" dirty="0"/>
              <a:t> </a:t>
            </a:r>
            <a:r>
              <a:rPr lang="en-US" dirty="0" smtClean="0"/>
              <a:t>The </a:t>
            </a:r>
            <a:r>
              <a:rPr lang="en-US" dirty="0"/>
              <a:t>internal firewall provides two-way protection with respect to the DMZ</a:t>
            </a:r>
            <a:r>
              <a:rPr lang="en-US" dirty="0" smtClean="0"/>
              <a:t>.</a:t>
            </a:r>
          </a:p>
          <a:p>
            <a:r>
              <a:rPr lang="en-US" dirty="0" smtClean="0"/>
              <a:t>First</a:t>
            </a:r>
            <a:r>
              <a:rPr lang="en-US" dirty="0"/>
              <a:t>, the internal firewall protects the remainder of the network </a:t>
            </a:r>
            <a:r>
              <a:rPr lang="en-US" dirty="0" smtClean="0"/>
              <a:t>from attacks </a:t>
            </a:r>
            <a:r>
              <a:rPr lang="en-US" dirty="0"/>
              <a:t>launched from DMZ systems.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365230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Such attacks might originate from worms</a:t>
            </a:r>
            <a:r>
              <a:rPr lang="en-US" dirty="0" smtClean="0"/>
              <a:t>, rootkits</a:t>
            </a:r>
            <a:r>
              <a:rPr lang="en-US" dirty="0"/>
              <a:t>, bots, or other malware lodged in a DMZ system</a:t>
            </a:r>
            <a:r>
              <a:rPr lang="en-US" dirty="0" smtClean="0"/>
              <a:t>.</a:t>
            </a:r>
          </a:p>
          <a:p>
            <a:r>
              <a:rPr lang="en-US" dirty="0" smtClean="0"/>
              <a:t>Second</a:t>
            </a:r>
            <a:r>
              <a:rPr lang="en-US" dirty="0"/>
              <a:t>, an </a:t>
            </a:r>
            <a:r>
              <a:rPr lang="en-US" dirty="0" smtClean="0"/>
              <a:t>internal firewall </a:t>
            </a:r>
            <a:r>
              <a:rPr lang="en-US" dirty="0"/>
              <a:t>can protect the DMZ systems from attack from the </a:t>
            </a:r>
            <a:r>
              <a:rPr lang="en-US" dirty="0" smtClean="0"/>
              <a:t>internal protected </a:t>
            </a:r>
            <a:r>
              <a:rPr lang="en-US" dirty="0"/>
              <a:t>network.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414997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3.</a:t>
            </a:r>
            <a:r>
              <a:rPr lang="en-US" dirty="0"/>
              <a:t> </a:t>
            </a:r>
            <a:r>
              <a:rPr lang="en-US" dirty="0" smtClean="0"/>
              <a:t>Multiple </a:t>
            </a:r>
            <a:r>
              <a:rPr lang="en-US" dirty="0"/>
              <a:t>internal firewalls can be used to protect portions of the </a:t>
            </a:r>
            <a:r>
              <a:rPr lang="en-US" dirty="0" smtClean="0"/>
              <a:t>internal network </a:t>
            </a:r>
            <a:r>
              <a:rPr lang="en-US" dirty="0"/>
              <a:t>from each other.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example, firewalls can be configured so </a:t>
            </a:r>
            <a:r>
              <a:rPr lang="en-US" dirty="0" smtClean="0"/>
              <a:t>that internal </a:t>
            </a:r>
            <a:r>
              <a:rPr lang="en-US" dirty="0"/>
              <a:t>servers are protected from internal workstations and vice versa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316992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common practice is to place the DMZ on a different network interface </a:t>
            </a:r>
            <a:r>
              <a:rPr lang="en-US" dirty="0" smtClean="0"/>
              <a:t>on the </a:t>
            </a:r>
            <a:r>
              <a:rPr lang="en-US" dirty="0"/>
              <a:t>external firewall from that used to access the internal networks.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13125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working </a:t>
            </a:r>
            <a:r>
              <a:rPr lang="en-US" sz="2800" dirty="0">
                <a:cs typeface="Arial" pitchFamily="34" charset="0"/>
              </a:rPr>
              <a:t>of Demilitarized Zone (DMZ) Networks.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dirty="0"/>
              <a:t>firewall is positioned to provide a protective </a:t>
            </a:r>
            <a:r>
              <a:rPr lang="en-US" dirty="0" smtClean="0"/>
              <a:t>barrier between </a:t>
            </a:r>
            <a:r>
              <a:rPr lang="en-US" dirty="0"/>
              <a:t>an external, potentially untrusted source of traffic and an internal network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201341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With that general principle in mind, a security administrator must decide on </a:t>
            </a:r>
            <a:r>
              <a:rPr lang="en-US" dirty="0" smtClean="0"/>
              <a:t>the location </a:t>
            </a:r>
            <a:r>
              <a:rPr lang="en-US" dirty="0"/>
              <a:t>and on the number of firewalls needed.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this </a:t>
            </a:r>
            <a:r>
              <a:rPr lang="en-US" dirty="0" smtClean="0"/>
              <a:t>topic, </a:t>
            </a:r>
            <a:r>
              <a:rPr lang="en-US" dirty="0"/>
              <a:t>we look at </a:t>
            </a:r>
            <a:r>
              <a:rPr lang="en-US" dirty="0" smtClean="0"/>
              <a:t>one such  common option.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372402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DMZ </a:t>
            </a:r>
            <a:r>
              <a:rPr lang="en-US" sz="3200" b="1" dirty="0" smtClean="0"/>
              <a:t>Networks:</a:t>
            </a:r>
          </a:p>
          <a:p>
            <a:r>
              <a:rPr lang="en-US" dirty="0" smtClean="0"/>
              <a:t>Next figure depicts </a:t>
            </a:r>
            <a:r>
              <a:rPr lang="en-US" dirty="0"/>
              <a:t>the most common distinction, that between an internal and </a:t>
            </a:r>
            <a:r>
              <a:rPr lang="en-US" dirty="0" smtClean="0"/>
              <a:t>an external </a:t>
            </a:r>
            <a:r>
              <a:rPr lang="en-US" dirty="0"/>
              <a:t>firewall.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51856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  <p:pic>
        <p:nvPicPr>
          <p:cNvPr id="1026" name="Picture 2" descr="C:\Users\kashif\Desktop\Picture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463" y="1150939"/>
            <a:ext cx="5297487" cy="559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06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An external firewall is placed at the edge of a local or enterprise network</a:t>
            </a:r>
            <a:r>
              <a:rPr lang="en-US" dirty="0" smtClean="0"/>
              <a:t>, just </a:t>
            </a:r>
            <a:r>
              <a:rPr lang="en-US" dirty="0"/>
              <a:t>inside the boundary router that connects to the Internet or some wide </a:t>
            </a:r>
            <a:r>
              <a:rPr lang="en-US" dirty="0" smtClean="0"/>
              <a:t>area network </a:t>
            </a:r>
            <a:r>
              <a:rPr lang="en-US" dirty="0"/>
              <a:t>(WAN).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176903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One or more internal firewalls protect the bulk of the </a:t>
            </a:r>
            <a:r>
              <a:rPr lang="en-US" dirty="0" smtClean="0"/>
              <a:t>enterprise network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Between </a:t>
            </a:r>
            <a:r>
              <a:rPr lang="en-US" dirty="0"/>
              <a:t>these two types of firewalls are one or more networked devices in </a:t>
            </a:r>
            <a:r>
              <a:rPr lang="en-US" dirty="0" smtClean="0"/>
              <a:t>a region </a:t>
            </a:r>
            <a:r>
              <a:rPr lang="en-US" dirty="0"/>
              <a:t>referred to as a DMZ (demilitarized zone) network.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Demilitarized Zone (DMZ) Networks</a:t>
            </a:r>
          </a:p>
        </p:txBody>
      </p:sp>
    </p:spTree>
    <p:extLst>
      <p:ext uri="{BB962C8B-B14F-4D97-AF65-F5344CB8AC3E}">
        <p14:creationId xmlns:p14="http://schemas.microsoft.com/office/powerpoint/2010/main" val="77145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20337</TotalTime>
  <Words>578</Words>
  <Application>Microsoft Office PowerPoint</Application>
  <PresentationFormat>On-screen Show (4:3)</PresentationFormat>
  <Paragraphs>49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  <vt:lpstr>Demilitarized Zone (DMZ) Networks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15344</cp:revision>
  <cp:lastPrinted>2015-04-15T04:00:00Z</cp:lastPrinted>
  <dcterms:created xsi:type="dcterms:W3CDTF">2015-04-10T12:56:27Z</dcterms:created>
  <dcterms:modified xsi:type="dcterms:W3CDTF">2016-07-27T03:02:34Z</dcterms:modified>
</cp:coreProperties>
</file>