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3" r:id="rId2"/>
    <p:sldId id="304" r:id="rId3"/>
    <p:sldId id="338" r:id="rId4"/>
    <p:sldId id="640" r:id="rId5"/>
    <p:sldId id="623" r:id="rId6"/>
    <p:sldId id="641" r:id="rId7"/>
    <p:sldId id="642" r:id="rId8"/>
    <p:sldId id="643" r:id="rId9"/>
    <p:sldId id="644" r:id="rId10"/>
    <p:sldId id="652" r:id="rId11"/>
    <p:sldId id="645" r:id="rId12"/>
    <p:sldId id="646" r:id="rId13"/>
    <p:sldId id="647" r:id="rId14"/>
    <p:sldId id="648" r:id="rId15"/>
    <p:sldId id="651" r:id="rId16"/>
    <p:sldId id="649" r:id="rId17"/>
    <p:sldId id="639" r:id="rId18"/>
    <p:sldId id="65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6/9/2016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6/9/2016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Record Protocol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Received </a:t>
            </a:r>
            <a:r>
              <a:rPr lang="en-US" dirty="0" smtClean="0"/>
              <a:t>data are </a:t>
            </a:r>
            <a:r>
              <a:rPr lang="en-US" dirty="0"/>
              <a:t>decrypted, verified, decompressed, and reassembled before being delivered </a:t>
            </a:r>
            <a:r>
              <a:rPr lang="en-US" dirty="0" smtClean="0"/>
              <a:t>to higher-level users.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76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In the </a:t>
            </a:r>
            <a:r>
              <a:rPr lang="en-US" b="1" dirty="0" smtClean="0"/>
              <a:t>fragmentation</a:t>
            </a:r>
            <a:r>
              <a:rPr lang="en-US" dirty="0" smtClean="0"/>
              <a:t> step, each </a:t>
            </a:r>
            <a:r>
              <a:rPr lang="en-US" dirty="0"/>
              <a:t>upper-layer message is fragmented </a:t>
            </a:r>
            <a:r>
              <a:rPr lang="en-US" dirty="0" smtClean="0"/>
              <a:t>into blocks </a:t>
            </a:r>
            <a:r>
              <a:rPr lang="en-US" dirty="0"/>
              <a:t>of 2</a:t>
            </a:r>
            <a:r>
              <a:rPr lang="en-US" baseline="30000" dirty="0"/>
              <a:t>14</a:t>
            </a:r>
            <a:r>
              <a:rPr lang="en-US" dirty="0"/>
              <a:t> bytes </a:t>
            </a:r>
            <a:r>
              <a:rPr lang="en-US" dirty="0" smtClean="0"/>
              <a:t>(16384 bytes) or </a:t>
            </a:r>
            <a:r>
              <a:rPr lang="en-US" dirty="0"/>
              <a:t>less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Next, compression must </a:t>
            </a:r>
            <a:r>
              <a:rPr lang="en-US" dirty="0"/>
              <a:t>be </a:t>
            </a:r>
            <a:r>
              <a:rPr lang="en-US" dirty="0" smtClean="0"/>
              <a:t>lossless and may </a:t>
            </a:r>
            <a:r>
              <a:rPr lang="en-US" dirty="0"/>
              <a:t>not </a:t>
            </a:r>
            <a:r>
              <a:rPr lang="en-US" dirty="0" smtClean="0"/>
              <a:t>increase the </a:t>
            </a:r>
            <a:r>
              <a:rPr lang="en-US" dirty="0"/>
              <a:t>content length by more </a:t>
            </a:r>
            <a:r>
              <a:rPr lang="en-US" dirty="0" smtClean="0"/>
              <a:t>than 1024 bytes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43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next step in processing is to compute a message authentication code </a:t>
            </a:r>
            <a:r>
              <a:rPr lang="en-US" dirty="0" smtClean="0"/>
              <a:t>over the </a:t>
            </a:r>
            <a:r>
              <a:rPr lang="en-US" dirty="0"/>
              <a:t>compressed data</a:t>
            </a:r>
            <a:r>
              <a:rPr lang="en-US" dirty="0" smtClean="0"/>
              <a:t>.</a:t>
            </a:r>
          </a:p>
          <a:p>
            <a:r>
              <a:rPr lang="en-US" dirty="0">
                <a:latin typeface="+mj-lt"/>
                <a:cs typeface="Arial"/>
              </a:rPr>
              <a:t>For this purpose, a shared secret key is used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0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Next, the compressed message plus the MAC are encrypted  using </a:t>
            </a:r>
            <a:r>
              <a:rPr lang="en-US" dirty="0" smtClean="0"/>
              <a:t>symmetric encryption.</a:t>
            </a:r>
          </a:p>
          <a:p>
            <a:r>
              <a:rPr lang="en-US" dirty="0" smtClean="0"/>
              <a:t>It may </a:t>
            </a:r>
            <a:r>
              <a:rPr lang="en-US" dirty="0"/>
              <a:t>not increase the content length by more than </a:t>
            </a:r>
            <a:r>
              <a:rPr lang="en-US" dirty="0" smtClean="0"/>
              <a:t>1024  </a:t>
            </a:r>
            <a:r>
              <a:rPr lang="en-US" dirty="0"/>
              <a:t>bytes, so that the total length may not exceed 2</a:t>
            </a:r>
            <a:r>
              <a:rPr lang="en-US" baseline="30000" dirty="0"/>
              <a:t>14</a:t>
            </a:r>
            <a:r>
              <a:rPr lang="en-US" dirty="0"/>
              <a:t> +  2048.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85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final step of SSL Record Protocol processing is to prepare a header </a:t>
            </a:r>
            <a:r>
              <a:rPr lang="en-US" dirty="0" smtClean="0"/>
              <a:t>consisting of </a:t>
            </a:r>
            <a:r>
              <a:rPr lang="en-US" dirty="0"/>
              <a:t>the following fields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49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42272"/>
            <a:ext cx="7243568" cy="6722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>
                <a:solidFill>
                  <a:srgbClr val="5B0505"/>
                </a:solidFill>
                <a:latin typeface="+mj-lt"/>
                <a:cs typeface="Arial"/>
              </a:rPr>
              <a:t>SSL Record Format</a:t>
            </a:r>
            <a:endParaRPr lang="en-US" sz="2400" dirty="0"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234" y="1964872"/>
            <a:ext cx="463867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343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Content Type (8 bits):</a:t>
            </a:r>
            <a:r>
              <a:rPr lang="en-US" dirty="0"/>
              <a:t> The higher-layer protocol used to process the enclosed fragment.</a:t>
            </a:r>
          </a:p>
          <a:p>
            <a:r>
              <a:rPr lang="en-US" b="1" dirty="0" smtClean="0"/>
              <a:t>Major </a:t>
            </a:r>
            <a:r>
              <a:rPr lang="en-US" b="1" dirty="0"/>
              <a:t>Version (8 bits):</a:t>
            </a:r>
            <a:r>
              <a:rPr lang="en-US" dirty="0"/>
              <a:t> Indicates major version of SSL in use. For SSLv3, </a:t>
            </a:r>
            <a:r>
              <a:rPr lang="en-US" dirty="0" smtClean="0"/>
              <a:t>the value </a:t>
            </a:r>
            <a:r>
              <a:rPr lang="en-US" dirty="0"/>
              <a:t>is 3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75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/>
              <a:t>Minor Version (8 bits):</a:t>
            </a:r>
            <a:r>
              <a:rPr lang="en-US" dirty="0"/>
              <a:t> Indicates minor version in use. For SSLv3, the value is 0</a:t>
            </a:r>
            <a:r>
              <a:rPr lang="en-US" dirty="0" smtClean="0"/>
              <a:t>.</a:t>
            </a:r>
            <a:endParaRPr lang="en-US" b="1" dirty="0" smtClean="0"/>
          </a:p>
          <a:p>
            <a:r>
              <a:rPr lang="en-US" b="1" dirty="0" smtClean="0"/>
              <a:t>Compressed </a:t>
            </a:r>
            <a:r>
              <a:rPr lang="en-US" b="1" dirty="0"/>
              <a:t>Length (16 bits):</a:t>
            </a:r>
            <a:r>
              <a:rPr lang="en-US" dirty="0"/>
              <a:t> The length in bytes of the plaintext </a:t>
            </a:r>
            <a:r>
              <a:rPr lang="en-US" dirty="0" smtClean="0"/>
              <a:t>fragment (</a:t>
            </a:r>
            <a:r>
              <a:rPr lang="en-US" dirty="0"/>
              <a:t>or compressed fragment if compression is used).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92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content types that have been defined are </a:t>
            </a:r>
            <a:r>
              <a:rPr lang="en-US" dirty="0" err="1"/>
              <a:t>change_cipher_spec</a:t>
            </a:r>
            <a:r>
              <a:rPr lang="en-US" dirty="0" smtClean="0"/>
              <a:t>, alert</a:t>
            </a:r>
            <a:r>
              <a:rPr lang="en-US" dirty="0"/>
              <a:t>, handshake, and </a:t>
            </a:r>
            <a:r>
              <a:rPr lang="en-US" dirty="0" err="1"/>
              <a:t>application_data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first three are the </a:t>
            </a:r>
            <a:r>
              <a:rPr lang="en-US" dirty="0" smtClean="0"/>
              <a:t>SSL-specific protocols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47836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explain the </a:t>
            </a:r>
            <a:r>
              <a:rPr lang="en-US" sz="2800" dirty="0" smtClean="0">
                <a:cs typeface="Arial" pitchFamily="34" charset="0"/>
              </a:rPr>
              <a:t>SSL Record </a:t>
            </a:r>
            <a:r>
              <a:rPr lang="en-US" sz="2800" dirty="0">
                <a:cs typeface="Arial" pitchFamily="34" charset="0"/>
              </a:rPr>
              <a:t>Protocol.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topic have 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 by </a:t>
            </a:r>
            <a:r>
              <a:rPr lang="en-US" dirty="0">
                <a:cs typeface="Arial"/>
              </a:rPr>
              <a:t>William </a:t>
            </a:r>
            <a:r>
              <a:rPr lang="en-US" dirty="0" smtClean="0">
                <a:cs typeface="Arial"/>
              </a:rPr>
              <a:t>Stallings.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137" y="2104793"/>
            <a:ext cx="4933950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42272"/>
            <a:ext cx="3787352" cy="6722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SSL Protocol Stack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48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The SSL Record Protocol provides basic security services to various </a:t>
            </a:r>
            <a:r>
              <a:rPr lang="en-US" dirty="0" smtClean="0">
                <a:cs typeface="Arial"/>
              </a:rPr>
              <a:t>higher layer protocols</a:t>
            </a:r>
            <a:r>
              <a:rPr lang="en-US" dirty="0">
                <a:cs typeface="Arial"/>
              </a:rPr>
              <a:t>. </a:t>
            </a:r>
            <a:r>
              <a:rPr lang="en-US" dirty="0" smtClean="0">
                <a:cs typeface="Arial"/>
              </a:rPr>
              <a:t> E.g.</a:t>
            </a:r>
          </a:p>
          <a:p>
            <a:r>
              <a:rPr lang="en-US" dirty="0" smtClean="0">
                <a:cs typeface="Arial"/>
              </a:rPr>
              <a:t>Hypertext </a:t>
            </a:r>
            <a:r>
              <a:rPr lang="en-US" dirty="0">
                <a:cs typeface="Arial"/>
              </a:rPr>
              <a:t>Transfer </a:t>
            </a:r>
            <a:r>
              <a:rPr lang="en-US" dirty="0" smtClean="0">
                <a:cs typeface="Arial"/>
              </a:rPr>
              <a:t>(</a:t>
            </a:r>
            <a:r>
              <a:rPr lang="en-US" dirty="0">
                <a:cs typeface="Arial"/>
              </a:rPr>
              <a:t>HTTP</a:t>
            </a:r>
            <a:r>
              <a:rPr lang="en-US" dirty="0" smtClean="0">
                <a:cs typeface="Arial"/>
              </a:rPr>
              <a:t>) which provides </a:t>
            </a:r>
            <a:r>
              <a:rPr lang="en-US" dirty="0">
                <a:cs typeface="Arial"/>
              </a:rPr>
              <a:t>the transfer service for Web client/server interaction, can operate on </a:t>
            </a:r>
            <a:r>
              <a:rPr lang="en-US" dirty="0" smtClean="0">
                <a:cs typeface="Arial"/>
              </a:rPr>
              <a:t>top of </a:t>
            </a:r>
            <a:r>
              <a:rPr lang="en-US" dirty="0">
                <a:cs typeface="Arial"/>
              </a:rPr>
              <a:t>SSL.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60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/>
              <a:t>The SSL Record Protocol provides two services for SSL connections</a:t>
            </a:r>
            <a:r>
              <a:rPr lang="en-US" dirty="0" smtClean="0"/>
              <a:t>:</a:t>
            </a:r>
          </a:p>
          <a:p>
            <a:r>
              <a:rPr lang="en-US" b="1" dirty="0"/>
              <a:t>Confidentiality: </a:t>
            </a:r>
            <a:r>
              <a:rPr lang="en-US" dirty="0"/>
              <a:t>The Handshake Protocol defines a shared secret key that </a:t>
            </a:r>
            <a:r>
              <a:rPr lang="en-US" dirty="0" smtClean="0"/>
              <a:t>is used </a:t>
            </a:r>
            <a:r>
              <a:rPr lang="en-US" dirty="0"/>
              <a:t>for conventional encryption of SSL payloads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69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</a:rPr>
              <a:t>Message </a:t>
            </a:r>
            <a:r>
              <a:rPr lang="en-US" b="1" dirty="0">
                <a:latin typeface="+mj-lt"/>
              </a:rPr>
              <a:t>Integrity: </a:t>
            </a:r>
            <a:r>
              <a:rPr lang="en-US" dirty="0">
                <a:latin typeface="+mj-lt"/>
              </a:rPr>
              <a:t>The Handshake Protocol also defines a shared secret </a:t>
            </a:r>
            <a:r>
              <a:rPr lang="en-US" dirty="0" smtClean="0">
                <a:latin typeface="+mj-lt"/>
              </a:rPr>
              <a:t>key that </a:t>
            </a:r>
            <a:r>
              <a:rPr lang="en-US" dirty="0">
                <a:latin typeface="+mj-lt"/>
              </a:rPr>
              <a:t>is used to form a message authentication code (MAC</a:t>
            </a:r>
            <a:r>
              <a:rPr lang="en-US" dirty="0" smtClean="0">
                <a:latin typeface="+mj-lt"/>
              </a:rPr>
              <a:t>).</a:t>
            </a:r>
          </a:p>
          <a:p>
            <a:r>
              <a:rPr lang="en-US" dirty="0" smtClean="0">
                <a:latin typeface="+mj-lt"/>
                <a:cs typeface="Arial"/>
              </a:rPr>
              <a:t>Now lets look at the </a:t>
            </a:r>
            <a:r>
              <a:rPr lang="en-US" dirty="0">
                <a:latin typeface="+mj-lt"/>
              </a:rPr>
              <a:t>SSL Record Protocol </a:t>
            </a:r>
            <a:r>
              <a:rPr lang="en-US" dirty="0" smtClean="0">
                <a:latin typeface="+mj-lt"/>
              </a:rPr>
              <a:t>Operation: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8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/>
              <a:t>The Record Protocol takes an application message, fragments data into </a:t>
            </a:r>
            <a:r>
              <a:rPr lang="en-US" dirty="0"/>
              <a:t>manageable </a:t>
            </a:r>
            <a:r>
              <a:rPr lang="en-US" dirty="0" smtClean="0"/>
              <a:t>blocks, optionally compresses the data, applies </a:t>
            </a:r>
            <a:r>
              <a:rPr lang="en-US" dirty="0"/>
              <a:t>a MAC, encrypts</a:t>
            </a:r>
            <a:r>
              <a:rPr lang="en-US" dirty="0" smtClean="0"/>
              <a:t>, adds </a:t>
            </a:r>
            <a:r>
              <a:rPr lang="en-US" dirty="0"/>
              <a:t>a header, and transmits the resulting unit in a TCP segment.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1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SSL Record Protocol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816" y="1607003"/>
            <a:ext cx="7086600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60848" y="1142272"/>
            <a:ext cx="7243568" cy="6722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SSL Record Protocol Operation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2408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13191</TotalTime>
  <Words>523</Words>
  <Application>Microsoft Office PowerPoint</Application>
  <PresentationFormat>On-screen Show (4:3)</PresentationFormat>
  <Paragraphs>70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  <vt:lpstr>SSL Record Protocol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7527</cp:revision>
  <cp:lastPrinted>2015-04-15T04:00:00Z</cp:lastPrinted>
  <dcterms:created xsi:type="dcterms:W3CDTF">2015-04-10T12:56:27Z</dcterms:created>
  <dcterms:modified xsi:type="dcterms:W3CDTF">2016-06-09T01:40:34Z</dcterms:modified>
</cp:coreProperties>
</file>