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378" r:id="rId5"/>
    <p:sldId id="425" r:id="rId6"/>
    <p:sldId id="426" r:id="rId7"/>
    <p:sldId id="427" r:id="rId8"/>
    <p:sldId id="428" r:id="rId9"/>
    <p:sldId id="429" r:id="rId10"/>
    <p:sldId id="431" r:id="rId11"/>
    <p:sldId id="430" r:id="rId12"/>
    <p:sldId id="432" r:id="rId13"/>
    <p:sldId id="434" r:id="rId14"/>
    <p:sldId id="435" r:id="rId15"/>
    <p:sldId id="441" r:id="rId16"/>
    <p:sldId id="442" r:id="rId17"/>
    <p:sldId id="443" r:id="rId18"/>
    <p:sldId id="433" r:id="rId19"/>
    <p:sldId id="439" r:id="rId20"/>
    <p:sldId id="444" r:id="rId21"/>
    <p:sldId id="424" r:id="rId22"/>
    <p:sldId id="440" r:id="rId23"/>
    <p:sldId id="445" r:id="rId24"/>
    <p:sldId id="44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Referred </a:t>
            </a:r>
            <a:r>
              <a:rPr lang="en-US" dirty="0">
                <a:cs typeface="Arial"/>
              </a:rPr>
              <a:t>to as asymmetric, two-key, or public-key encryption if the sender and receiver each use a different </a:t>
            </a:r>
            <a:r>
              <a:rPr lang="en-US" dirty="0" smtClean="0">
                <a:cs typeface="Arial"/>
              </a:rPr>
              <a:t>key.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pPr lvl="0"/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7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3. The way in which the plaintext is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processed.</a:t>
            </a:r>
          </a:p>
          <a:p>
            <a:r>
              <a:rPr lang="en-US" dirty="0">
                <a:cs typeface="Arial"/>
              </a:rPr>
              <a:t>A block cipher processes the </a:t>
            </a:r>
            <a:r>
              <a:rPr lang="en-US" dirty="0" smtClean="0">
                <a:cs typeface="Arial"/>
              </a:rPr>
              <a:t>input one </a:t>
            </a:r>
            <a:r>
              <a:rPr lang="en-US" dirty="0">
                <a:cs typeface="Arial"/>
              </a:rPr>
              <a:t>block of elements at a time, producing an output block for each </a:t>
            </a:r>
            <a:r>
              <a:rPr lang="en-US" dirty="0" smtClean="0">
                <a:cs typeface="Arial"/>
              </a:rPr>
              <a:t>input block.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21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stream cipher processes the input elements continuously, </a:t>
            </a:r>
            <a:r>
              <a:rPr lang="en-US" dirty="0" smtClean="0">
                <a:cs typeface="Arial"/>
              </a:rPr>
              <a:t>producing output </a:t>
            </a:r>
            <a:r>
              <a:rPr lang="en-US" dirty="0">
                <a:cs typeface="Arial"/>
              </a:rPr>
              <a:t>one element at a time, as it goes along.</a:t>
            </a:r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93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Cryptanalysis</a:t>
            </a:r>
          </a:p>
          <a:p>
            <a:r>
              <a:rPr lang="en-US" dirty="0" smtClean="0">
                <a:cs typeface="Arial"/>
              </a:rPr>
              <a:t>The strategy used by the cryptanalyst depends on the nature of the encryption scheme and the information available to the cryptanalyst.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48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Ciphertext Only:</a:t>
            </a:r>
            <a:endParaRPr lang="en-US" sz="3200" b="1" i="1" dirty="0" smtClean="0"/>
          </a:p>
          <a:p>
            <a:r>
              <a:rPr lang="en-US" dirty="0">
                <a:cs typeface="Arial"/>
              </a:rPr>
              <a:t>T</a:t>
            </a:r>
            <a:r>
              <a:rPr lang="en-US" dirty="0" smtClean="0">
                <a:cs typeface="Arial"/>
              </a:rPr>
              <a:t>he cryptanalyst knows </a:t>
            </a:r>
            <a:r>
              <a:rPr lang="en-US" dirty="0">
                <a:cs typeface="Arial"/>
              </a:rPr>
              <a:t>ciphertext </a:t>
            </a:r>
            <a:r>
              <a:rPr lang="en-US" dirty="0" smtClean="0">
                <a:cs typeface="Arial"/>
              </a:rPr>
              <a:t>only.</a:t>
            </a:r>
          </a:p>
          <a:p>
            <a:r>
              <a:rPr lang="en-US" dirty="0" smtClean="0">
                <a:cs typeface="Arial"/>
              </a:rPr>
              <a:t>Uses </a:t>
            </a:r>
            <a:r>
              <a:rPr lang="en-US" dirty="0">
                <a:cs typeface="Arial"/>
              </a:rPr>
              <a:t>brute-force approach </a:t>
            </a:r>
            <a:r>
              <a:rPr lang="en-US" dirty="0" smtClean="0">
                <a:cs typeface="Arial"/>
              </a:rPr>
              <a:t>- try </a:t>
            </a:r>
            <a:r>
              <a:rPr lang="en-US" dirty="0">
                <a:cs typeface="Arial"/>
              </a:rPr>
              <a:t>all possible </a:t>
            </a:r>
            <a:r>
              <a:rPr lang="en-US" dirty="0" smtClean="0">
                <a:cs typeface="Arial"/>
              </a:rPr>
              <a:t>keys.</a:t>
            </a:r>
          </a:p>
          <a:p>
            <a:r>
              <a:rPr lang="en-US" dirty="0" smtClean="0"/>
              <a:t>Make the </a:t>
            </a:r>
            <a:r>
              <a:rPr lang="en-US" dirty="0"/>
              <a:t>key </a:t>
            </a:r>
            <a:r>
              <a:rPr lang="en-US" dirty="0" smtClean="0"/>
              <a:t>space very large so it becomes impractical.</a:t>
            </a:r>
          </a:p>
          <a:p>
            <a:r>
              <a:rPr lang="en-US" dirty="0" smtClean="0">
                <a:cs typeface="Arial"/>
              </a:rPr>
              <a:t>Easiest to defend</a:t>
            </a: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K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nown plaintext:</a:t>
            </a:r>
            <a:endParaRPr lang="en-US" sz="3200" b="1" i="1" dirty="0" smtClean="0"/>
          </a:p>
          <a:p>
            <a:r>
              <a:rPr lang="en-US" dirty="0">
                <a:cs typeface="Arial"/>
              </a:rPr>
              <a:t>The analyst may be able to capture one or more plaintext messages as well as their encryptions.</a:t>
            </a:r>
          </a:p>
          <a:p>
            <a:r>
              <a:rPr lang="en-US" dirty="0">
                <a:cs typeface="Arial"/>
              </a:rPr>
              <a:t>Or </a:t>
            </a:r>
            <a:r>
              <a:rPr lang="en-US" dirty="0" smtClean="0">
                <a:cs typeface="Arial"/>
              </a:rPr>
              <a:t>he may </a:t>
            </a:r>
            <a:r>
              <a:rPr lang="en-US" dirty="0">
                <a:cs typeface="Arial"/>
              </a:rPr>
              <a:t>know that certain plaintext patterns will appear in a message.</a:t>
            </a:r>
          </a:p>
          <a:p>
            <a:r>
              <a:rPr lang="en-US" dirty="0" smtClean="0">
                <a:cs typeface="Arial"/>
              </a:rPr>
              <a:t>May deduce </a:t>
            </a:r>
            <a:r>
              <a:rPr lang="en-US" dirty="0">
                <a:cs typeface="Arial"/>
              </a:rPr>
              <a:t>the key.</a:t>
            </a:r>
            <a:endParaRPr lang="en-US" dirty="0" smtClean="0">
              <a:cs typeface="Arial"/>
            </a:endParaRP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2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Probable-word:</a:t>
            </a:r>
            <a:endParaRPr lang="en-US" sz="3200" b="1" i="1" dirty="0" smtClean="0"/>
          </a:p>
          <a:p>
            <a:r>
              <a:rPr lang="en-US" dirty="0" smtClean="0">
                <a:cs typeface="Arial"/>
              </a:rPr>
              <a:t>An opponent may know parts </a:t>
            </a:r>
            <a:r>
              <a:rPr lang="en-US" dirty="0">
                <a:cs typeface="Arial"/>
              </a:rPr>
              <a:t>of </a:t>
            </a:r>
            <a:r>
              <a:rPr lang="en-US" dirty="0" smtClean="0">
                <a:cs typeface="Arial"/>
              </a:rPr>
              <a:t>the message, then he can obtain specific information.</a:t>
            </a:r>
          </a:p>
          <a:p>
            <a:r>
              <a:rPr lang="en-US" dirty="0" smtClean="0">
                <a:cs typeface="Arial"/>
              </a:rPr>
              <a:t>E.g. an</a:t>
            </a:r>
            <a:r>
              <a:rPr lang="en-US" dirty="0" smtClean="0"/>
              <a:t> </a:t>
            </a:r>
            <a:r>
              <a:rPr lang="en-US" dirty="0"/>
              <a:t>accounting file is being transmitted</a:t>
            </a:r>
            <a:r>
              <a:rPr lang="en-US" dirty="0" smtClean="0"/>
              <a:t>, placement </a:t>
            </a:r>
            <a:r>
              <a:rPr lang="en-US" dirty="0"/>
              <a:t>of certain key words in the header of the </a:t>
            </a:r>
            <a:r>
              <a:rPr lang="en-US" dirty="0" smtClean="0"/>
              <a:t>file.</a:t>
            </a:r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67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Chosen-plaintext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  <a:endParaRPr lang="en-US" sz="3200" b="1" i="1" dirty="0" smtClean="0"/>
          </a:p>
          <a:p>
            <a:r>
              <a:rPr lang="en-US" dirty="0">
                <a:cs typeface="Arial"/>
              </a:rPr>
              <a:t>If the analyst is able to choose the messages to encrypt, the analyst may deliberately pick patterns that can be expected to reveal the structure of the key.</a:t>
            </a:r>
          </a:p>
          <a:p>
            <a:endParaRPr lang="en-US" dirty="0" smtClean="0">
              <a:cs typeface="Arial"/>
            </a:endParaRP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04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r="7115" b="1787"/>
          <a:stretch>
            <a:fillRect/>
          </a:stretch>
        </p:blipFill>
        <p:spPr>
          <a:xfrm>
            <a:off x="885354" y="1096944"/>
            <a:ext cx="7329352" cy="525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5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last two (</a:t>
            </a:r>
            <a:r>
              <a:rPr lang="en-US" dirty="0"/>
              <a:t>chosen ciphertext and chosen </a:t>
            </a:r>
            <a:r>
              <a:rPr lang="en-US" dirty="0" smtClean="0"/>
              <a:t>text</a:t>
            </a:r>
            <a:r>
              <a:rPr lang="en-US" dirty="0" smtClean="0">
                <a:cs typeface="Arial"/>
              </a:rPr>
              <a:t>) are </a:t>
            </a:r>
            <a:r>
              <a:rPr lang="en-US" dirty="0">
                <a:cs typeface="Arial"/>
              </a:rPr>
              <a:t>less commonly employed as cryptanalytic techniques but are </a:t>
            </a:r>
            <a:r>
              <a:rPr lang="en-US" dirty="0" smtClean="0">
                <a:cs typeface="Arial"/>
              </a:rPr>
              <a:t>nevertheless possible </a:t>
            </a:r>
            <a:r>
              <a:rPr lang="en-US" dirty="0">
                <a:cs typeface="Arial"/>
              </a:rPr>
              <a:t>avenues of attack.</a:t>
            </a: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47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Cryptanalysis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Only a relatively </a:t>
            </a:r>
            <a:r>
              <a:rPr lang="en-US" dirty="0">
                <a:cs typeface="Arial"/>
              </a:rPr>
              <a:t>weak </a:t>
            </a:r>
            <a:r>
              <a:rPr lang="en-US" dirty="0" smtClean="0">
                <a:cs typeface="Arial"/>
              </a:rPr>
              <a:t>algorithm will </a:t>
            </a:r>
            <a:r>
              <a:rPr lang="en-US" dirty="0">
                <a:cs typeface="Arial"/>
              </a:rPr>
              <a:t>fail to withstand a ciphertext-only attack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Generally, an encryption algorithm is designed to withstand a known-plaintext attack.</a:t>
            </a:r>
            <a:endParaRPr lang="en-US" dirty="0" smtClean="0">
              <a:cs typeface="Arial"/>
            </a:endParaRPr>
          </a:p>
          <a:p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1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An encryption scheme is </a:t>
            </a:r>
            <a:r>
              <a:rPr lang="en-US" b="1" dirty="0">
                <a:latin typeface="+mj-lt"/>
                <a:cs typeface="Arial"/>
              </a:rPr>
              <a:t>computationally secure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if </a:t>
            </a:r>
            <a:r>
              <a:rPr lang="en-US" dirty="0">
                <a:latin typeface="+mj-lt"/>
                <a:cs typeface="Arial"/>
              </a:rPr>
              <a:t>ciphertext generated by the scheme meets one or both of the </a:t>
            </a:r>
            <a:r>
              <a:rPr lang="en-US" dirty="0" smtClean="0">
                <a:latin typeface="+mj-lt"/>
                <a:cs typeface="Arial"/>
              </a:rPr>
              <a:t>criteria</a:t>
            </a:r>
            <a:r>
              <a:rPr lang="en-US" dirty="0">
                <a:latin typeface="+mj-lt"/>
                <a:cs typeface="Arial"/>
              </a:rPr>
              <a:t>:</a:t>
            </a:r>
          </a:p>
          <a:p>
            <a:r>
              <a:rPr lang="en-US" dirty="0">
                <a:latin typeface="+mj-lt"/>
                <a:cs typeface="Arial"/>
              </a:rPr>
              <a:t>The cost of breaking the cipher exceeds the value of the encrypted </a:t>
            </a:r>
            <a:r>
              <a:rPr lang="en-US" dirty="0" smtClean="0">
                <a:latin typeface="+mj-lt"/>
                <a:cs typeface="Arial"/>
              </a:rPr>
              <a:t>information.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67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time required to break the cipher exceeds the useful lifetime of the </a:t>
            </a:r>
            <a:r>
              <a:rPr lang="en-US" dirty="0" smtClean="0">
                <a:latin typeface="+mj-lt"/>
                <a:cs typeface="Arial"/>
              </a:rPr>
              <a:t>information.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07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Brute Force attack:</a:t>
            </a:r>
            <a:endParaRPr lang="en-US" sz="3200" b="1" i="1" dirty="0" smtClean="0"/>
          </a:p>
          <a:p>
            <a:r>
              <a:rPr lang="en-US" dirty="0">
                <a:cs typeface="Arial"/>
              </a:rPr>
              <a:t>Involves trying every possible key until an intelligible translation of the ciphertext into plaintext is obtained</a:t>
            </a:r>
          </a:p>
          <a:p>
            <a:r>
              <a:rPr lang="en-US" dirty="0">
                <a:cs typeface="Arial"/>
              </a:rPr>
              <a:t>On average, half of all possible keys must be tried to achieve </a:t>
            </a:r>
            <a:r>
              <a:rPr lang="en-US" dirty="0" smtClean="0">
                <a:cs typeface="Arial"/>
              </a:rPr>
              <a:t>success.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44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To supplement the brute-force approach</a:t>
            </a:r>
          </a:p>
          <a:p>
            <a:r>
              <a:rPr lang="en-US" dirty="0">
                <a:cs typeface="Arial"/>
              </a:rPr>
              <a:t>Some degree of knowledge about the expected plaintext is </a:t>
            </a:r>
            <a:r>
              <a:rPr lang="en-US" dirty="0" smtClean="0">
                <a:cs typeface="Arial"/>
              </a:rPr>
              <a:t>needed.</a:t>
            </a: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Some means of automatically distinguishing plaintext from garble is also </a:t>
            </a:r>
            <a:r>
              <a:rPr lang="en-US" dirty="0" smtClean="0">
                <a:cs typeface="Arial"/>
              </a:rPr>
              <a:t>needed.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9932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Cryptography - study of encryption </a:t>
            </a:r>
            <a:r>
              <a:rPr lang="en-US" dirty="0" smtClean="0">
                <a:cs typeface="Arial"/>
              </a:rPr>
              <a:t>principles/methods.</a:t>
            </a:r>
          </a:p>
          <a:p>
            <a:r>
              <a:rPr lang="en-US" dirty="0">
                <a:cs typeface="Arial"/>
              </a:rPr>
              <a:t>Cryptanalysis (code breaking) - study of principles/methods of deciphering ciphertext without knowing </a:t>
            </a:r>
            <a:r>
              <a:rPr lang="en-US" dirty="0" smtClean="0">
                <a:cs typeface="Arial"/>
              </a:rPr>
              <a:t>key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Cryptographic </a:t>
            </a:r>
            <a:r>
              <a:rPr lang="en-US" dirty="0">
                <a:cs typeface="Arial"/>
              </a:rPr>
              <a:t>systems are generically classified along three independent </a:t>
            </a:r>
            <a:r>
              <a:rPr lang="en-US" dirty="0" smtClean="0">
                <a:cs typeface="Arial"/>
              </a:rPr>
              <a:t>dimensions.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48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1. The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type of operations used for transforming plaintext to ciphertext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two general principles</a:t>
            </a:r>
            <a:r>
              <a:rPr lang="en-US" dirty="0" smtClean="0">
                <a:cs typeface="Arial"/>
              </a:rPr>
              <a:t>:</a:t>
            </a:r>
          </a:p>
          <a:p>
            <a:r>
              <a:rPr lang="en-US" dirty="0" smtClean="0"/>
              <a:t>Substitution</a:t>
            </a:r>
          </a:p>
          <a:p>
            <a:r>
              <a:rPr lang="en-US" dirty="0" smtClean="0">
                <a:cs typeface="Arial"/>
              </a:rPr>
              <a:t>Transposition</a:t>
            </a:r>
            <a:endParaRPr lang="en-US" dirty="0">
              <a:cs typeface="Arial"/>
            </a:endParaRPr>
          </a:p>
          <a:p>
            <a:pPr lvl="0"/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24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Substitution:</a:t>
            </a:r>
          </a:p>
          <a:p>
            <a:r>
              <a:rPr lang="en-US" dirty="0">
                <a:cs typeface="Arial"/>
              </a:rPr>
              <a:t>Each element (bit, letter, group of bits or letters) in the plaintext is mapped into another </a:t>
            </a:r>
            <a:r>
              <a:rPr lang="en-US" dirty="0" smtClean="0">
                <a:cs typeface="Arial"/>
              </a:rPr>
              <a:t>element.</a:t>
            </a:r>
          </a:p>
          <a:p>
            <a:endParaRPr lang="en-US" dirty="0">
              <a:cs typeface="Arial"/>
            </a:endParaRPr>
          </a:p>
          <a:p>
            <a:pPr lvl="0"/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3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Transposition:</a:t>
            </a:r>
          </a:p>
          <a:p>
            <a:pPr lvl="0"/>
            <a:r>
              <a:rPr lang="en-US" dirty="0"/>
              <a:t>Elements in the plaintext are </a:t>
            </a:r>
            <a:r>
              <a:rPr lang="en-US" dirty="0" smtClean="0"/>
              <a:t>rearranged.</a:t>
            </a:r>
            <a:endParaRPr lang="en-US" dirty="0"/>
          </a:p>
          <a:p>
            <a:pPr lvl="0"/>
            <a:r>
              <a:rPr lang="en-US" dirty="0"/>
              <a:t>Fundamental requirement is that no information be </a:t>
            </a:r>
            <a:r>
              <a:rPr lang="en-US" dirty="0" smtClean="0"/>
              <a:t>lost.</a:t>
            </a:r>
            <a:endParaRPr lang="en-US" dirty="0"/>
          </a:p>
          <a:p>
            <a:pPr lvl="0"/>
            <a:r>
              <a:rPr lang="en-US" dirty="0" smtClean="0"/>
              <a:t>Product systems </a:t>
            </a:r>
            <a:r>
              <a:rPr lang="en-US" dirty="0"/>
              <a:t>i</a:t>
            </a:r>
            <a:r>
              <a:rPr lang="en-US" sz="2800" dirty="0" smtClean="0"/>
              <a:t>nvolve multiple stages of substitutions and transpositions.</a:t>
            </a:r>
          </a:p>
          <a:p>
            <a:pPr marL="0" indent="0">
              <a:buNone/>
            </a:pPr>
            <a:endParaRPr lang="en-US" sz="3200" dirty="0">
              <a:cs typeface="Arial"/>
            </a:endParaRPr>
          </a:p>
          <a:p>
            <a:pPr lvl="0"/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4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2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. The number of keys used.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r>
              <a:rPr lang="en-US" dirty="0">
                <a:cs typeface="Arial"/>
              </a:rPr>
              <a:t>Referred to as symmetric, single-key, </a:t>
            </a:r>
            <a:r>
              <a:rPr lang="en-US" dirty="0" smtClean="0">
                <a:cs typeface="Arial"/>
              </a:rPr>
              <a:t>secret-key, or conventional encryption </a:t>
            </a:r>
            <a:r>
              <a:rPr lang="en-US" dirty="0">
                <a:cs typeface="Arial"/>
              </a:rPr>
              <a:t>if both sender and receiver use the same </a:t>
            </a:r>
            <a:r>
              <a:rPr lang="en-US" dirty="0" smtClean="0">
                <a:cs typeface="Arial"/>
              </a:rPr>
              <a:t>key.</a:t>
            </a:r>
            <a:endParaRPr lang="en-US" dirty="0">
              <a:cs typeface="Arial"/>
            </a:endParaRPr>
          </a:p>
          <a:p>
            <a:pPr lvl="0"/>
            <a:endParaRPr lang="en-US" dirty="0">
              <a:solidFill>
                <a:prstClr val="black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Cryptanalysis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21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3912</TotalTime>
  <Words>656</Words>
  <Application>Microsoft Office PowerPoint</Application>
  <PresentationFormat>On-screen Show (4:3)</PresentationFormat>
  <Paragraphs>151</Paragraphs>
  <Slides>24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  <vt:lpstr>Cryptanalysis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1822</cp:revision>
  <cp:lastPrinted>2015-04-15T04:00:00Z</cp:lastPrinted>
  <dcterms:created xsi:type="dcterms:W3CDTF">2015-04-10T12:56:27Z</dcterms:created>
  <dcterms:modified xsi:type="dcterms:W3CDTF">2016-03-29T01:59:26Z</dcterms:modified>
</cp:coreProperties>
</file>