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706" r:id="rId5"/>
    <p:sldId id="723" r:id="rId6"/>
    <p:sldId id="724" r:id="rId7"/>
    <p:sldId id="725" r:id="rId8"/>
    <p:sldId id="726" r:id="rId9"/>
    <p:sldId id="727" r:id="rId10"/>
    <p:sldId id="728" r:id="rId11"/>
    <p:sldId id="729" r:id="rId12"/>
    <p:sldId id="730" r:id="rId13"/>
    <p:sldId id="731" r:id="rId14"/>
    <p:sldId id="732" r:id="rId15"/>
    <p:sldId id="733" r:id="rId16"/>
    <p:sldId id="734" r:id="rId17"/>
    <p:sldId id="735" r:id="rId18"/>
    <p:sldId id="736" r:id="rId19"/>
    <p:sldId id="738" r:id="rId20"/>
    <p:sldId id="737" r:id="rId21"/>
    <p:sldId id="739" r:id="rId22"/>
    <p:sldId id="740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Phase of IEEE 802.11i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Each logical port (</a:t>
            </a:r>
            <a:r>
              <a:rPr lang="en-US" dirty="0" smtClean="0"/>
              <a:t>802.1X</a:t>
            </a:r>
            <a:r>
              <a:rPr lang="en-US" dirty="0" smtClean="0"/>
              <a:t>) is mapped to one of these two physical ports.</a:t>
            </a:r>
          </a:p>
          <a:p>
            <a:r>
              <a:rPr lang="en-US" dirty="0" smtClean="0"/>
              <a:t>An </a:t>
            </a:r>
            <a:r>
              <a:rPr lang="en-US" dirty="0"/>
              <a:t>uncontrolled port allows the exchange of PDUs between the supplicant </a:t>
            </a:r>
            <a:r>
              <a:rPr lang="en-US" dirty="0" smtClean="0"/>
              <a:t>and the other </a:t>
            </a:r>
            <a:r>
              <a:rPr lang="en-US" dirty="0"/>
              <a:t>AS, regardless of </a:t>
            </a:r>
            <a:r>
              <a:rPr lang="en-US" dirty="0" smtClean="0"/>
              <a:t>authentication </a:t>
            </a:r>
            <a:r>
              <a:rPr lang="en-US" dirty="0"/>
              <a:t>state of the supplicant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62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controlled </a:t>
            </a:r>
            <a:r>
              <a:rPr lang="en-US" dirty="0" smtClean="0"/>
              <a:t>port allows </a:t>
            </a:r>
            <a:r>
              <a:rPr lang="en-US" dirty="0"/>
              <a:t>the exchange of PDUs between a supplicant and other systems on the </a:t>
            </a:r>
            <a:r>
              <a:rPr lang="en-US" dirty="0" smtClean="0"/>
              <a:t>LAN only </a:t>
            </a:r>
            <a:r>
              <a:rPr lang="en-US" dirty="0"/>
              <a:t>if the current state of the supplicant authorizes such an exchange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29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MPDU Exchange</a:t>
            </a:r>
            <a:r>
              <a:rPr lang="en-US" b="1" i="1" dirty="0"/>
              <a:t> </a:t>
            </a:r>
            <a:r>
              <a:rPr lang="en-US" dirty="0"/>
              <a:t>F</a:t>
            </a:r>
            <a:r>
              <a:rPr lang="en-US" dirty="0" smtClean="0"/>
              <a:t>ollowing are the three phases:</a:t>
            </a:r>
            <a:endParaRPr lang="en-US" dirty="0"/>
          </a:p>
          <a:p>
            <a:r>
              <a:rPr lang="en-US" b="1" dirty="0" smtClean="0"/>
              <a:t>1. Connect </a:t>
            </a:r>
            <a:r>
              <a:rPr lang="en-US" b="1" dirty="0"/>
              <a:t>to AS: </a:t>
            </a:r>
            <a:r>
              <a:rPr lang="en-US" dirty="0"/>
              <a:t>The STA sends a request to its AP </a:t>
            </a:r>
            <a:r>
              <a:rPr lang="en-US" dirty="0" smtClean="0"/>
              <a:t>for </a:t>
            </a:r>
            <a:r>
              <a:rPr lang="en-US" dirty="0"/>
              <a:t>connection to the AS.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AP acknowledges this </a:t>
            </a:r>
            <a:r>
              <a:rPr lang="en-US" dirty="0" smtClean="0"/>
              <a:t>request and </a:t>
            </a:r>
            <a:r>
              <a:rPr lang="en-US" dirty="0"/>
              <a:t>sends an access request to the AS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5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2.EAP </a:t>
            </a:r>
            <a:r>
              <a:rPr lang="en-US" b="1" dirty="0"/>
              <a:t>exchange: </a:t>
            </a:r>
            <a:r>
              <a:rPr lang="en-US" dirty="0"/>
              <a:t>This exchange authenticates the STA and AS to each other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3.Secure </a:t>
            </a:r>
            <a:r>
              <a:rPr lang="en-US" b="1" dirty="0"/>
              <a:t>key delivery: </a:t>
            </a:r>
            <a:r>
              <a:rPr lang="en-US" dirty="0" smtClean="0"/>
              <a:t>AS generates a </a:t>
            </a:r>
            <a:r>
              <a:rPr lang="en-US" dirty="0"/>
              <a:t>master session </a:t>
            </a:r>
            <a:r>
              <a:rPr lang="en-US" dirty="0" smtClean="0"/>
              <a:t>key (MSK) or the Authentication, Authorization</a:t>
            </a:r>
            <a:r>
              <a:rPr lang="en-US" dirty="0"/>
              <a:t>, and Accounting (AAA) key and sends it </a:t>
            </a:r>
            <a:r>
              <a:rPr lang="en-US" dirty="0" smtClean="0"/>
              <a:t>to </a:t>
            </a:r>
            <a:r>
              <a:rPr lang="en-US" dirty="0"/>
              <a:t>STA.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0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All </a:t>
            </a:r>
            <a:r>
              <a:rPr lang="en-US" dirty="0"/>
              <a:t>the cryptographic keys needed </a:t>
            </a:r>
            <a:r>
              <a:rPr lang="en-US" dirty="0" smtClean="0"/>
              <a:t>by </a:t>
            </a:r>
            <a:r>
              <a:rPr lang="en-US" dirty="0"/>
              <a:t>STA for secure communication with its AP are generated from this MSK.</a:t>
            </a:r>
          </a:p>
          <a:p>
            <a:r>
              <a:rPr lang="en-US" dirty="0" smtClean="0"/>
              <a:t>For secure delivery of  MSK, an MPDU contains an encrypted MSK from the AS, via the AP, to </a:t>
            </a:r>
            <a:r>
              <a:rPr lang="en-US" smtClean="0"/>
              <a:t>the STA.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0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EAP </a:t>
            </a:r>
            <a:r>
              <a:rPr lang="en-US" b="1" dirty="0" smtClean="0"/>
              <a:t>Exchange: </a:t>
            </a:r>
            <a:r>
              <a:rPr lang="en-US" dirty="0" smtClean="0"/>
              <a:t>Typically,</a:t>
            </a:r>
            <a:r>
              <a:rPr lang="en-US" b="1" dirty="0" smtClean="0"/>
              <a:t>  </a:t>
            </a:r>
            <a:r>
              <a:rPr lang="en-US" dirty="0" smtClean="0"/>
              <a:t>message </a:t>
            </a:r>
            <a:r>
              <a:rPr lang="en-US" dirty="0"/>
              <a:t>flow </a:t>
            </a:r>
            <a:r>
              <a:rPr lang="en-US" dirty="0" smtClean="0"/>
              <a:t>between STA </a:t>
            </a:r>
            <a:r>
              <a:rPr lang="en-US" dirty="0"/>
              <a:t>and AP employs EAP over </a:t>
            </a:r>
            <a:r>
              <a:rPr lang="en-US" dirty="0" smtClean="0"/>
              <a:t>LAN (EAPOL), </a:t>
            </a:r>
            <a:r>
              <a:rPr lang="en-US" dirty="0"/>
              <a:t>and the </a:t>
            </a:r>
            <a:r>
              <a:rPr lang="en-US" dirty="0" smtClean="0"/>
              <a:t>message flow </a:t>
            </a:r>
            <a:r>
              <a:rPr lang="en-US" dirty="0"/>
              <a:t>between the AP and AS uses the Remote Authentication Dial In User </a:t>
            </a:r>
            <a:r>
              <a:rPr lang="en-US" dirty="0" smtClean="0"/>
              <a:t>Service (</a:t>
            </a:r>
            <a:r>
              <a:rPr lang="en-US" dirty="0"/>
              <a:t>RADIUS) </a:t>
            </a:r>
            <a:r>
              <a:rPr lang="en-US" dirty="0" smtClean="0"/>
              <a:t>protocol.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91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1.</a:t>
            </a:r>
            <a:r>
              <a:rPr lang="en-US" dirty="0" smtClean="0"/>
              <a:t> The </a:t>
            </a:r>
            <a:r>
              <a:rPr lang="en-US" dirty="0"/>
              <a:t>AP </a:t>
            </a:r>
            <a:r>
              <a:rPr lang="en-US" dirty="0" smtClean="0"/>
              <a:t>issues </a:t>
            </a:r>
            <a:r>
              <a:rPr lang="en-US" dirty="0"/>
              <a:t>an </a:t>
            </a:r>
            <a:r>
              <a:rPr lang="en-US" dirty="0" smtClean="0"/>
              <a:t>EAP-Request/Identity frame </a:t>
            </a:r>
            <a:r>
              <a:rPr lang="en-US" dirty="0"/>
              <a:t>to the STA.</a:t>
            </a:r>
          </a:p>
          <a:p>
            <a:r>
              <a:rPr lang="en-US" b="1" dirty="0"/>
              <a:t>2. </a:t>
            </a:r>
            <a:r>
              <a:rPr lang="en-US" dirty="0"/>
              <a:t>The STA replies with an EAP-Response/Identity frame, which the AP </a:t>
            </a:r>
            <a:r>
              <a:rPr lang="en-US" dirty="0" smtClean="0"/>
              <a:t>receives over </a:t>
            </a:r>
            <a:r>
              <a:rPr lang="en-US" dirty="0"/>
              <a:t>the uncontrolled port.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59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packet is then encapsulated in RADIUS </a:t>
            </a:r>
            <a:r>
              <a:rPr lang="en-US" dirty="0" smtClean="0"/>
              <a:t>over EAP </a:t>
            </a:r>
            <a:r>
              <a:rPr lang="en-US" dirty="0"/>
              <a:t>and passed on to the RADIUS server as a </a:t>
            </a:r>
            <a:r>
              <a:rPr lang="en-US" dirty="0" smtClean="0"/>
              <a:t>RADIUS-Access-Request packet.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8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3. </a:t>
            </a:r>
            <a:r>
              <a:rPr lang="en-US" dirty="0"/>
              <a:t>The AAA server replies with a RADIUS-Access-Challenge packet, which </a:t>
            </a:r>
            <a:r>
              <a:rPr lang="en-US" dirty="0" smtClean="0"/>
              <a:t>is passed </a:t>
            </a:r>
            <a:r>
              <a:rPr lang="en-US" dirty="0"/>
              <a:t>on to the STA as an </a:t>
            </a:r>
            <a:r>
              <a:rPr lang="en-US" dirty="0" smtClean="0"/>
              <a:t>EAP-Request.</a:t>
            </a:r>
          </a:p>
          <a:p>
            <a:r>
              <a:rPr lang="en-US" dirty="0"/>
              <a:t>This request is of the </a:t>
            </a:r>
            <a:r>
              <a:rPr lang="en-US" dirty="0" smtClean="0"/>
              <a:t>appropriate authentication type.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51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4. </a:t>
            </a:r>
            <a:r>
              <a:rPr lang="en-US" dirty="0"/>
              <a:t>The STA formulates an EAP-Response message and sends it to the AS. </a:t>
            </a:r>
            <a:endParaRPr lang="en-US" dirty="0" smtClean="0"/>
          </a:p>
          <a:p>
            <a:r>
              <a:rPr lang="en-US" dirty="0" smtClean="0"/>
              <a:t>The response </a:t>
            </a:r>
            <a:r>
              <a:rPr lang="en-US" dirty="0"/>
              <a:t>is translated by the AP into a Radius-Access-Request with the </a:t>
            </a:r>
            <a:r>
              <a:rPr lang="en-US" dirty="0" smtClean="0"/>
              <a:t>response to </a:t>
            </a:r>
            <a:r>
              <a:rPr lang="en-US" dirty="0"/>
              <a:t>the challenge as a data field.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6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authentication phase </a:t>
            </a:r>
            <a:r>
              <a:rPr lang="en-US" sz="2800" dirty="0">
                <a:cs typeface="Arial" pitchFamily="34" charset="0"/>
              </a:rPr>
              <a:t>of IEEE 802.11i</a:t>
            </a:r>
            <a:r>
              <a:rPr lang="en-US" sz="2800" dirty="0" smtClean="0">
                <a:cs typeface="Arial" pitchFamily="34" charset="0"/>
              </a:rPr>
              <a:t>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Steps </a:t>
            </a:r>
            <a:r>
              <a:rPr lang="en-US" dirty="0"/>
              <a:t>3 and 4 may be repeated </a:t>
            </a:r>
            <a:r>
              <a:rPr lang="en-US" dirty="0" smtClean="0"/>
              <a:t> multiple times, </a:t>
            </a:r>
            <a:r>
              <a:rPr lang="en-US" dirty="0"/>
              <a:t>depending on the EAP method in </a:t>
            </a:r>
            <a:r>
              <a:rPr lang="en-US" dirty="0" smtClean="0"/>
              <a:t>use.</a:t>
            </a:r>
          </a:p>
          <a:p>
            <a:r>
              <a:rPr lang="en-US" b="1" dirty="0"/>
              <a:t>5. </a:t>
            </a:r>
            <a:r>
              <a:rPr lang="en-US" dirty="0"/>
              <a:t>The AAA server grants access with a Radius-Access-Accept packet</a:t>
            </a:r>
            <a:r>
              <a:rPr lang="en-US"/>
              <a:t>. </a:t>
            </a:r>
            <a:endParaRPr lang="en-US" smtClean="0"/>
          </a:p>
          <a:p>
            <a:r>
              <a:rPr lang="en-US" smtClean="0"/>
              <a:t>The </a:t>
            </a:r>
            <a:r>
              <a:rPr lang="en-US" dirty="0" smtClean="0"/>
              <a:t>AP issues </a:t>
            </a:r>
            <a:r>
              <a:rPr lang="en-US" dirty="0"/>
              <a:t>an EAP-Success frame.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3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controlled port </a:t>
            </a:r>
            <a:r>
              <a:rPr lang="en-US" dirty="0"/>
              <a:t>is authorized, and the user may begin to access the network.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7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2600325"/>
            <a:ext cx="60007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996" y="1291772"/>
            <a:ext cx="5991225" cy="1294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526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authentication phase enables mutual authentication </a:t>
            </a:r>
            <a:r>
              <a:rPr lang="en-US" dirty="0" smtClean="0"/>
              <a:t>between an </a:t>
            </a:r>
            <a:r>
              <a:rPr lang="en-US" dirty="0"/>
              <a:t>STA and an authentication server (AS) located in the DS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IEEE 802.1X Access Control </a:t>
            </a:r>
            <a:r>
              <a:rPr lang="en-US" b="1" dirty="0" smtClean="0"/>
              <a:t>Approach:</a:t>
            </a:r>
          </a:p>
          <a:p>
            <a:r>
              <a:rPr lang="en-US" dirty="0"/>
              <a:t>IEEE 802.11i makes </a:t>
            </a:r>
            <a:r>
              <a:rPr lang="en-US" dirty="0" smtClean="0"/>
              <a:t>use of </a:t>
            </a:r>
            <a:r>
              <a:rPr lang="en-US" dirty="0"/>
              <a:t>IEEE 802.1X, Port-Based Network Access </a:t>
            </a:r>
            <a:r>
              <a:rPr lang="en-US" dirty="0" smtClean="0"/>
              <a:t>Control</a:t>
            </a:r>
            <a:r>
              <a:rPr lang="en-US" dirty="0"/>
              <a:t> to provide access control functions for </a:t>
            </a:r>
            <a:r>
              <a:rPr lang="en-US" dirty="0" smtClean="0"/>
              <a:t>LANs.</a:t>
            </a:r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Extensible </a:t>
            </a:r>
            <a:r>
              <a:rPr lang="en-US" dirty="0"/>
              <a:t>Authentication Protocol (EAP</a:t>
            </a:r>
            <a:r>
              <a:rPr lang="en-US" dirty="0" smtClean="0"/>
              <a:t>) </a:t>
            </a:r>
            <a:r>
              <a:rPr lang="en-US" dirty="0"/>
              <a:t>is </a:t>
            </a:r>
            <a:r>
              <a:rPr lang="en-US" dirty="0" smtClean="0"/>
              <a:t>the </a:t>
            </a:r>
            <a:r>
              <a:rPr lang="en-US" dirty="0"/>
              <a:t>authentication </a:t>
            </a:r>
            <a:r>
              <a:rPr lang="en-US" dirty="0" smtClean="0"/>
              <a:t>protocol that </a:t>
            </a:r>
            <a:r>
              <a:rPr lang="en-US" dirty="0"/>
              <a:t>is </a:t>
            </a:r>
            <a:r>
              <a:rPr lang="en-US" dirty="0" smtClean="0"/>
              <a:t>used and is defined </a:t>
            </a:r>
            <a:r>
              <a:rPr lang="en-US" dirty="0"/>
              <a:t>in </a:t>
            </a:r>
            <a:r>
              <a:rPr lang="en-US" dirty="0" smtClean="0"/>
              <a:t>the IEEE </a:t>
            </a:r>
            <a:r>
              <a:rPr lang="en-US" dirty="0"/>
              <a:t>802.1X standard.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32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IEEE 802.1X uses the terms </a:t>
            </a:r>
            <a:r>
              <a:rPr lang="en-US" i="1" dirty="0"/>
              <a:t>supplicant</a:t>
            </a:r>
            <a:r>
              <a:rPr lang="en-US" dirty="0"/>
              <a:t>, </a:t>
            </a:r>
            <a:r>
              <a:rPr lang="en-US" i="1" dirty="0"/>
              <a:t>authenticator</a:t>
            </a:r>
            <a:r>
              <a:rPr lang="en-US" dirty="0"/>
              <a:t>, </a:t>
            </a:r>
            <a:r>
              <a:rPr lang="en-US" dirty="0" smtClean="0"/>
              <a:t>and </a:t>
            </a:r>
            <a:r>
              <a:rPr lang="en-US" i="1" dirty="0" smtClean="0"/>
              <a:t>authentication </a:t>
            </a:r>
            <a:r>
              <a:rPr lang="en-US" i="1" dirty="0"/>
              <a:t>server </a:t>
            </a:r>
            <a:r>
              <a:rPr lang="en-US" dirty="0"/>
              <a:t>(AS).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the context of an 802.11 WLAN, </a:t>
            </a:r>
            <a:r>
              <a:rPr lang="en-US" dirty="0" smtClean="0"/>
              <a:t>the first two terms correspond </a:t>
            </a:r>
            <a:r>
              <a:rPr lang="en-US" dirty="0"/>
              <a:t>to the wireless station and the AP.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7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AS is typically a separate </a:t>
            </a:r>
            <a:r>
              <a:rPr lang="en-US" dirty="0" smtClean="0"/>
              <a:t>device on </a:t>
            </a:r>
            <a:r>
              <a:rPr lang="en-US" dirty="0"/>
              <a:t>the wired side of the </a:t>
            </a:r>
            <a:r>
              <a:rPr lang="en-US" dirty="0" smtClean="0"/>
              <a:t>network </a:t>
            </a:r>
            <a:r>
              <a:rPr lang="en-US" dirty="0"/>
              <a:t>(i.e., accessible over the DS) but could also </a:t>
            </a:r>
            <a:r>
              <a:rPr lang="en-US" dirty="0" smtClean="0"/>
              <a:t>reside directly </a:t>
            </a:r>
            <a:r>
              <a:rPr lang="en-US" dirty="0"/>
              <a:t>on the authenticator.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21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For a WLAN, </a:t>
            </a:r>
            <a:r>
              <a:rPr lang="en-US" dirty="0" smtClean="0"/>
              <a:t>the </a:t>
            </a:r>
            <a:r>
              <a:rPr lang="en-US" dirty="0"/>
              <a:t>authenticator </a:t>
            </a:r>
            <a:r>
              <a:rPr lang="en-US" dirty="0" smtClean="0"/>
              <a:t>(the AP</a:t>
            </a:r>
            <a:r>
              <a:rPr lang="en-US" dirty="0"/>
              <a:t>) may </a:t>
            </a:r>
            <a:r>
              <a:rPr lang="en-US" dirty="0" smtClean="0"/>
              <a:t>have only </a:t>
            </a:r>
            <a:r>
              <a:rPr lang="en-US" dirty="0"/>
              <a:t>two physical ports: </a:t>
            </a:r>
            <a:endParaRPr lang="en-US" dirty="0" smtClean="0"/>
          </a:p>
          <a:p>
            <a:r>
              <a:rPr lang="en-US" dirty="0" smtClean="0"/>
              <a:t>one </a:t>
            </a:r>
            <a:r>
              <a:rPr lang="en-US" dirty="0"/>
              <a:t>connecting </a:t>
            </a:r>
            <a:r>
              <a:rPr lang="en-US" dirty="0" smtClean="0"/>
              <a:t>to the </a:t>
            </a:r>
            <a:r>
              <a:rPr lang="en-US" dirty="0"/>
              <a:t>DS and one for wireless </a:t>
            </a:r>
            <a:r>
              <a:rPr lang="en-US" dirty="0" smtClean="0"/>
              <a:t>communication within </a:t>
            </a:r>
            <a:r>
              <a:rPr lang="en-US" dirty="0"/>
              <a:t>its BSS.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Authentication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58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760</Words>
  <Application>Microsoft Office PowerPoint</Application>
  <PresentationFormat>On-screen Show (4:3)</PresentationFormat>
  <Paragraphs>84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  <vt:lpstr>Authentication Phase of IEEE 802.11i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9907</cp:revision>
  <cp:lastPrinted>2015-04-15T04:00:00Z</cp:lastPrinted>
  <dcterms:created xsi:type="dcterms:W3CDTF">2015-04-10T12:56:27Z</dcterms:created>
  <dcterms:modified xsi:type="dcterms:W3CDTF">2016-06-22T02:09:36Z</dcterms:modified>
</cp:coreProperties>
</file>