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3" r:id="rId2"/>
    <p:sldId id="304" r:id="rId3"/>
    <p:sldId id="338" r:id="rId4"/>
    <p:sldId id="623" r:id="rId5"/>
    <p:sldId id="624" r:id="rId6"/>
    <p:sldId id="625" r:id="rId7"/>
    <p:sldId id="626" r:id="rId8"/>
    <p:sldId id="627" r:id="rId9"/>
    <p:sldId id="628" r:id="rId10"/>
    <p:sldId id="629" r:id="rId11"/>
    <p:sldId id="631" r:id="rId12"/>
    <p:sldId id="630" r:id="rId13"/>
    <p:sldId id="632" r:id="rId14"/>
    <p:sldId id="633" r:id="rId15"/>
    <p:sldId id="62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Security Considerations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6" y="1067916"/>
            <a:ext cx="7358743" cy="505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271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Web Traffic Security Approaches:</a:t>
            </a:r>
            <a:endParaRPr lang="en-US" sz="3200" b="1" dirty="0" smtClean="0"/>
          </a:p>
          <a:p>
            <a:r>
              <a:rPr lang="en-US" dirty="0"/>
              <a:t>A number of approaches to providing Web security are possible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98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various </a:t>
            </a:r>
            <a:r>
              <a:rPr lang="en-US" dirty="0" smtClean="0"/>
              <a:t>approaches </a:t>
            </a:r>
            <a:r>
              <a:rPr lang="en-US" dirty="0"/>
              <a:t>differ with respect to </a:t>
            </a:r>
            <a:r>
              <a:rPr lang="en-US" dirty="0" smtClean="0"/>
              <a:t>their scope </a:t>
            </a:r>
            <a:r>
              <a:rPr lang="en-US" dirty="0"/>
              <a:t>of applicability and their relative location within the TCP/IP protocol </a:t>
            </a:r>
            <a:r>
              <a:rPr lang="en-US" dirty="0" smtClean="0"/>
              <a:t>stack.</a:t>
            </a:r>
            <a:endParaRPr lang="en-US" b="1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6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7" y="2119313"/>
            <a:ext cx="7300686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52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advantage of using IPsec is that it </a:t>
            </a:r>
            <a:r>
              <a:rPr lang="en-US" dirty="0" smtClean="0"/>
              <a:t>is transparent </a:t>
            </a:r>
            <a:r>
              <a:rPr lang="en-US" dirty="0"/>
              <a:t>to end users and applications and provides a general-purpose solution</a:t>
            </a:r>
            <a:r>
              <a:rPr lang="en-US" dirty="0" smtClean="0"/>
              <a:t>.</a:t>
            </a:r>
          </a:p>
          <a:p>
            <a:endParaRPr lang="en-US" b="1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7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Implementing </a:t>
            </a:r>
            <a:r>
              <a:rPr lang="en-US" dirty="0"/>
              <a:t>security </a:t>
            </a:r>
            <a:r>
              <a:rPr lang="en-US" dirty="0" smtClean="0"/>
              <a:t>just above TCP </a:t>
            </a:r>
            <a:r>
              <a:rPr lang="en-US" smtClean="0"/>
              <a:t>provides transparency to </a:t>
            </a:r>
            <a:r>
              <a:rPr lang="en-US" dirty="0" smtClean="0"/>
              <a:t>applications. </a:t>
            </a:r>
          </a:p>
          <a:p>
            <a:r>
              <a:rPr lang="en-US" dirty="0"/>
              <a:t>The advantage </a:t>
            </a:r>
            <a:r>
              <a:rPr lang="en-US" dirty="0" smtClean="0"/>
              <a:t>of application-specific </a:t>
            </a:r>
            <a:r>
              <a:rPr lang="en-US" dirty="0"/>
              <a:t>security </a:t>
            </a:r>
            <a:r>
              <a:rPr lang="en-US" dirty="0" smtClean="0"/>
              <a:t>services is that </a:t>
            </a:r>
            <a:r>
              <a:rPr lang="en-US" dirty="0"/>
              <a:t>the service can be tailored to the specific needs of a given </a:t>
            </a:r>
            <a:r>
              <a:rPr lang="en-US" dirty="0" smtClean="0"/>
              <a:t>application.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69832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web </a:t>
            </a:r>
            <a:r>
              <a:rPr lang="en-US" sz="2800" dirty="0">
                <a:cs typeface="Arial" pitchFamily="34" charset="0"/>
              </a:rPr>
              <a:t>s</a:t>
            </a:r>
            <a:r>
              <a:rPr lang="en-US" sz="2800" dirty="0" smtClean="0">
                <a:cs typeface="Arial" pitchFamily="34" charset="0"/>
              </a:rPr>
              <a:t>ecurity considerations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World Wide Web is fundamentally a client/server application running over </a:t>
            </a:r>
            <a:r>
              <a:rPr lang="en-US" dirty="0" smtClean="0">
                <a:latin typeface="+mj-lt"/>
                <a:cs typeface="Arial"/>
              </a:rPr>
              <a:t>the Internet </a:t>
            </a:r>
            <a:r>
              <a:rPr lang="en-US" dirty="0">
                <a:latin typeface="+mj-lt"/>
                <a:cs typeface="Arial"/>
              </a:rPr>
              <a:t>and TCP/IP intranets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/>
              <a:t>The following  characteristics </a:t>
            </a:r>
            <a:r>
              <a:rPr lang="en-US" dirty="0"/>
              <a:t>of Web usage suggest the need for tailored security tools: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60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1. Web </a:t>
            </a:r>
            <a:r>
              <a:rPr lang="en-US" dirty="0"/>
              <a:t>browsers are very easy to </a:t>
            </a:r>
            <a:r>
              <a:rPr lang="en-US" dirty="0" smtClean="0"/>
              <a:t>use.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Web </a:t>
            </a:r>
            <a:r>
              <a:rPr lang="en-US" dirty="0">
                <a:latin typeface="+mj-lt"/>
                <a:cs typeface="Arial"/>
              </a:rPr>
              <a:t>servers are relatively easy to configure and </a:t>
            </a:r>
            <a:r>
              <a:rPr lang="en-US" dirty="0" smtClean="0">
                <a:latin typeface="+mj-lt"/>
                <a:cs typeface="Arial"/>
              </a:rPr>
              <a:t>manage.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Web content is increasingly easy to </a:t>
            </a:r>
            <a:r>
              <a:rPr lang="en-US" dirty="0" smtClean="0">
                <a:latin typeface="+mj-lt"/>
                <a:cs typeface="Arial"/>
              </a:rPr>
              <a:t>develop. 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29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underlying software is extraordinarily </a:t>
            </a:r>
            <a:r>
              <a:rPr lang="en-US" dirty="0" smtClean="0">
                <a:latin typeface="+mj-lt"/>
                <a:cs typeface="Arial"/>
              </a:rPr>
              <a:t>complex.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May hide many potential security </a:t>
            </a:r>
            <a:r>
              <a:rPr lang="en-US" dirty="0" smtClean="0">
                <a:latin typeface="+mj-lt"/>
                <a:cs typeface="Arial"/>
              </a:rPr>
              <a:t>flaws.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68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2. A </a:t>
            </a:r>
            <a:r>
              <a:rPr lang="en-US" dirty="0"/>
              <a:t>Web server can be exploited as a launching pad into the corporation’s </a:t>
            </a:r>
            <a:r>
              <a:rPr lang="en-US" dirty="0" smtClean="0"/>
              <a:t>or agency’s </a:t>
            </a:r>
            <a:r>
              <a:rPr lang="en-US" dirty="0"/>
              <a:t>entire computer complex</a:t>
            </a:r>
            <a:r>
              <a:rPr lang="en-US" dirty="0" smtClean="0"/>
              <a:t>.</a:t>
            </a:r>
          </a:p>
          <a:p>
            <a:r>
              <a:rPr lang="en-US" dirty="0" smtClean="0"/>
              <a:t>An attacker may </a:t>
            </a:r>
            <a:r>
              <a:rPr lang="en-US" dirty="0"/>
              <a:t>be able to gain access to </a:t>
            </a:r>
            <a:r>
              <a:rPr lang="en-US" dirty="0" smtClean="0"/>
              <a:t>systems</a:t>
            </a:r>
            <a:r>
              <a:rPr lang="en-US" dirty="0" smtClean="0"/>
              <a:t> </a:t>
            </a:r>
            <a:r>
              <a:rPr lang="en-US" dirty="0"/>
              <a:t>not part </a:t>
            </a:r>
            <a:r>
              <a:rPr lang="en-US" dirty="0" smtClean="0"/>
              <a:t>of Web itself </a:t>
            </a:r>
            <a:r>
              <a:rPr lang="en-US" dirty="0"/>
              <a:t>but connected </a:t>
            </a:r>
            <a:r>
              <a:rPr lang="en-US" dirty="0" smtClean="0"/>
              <a:t>to server. 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3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3. Casual </a:t>
            </a:r>
            <a:r>
              <a:rPr lang="en-US" dirty="0"/>
              <a:t>and untrained (in security matters) users are common clients for </a:t>
            </a:r>
            <a:r>
              <a:rPr lang="en-US" dirty="0" smtClean="0"/>
              <a:t>Web based services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Such </a:t>
            </a:r>
            <a:r>
              <a:rPr lang="en-US" dirty="0"/>
              <a:t>users are not </a:t>
            </a:r>
            <a:r>
              <a:rPr lang="en-US" dirty="0" smtClean="0"/>
              <a:t>aware of </a:t>
            </a:r>
            <a:r>
              <a:rPr lang="en-US" dirty="0"/>
              <a:t>security risks </a:t>
            </a:r>
            <a:r>
              <a:rPr lang="en-US" dirty="0" smtClean="0"/>
              <a:t>that exist </a:t>
            </a:r>
            <a:r>
              <a:rPr lang="en-US" dirty="0"/>
              <a:t>and do not </a:t>
            </a:r>
            <a:r>
              <a:rPr lang="en-US" dirty="0" smtClean="0"/>
              <a:t>have tools/knowledge </a:t>
            </a:r>
            <a:r>
              <a:rPr lang="en-US" dirty="0"/>
              <a:t>to take effective countermeasures.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04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Web Security </a:t>
            </a:r>
            <a:r>
              <a:rPr lang="en-US" sz="3200" b="1" dirty="0" smtClean="0"/>
              <a:t>Threats:</a:t>
            </a:r>
          </a:p>
          <a:p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summary of the types of security threats faced when </a:t>
            </a:r>
            <a:r>
              <a:rPr lang="en-US" dirty="0" smtClean="0"/>
              <a:t>using the Web is given next.</a:t>
            </a:r>
            <a:endParaRPr lang="en-US" b="1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Web Security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31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13097</TotalTime>
  <Words>372</Words>
  <Application>Microsoft Office PowerPoint</Application>
  <PresentationFormat>On-screen Show (4:3)</PresentationFormat>
  <Paragraphs>59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Web Security Considerations</vt:lpstr>
      <vt:lpstr>Web Security Considerations</vt:lpstr>
      <vt:lpstr>Web Security Considerations</vt:lpstr>
      <vt:lpstr>Web Security Considerations</vt:lpstr>
      <vt:lpstr>Web Security Considerations</vt:lpstr>
      <vt:lpstr>Web Security Considerations</vt:lpstr>
      <vt:lpstr>Web Security Considerations</vt:lpstr>
      <vt:lpstr>Web Security Considerations</vt:lpstr>
      <vt:lpstr>Web Security Considerations</vt:lpstr>
      <vt:lpstr>Web Security Considerations</vt:lpstr>
      <vt:lpstr>Web Security Considerations</vt:lpstr>
      <vt:lpstr>Web Security Considerations</vt:lpstr>
      <vt:lpstr>Web Security Considerations</vt:lpstr>
      <vt:lpstr>Web Security Considerations</vt:lpstr>
      <vt:lpstr>Web Security Considerations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7261</cp:revision>
  <cp:lastPrinted>2015-04-15T04:00:00Z</cp:lastPrinted>
  <dcterms:created xsi:type="dcterms:W3CDTF">2015-04-10T12:56:27Z</dcterms:created>
  <dcterms:modified xsi:type="dcterms:W3CDTF">2016-06-05T15:58:44Z</dcterms:modified>
</cp:coreProperties>
</file>