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1012" r:id="rId5"/>
    <p:sldId id="1065" r:id="rId6"/>
    <p:sldId id="1066" r:id="rId7"/>
    <p:sldId id="1067" r:id="rId8"/>
    <p:sldId id="1068" r:id="rId9"/>
    <p:sldId id="1069" r:id="rId10"/>
    <p:sldId id="1070" r:id="rId11"/>
    <p:sldId id="1071" r:id="rId12"/>
    <p:sldId id="1072" r:id="rId13"/>
    <p:sldId id="1074" r:id="rId14"/>
    <p:sldId id="1075" r:id="rId15"/>
    <p:sldId id="1078" r:id="rId16"/>
    <p:sldId id="1073" r:id="rId17"/>
    <p:sldId id="1064" r:id="rId18"/>
    <p:sldId id="1076" r:id="rId19"/>
    <p:sldId id="1077" r:id="rId20"/>
    <p:sldId id="107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194C4-100E-43DA-A7FE-F4F73E04A476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3D7F1-29DC-48AF-89F4-21E6C2A15562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E99C-C470-4DB0-AAFA-84E5F7510B9B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C2391-5FFE-42F0-83E3-F8D0E5F0597D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05E0F-731C-4B9B-AD0A-634F8BDF8B2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EBE72-0903-442A-88C7-D8D2D2A3F12A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48016-7F3C-4F1C-9B03-BCF621F90067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32A04-F829-44B2-9AD3-8657ABE51AB4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17D7-3923-47F1-B03E-54C3C4493148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46E79-C6C7-4BB5-889E-8BCB0D6C283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7ACE-88CF-4397-B18E-393F80ACB75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E42FB-322D-409B-9D03-76978AED0C8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Application-level </a:t>
            </a:r>
            <a:r>
              <a:rPr lang="en-US" dirty="0" smtClean="0"/>
              <a:t>gateways tend </a:t>
            </a:r>
            <a:r>
              <a:rPr lang="en-US" dirty="0"/>
              <a:t>to be more secure than packet filters</a:t>
            </a:r>
            <a:r>
              <a:rPr lang="en-US" dirty="0" smtClean="0"/>
              <a:t>.</a:t>
            </a:r>
          </a:p>
          <a:p>
            <a:r>
              <a:rPr lang="en-US" dirty="0"/>
              <a:t>O</a:t>
            </a:r>
            <a:r>
              <a:rPr lang="en-US" dirty="0" smtClean="0"/>
              <a:t>nly scrutinize </a:t>
            </a:r>
            <a:r>
              <a:rPr lang="en-US" dirty="0"/>
              <a:t>a few allowable applications. </a:t>
            </a:r>
            <a:endParaRPr lang="en-US" dirty="0" smtClean="0"/>
          </a:p>
          <a:p>
            <a:r>
              <a:rPr lang="en-US" dirty="0" smtClean="0"/>
              <a:t>Also, it </a:t>
            </a:r>
            <a:r>
              <a:rPr lang="en-US" dirty="0"/>
              <a:t>is easy to log and audit </a:t>
            </a:r>
            <a:r>
              <a:rPr lang="en-US" dirty="0" smtClean="0"/>
              <a:t>all incoming </a:t>
            </a:r>
            <a:r>
              <a:rPr lang="en-US" dirty="0"/>
              <a:t>traffic at the application level.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95303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Disadvantage</a:t>
            </a:r>
            <a:r>
              <a:rPr lang="en-US" dirty="0" smtClean="0"/>
              <a:t>: Processing overhead </a:t>
            </a:r>
            <a:r>
              <a:rPr lang="en-US" dirty="0"/>
              <a:t>on each connection</a:t>
            </a:r>
            <a:r>
              <a:rPr lang="en-US" dirty="0" smtClean="0"/>
              <a:t>.</a:t>
            </a:r>
          </a:p>
          <a:p>
            <a:r>
              <a:rPr lang="en-US" dirty="0"/>
              <a:t>T</a:t>
            </a:r>
            <a:r>
              <a:rPr lang="en-US" dirty="0" smtClean="0"/>
              <a:t>here </a:t>
            </a:r>
            <a:r>
              <a:rPr lang="en-US" dirty="0"/>
              <a:t>are two spliced connections </a:t>
            </a:r>
            <a:r>
              <a:rPr lang="en-US" dirty="0" smtClean="0"/>
              <a:t>between end users with </a:t>
            </a:r>
            <a:r>
              <a:rPr lang="en-US" dirty="0"/>
              <a:t>gateway </a:t>
            </a:r>
            <a:r>
              <a:rPr lang="en-US" dirty="0" smtClean="0"/>
              <a:t>at </a:t>
            </a:r>
            <a:r>
              <a:rPr lang="en-US" dirty="0"/>
              <a:t>splice point, and </a:t>
            </a:r>
            <a:r>
              <a:rPr lang="en-US" dirty="0" smtClean="0"/>
              <a:t>gateway </a:t>
            </a:r>
            <a:r>
              <a:rPr lang="en-US" dirty="0"/>
              <a:t>must </a:t>
            </a:r>
            <a:r>
              <a:rPr lang="en-US" dirty="0" smtClean="0"/>
              <a:t>examine and </a:t>
            </a:r>
            <a:r>
              <a:rPr lang="en-US" dirty="0"/>
              <a:t>forward all traffic in both directions.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242333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Circuit-Level </a:t>
            </a:r>
            <a:r>
              <a:rPr lang="en-US" sz="3200" b="1" dirty="0" smtClean="0"/>
              <a:t>Gateway: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or </a:t>
            </a:r>
            <a:r>
              <a:rPr lang="en-US" b="1" dirty="0"/>
              <a:t>circuit-level </a:t>
            </a:r>
            <a:r>
              <a:rPr lang="en-US" b="1" dirty="0" smtClean="0"/>
              <a:t>proxy  </a:t>
            </a:r>
            <a:r>
              <a:rPr lang="en-US" dirty="0"/>
              <a:t>can be a stand-alone system or it can be a specialized </a:t>
            </a:r>
            <a:r>
              <a:rPr lang="en-US" dirty="0" smtClean="0"/>
              <a:t>function performed </a:t>
            </a:r>
            <a:r>
              <a:rPr lang="en-US" dirty="0"/>
              <a:t>by an application-level gateway for certain </a:t>
            </a:r>
            <a:r>
              <a:rPr lang="en-US" dirty="0" smtClean="0"/>
              <a:t>applications.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95566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Like application gateway, it does </a:t>
            </a:r>
            <a:r>
              <a:rPr lang="en-US" dirty="0"/>
              <a:t>not permit an </a:t>
            </a:r>
            <a:r>
              <a:rPr lang="en-US" dirty="0" smtClean="0"/>
              <a:t>end-to-end TCP connection. </a:t>
            </a:r>
            <a:endParaRPr lang="en-US" dirty="0"/>
          </a:p>
          <a:p>
            <a:r>
              <a:rPr lang="en-US" dirty="0" smtClean="0"/>
              <a:t>It sets </a:t>
            </a:r>
            <a:r>
              <a:rPr lang="en-US" dirty="0"/>
              <a:t>up two TCP connections, one </a:t>
            </a:r>
            <a:r>
              <a:rPr lang="en-US" dirty="0" smtClean="0"/>
              <a:t>between itself </a:t>
            </a:r>
            <a:r>
              <a:rPr lang="en-US" dirty="0"/>
              <a:t>and a TCP user on an inner host and one between itself and a TCP user </a:t>
            </a:r>
            <a:r>
              <a:rPr lang="en-US" dirty="0" smtClean="0"/>
              <a:t>on an </a:t>
            </a:r>
            <a:r>
              <a:rPr lang="en-US" dirty="0"/>
              <a:t>outside host.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301184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Once </a:t>
            </a:r>
            <a:r>
              <a:rPr lang="en-US" dirty="0" smtClean="0"/>
              <a:t>the </a:t>
            </a:r>
            <a:r>
              <a:rPr lang="en-US" dirty="0"/>
              <a:t>two connections are established</a:t>
            </a:r>
            <a:r>
              <a:rPr lang="en-US" dirty="0" smtClean="0"/>
              <a:t>, </a:t>
            </a:r>
            <a:r>
              <a:rPr lang="en-US" dirty="0"/>
              <a:t>gateway </a:t>
            </a:r>
            <a:r>
              <a:rPr lang="en-US" dirty="0" smtClean="0"/>
              <a:t>typically relays </a:t>
            </a:r>
            <a:r>
              <a:rPr lang="en-US" dirty="0"/>
              <a:t>TCP segments from one connection to the other without </a:t>
            </a:r>
            <a:r>
              <a:rPr lang="en-US" dirty="0" smtClean="0"/>
              <a:t>examining contents.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268149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security function consists of determining which connections will </a:t>
            </a:r>
            <a:r>
              <a:rPr lang="en-US" dirty="0" smtClean="0"/>
              <a:t>be allowed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282008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391" y="1895010"/>
            <a:ext cx="4867275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83" y="1150938"/>
            <a:ext cx="7215188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2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typical use of circuit-level gateways is a situation in which the system </a:t>
            </a:r>
            <a:r>
              <a:rPr lang="en-US" dirty="0" smtClean="0"/>
              <a:t>administrator trusts </a:t>
            </a:r>
            <a:r>
              <a:rPr lang="en-US" dirty="0"/>
              <a:t>the internal </a:t>
            </a:r>
            <a:r>
              <a:rPr lang="en-US" dirty="0" smtClean="0"/>
              <a:t>users.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example of a circuit-level gateway implementation is the SOCKS </a:t>
            </a:r>
            <a:r>
              <a:rPr lang="en-US" dirty="0" smtClean="0"/>
              <a:t>package.</a:t>
            </a:r>
          </a:p>
          <a:p>
            <a:r>
              <a:rPr lang="en-US" dirty="0" smtClean="0"/>
              <a:t>It consists </a:t>
            </a:r>
            <a:r>
              <a:rPr lang="en-US" dirty="0"/>
              <a:t>of the following components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416912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1. The </a:t>
            </a:r>
            <a:r>
              <a:rPr lang="en-US" dirty="0"/>
              <a:t>SOCKS server, which often runs on a UNIX-based firewall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SOCKS is also implemented on Windows systems.</a:t>
            </a:r>
          </a:p>
          <a:p>
            <a:r>
              <a:rPr lang="en-US" dirty="0" smtClean="0"/>
              <a:t>2. The </a:t>
            </a:r>
            <a:r>
              <a:rPr lang="en-US" dirty="0"/>
              <a:t>SOCKS client library, which runs on internal hosts protected by </a:t>
            </a:r>
            <a:r>
              <a:rPr lang="en-US" dirty="0" smtClean="0"/>
              <a:t>the firewall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416912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of application and circuit-level firewalls.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3. SOCKS-</a:t>
            </a:r>
            <a:r>
              <a:rPr lang="en-US" dirty="0" err="1" smtClean="0"/>
              <a:t>ified</a:t>
            </a:r>
            <a:r>
              <a:rPr lang="en-US" dirty="0" smtClean="0"/>
              <a:t> </a:t>
            </a:r>
            <a:r>
              <a:rPr lang="en-US" dirty="0"/>
              <a:t>versions of several standard client programs such as FTP </a:t>
            </a:r>
            <a:r>
              <a:rPr lang="en-US" dirty="0" smtClean="0"/>
              <a:t>and TELNET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2794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  <a:endParaRPr lang="en-US" sz="30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 application-level gateway, also called an </a:t>
            </a:r>
            <a:r>
              <a:rPr lang="en-US" b="1" dirty="0"/>
              <a:t>application proxy</a:t>
            </a:r>
            <a:r>
              <a:rPr lang="en-US" dirty="0"/>
              <a:t>, acts as a relay </a:t>
            </a:r>
            <a:r>
              <a:rPr lang="en-US" dirty="0" smtClean="0"/>
              <a:t>of application-level traffic.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61" y="1774815"/>
            <a:ext cx="4895850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83" y="1150938"/>
            <a:ext cx="7215188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9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user contacts the gateway using </a:t>
            </a:r>
            <a:r>
              <a:rPr lang="en-US" dirty="0" smtClean="0"/>
              <a:t>a TCP/IP </a:t>
            </a:r>
            <a:r>
              <a:rPr lang="en-US" dirty="0"/>
              <a:t>application, such as Telnet or FTP, and the gateway asks the user for </a:t>
            </a:r>
            <a:r>
              <a:rPr lang="en-US" dirty="0" smtClean="0"/>
              <a:t>the name </a:t>
            </a:r>
            <a:r>
              <a:rPr lang="en-US" dirty="0"/>
              <a:t>of the remote host to be accessed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408324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When </a:t>
            </a:r>
            <a:r>
              <a:rPr lang="en-US" dirty="0"/>
              <a:t>user responds and provides </a:t>
            </a:r>
            <a:r>
              <a:rPr lang="en-US" dirty="0" smtClean="0"/>
              <a:t>a valid </a:t>
            </a:r>
            <a:r>
              <a:rPr lang="en-US" dirty="0"/>
              <a:t>user ID and authentication information, </a:t>
            </a:r>
            <a:r>
              <a:rPr lang="en-US" dirty="0" smtClean="0"/>
              <a:t>gateway </a:t>
            </a:r>
            <a:r>
              <a:rPr lang="en-US" dirty="0"/>
              <a:t>contacts </a:t>
            </a:r>
            <a:r>
              <a:rPr lang="en-US" dirty="0" smtClean="0"/>
              <a:t>application on </a:t>
            </a:r>
            <a:r>
              <a:rPr lang="en-US" dirty="0"/>
              <a:t>remote host and relays TCP segments containing </a:t>
            </a:r>
            <a:r>
              <a:rPr lang="en-US" dirty="0" smtClean="0"/>
              <a:t>application data between </a:t>
            </a:r>
            <a:r>
              <a:rPr lang="en-US" dirty="0"/>
              <a:t>two endpoints.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286274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gateway does not implement the proxy code for </a:t>
            </a:r>
            <a:r>
              <a:rPr lang="en-US" dirty="0" smtClean="0"/>
              <a:t>a specific </a:t>
            </a:r>
            <a:r>
              <a:rPr lang="en-US" dirty="0"/>
              <a:t>application, the service is not supported and cannot be forwarded across </a:t>
            </a:r>
            <a:r>
              <a:rPr lang="en-US" dirty="0" smtClean="0"/>
              <a:t>the firewall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241615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gateway can be configured to support only specific features </a:t>
            </a:r>
            <a:r>
              <a:rPr lang="en-US" dirty="0" smtClean="0"/>
              <a:t>of </a:t>
            </a:r>
            <a:r>
              <a:rPr lang="en-US" dirty="0"/>
              <a:t>an application that the network administrator considers acceptable while </a:t>
            </a:r>
            <a:r>
              <a:rPr lang="en-US" dirty="0" smtClean="0"/>
              <a:t>denying all </a:t>
            </a:r>
            <a:r>
              <a:rPr lang="en-US" dirty="0"/>
              <a:t>other features.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Application and Circuit-Level Gateways</a:t>
            </a:r>
          </a:p>
        </p:txBody>
      </p:sp>
    </p:spTree>
    <p:extLst>
      <p:ext uri="{BB962C8B-B14F-4D97-AF65-F5344CB8AC3E}">
        <p14:creationId xmlns:p14="http://schemas.microsoft.com/office/powerpoint/2010/main" val="399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20358</TotalTime>
  <Words>530</Words>
  <Application>Microsoft Office PowerPoint</Application>
  <PresentationFormat>On-screen Show (4:3)</PresentationFormat>
  <Paragraphs>53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  <vt:lpstr>Application and Circuit-Level Gateways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15389</cp:revision>
  <cp:lastPrinted>2015-04-15T04:00:00Z</cp:lastPrinted>
  <dcterms:created xsi:type="dcterms:W3CDTF">2015-04-10T12:56:27Z</dcterms:created>
  <dcterms:modified xsi:type="dcterms:W3CDTF">2016-07-27T03:03:10Z</dcterms:modified>
</cp:coreProperties>
</file>