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402" r:id="rId5"/>
    <p:sldId id="425" r:id="rId6"/>
    <p:sldId id="424" r:id="rId7"/>
    <p:sldId id="426" r:id="rId8"/>
    <p:sldId id="427" r:id="rId9"/>
    <p:sldId id="428" r:id="rId10"/>
    <p:sldId id="429" r:id="rId11"/>
    <p:sldId id="430" r:id="rId12"/>
    <p:sldId id="431" r:id="rId13"/>
    <p:sldId id="432" r:id="rId14"/>
    <p:sldId id="433" r:id="rId15"/>
    <p:sldId id="434" r:id="rId16"/>
    <p:sldId id="435" r:id="rId17"/>
    <p:sldId id="436" r:id="rId18"/>
    <p:sldId id="437" r:id="rId19"/>
    <p:sldId id="438" r:id="rId20"/>
    <p:sldId id="423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002060"/>
                </a:solidFill>
                <a:latin typeface="Arial"/>
                <a:cs typeface="Arial"/>
              </a:rPr>
              <a:t>The RSA </a:t>
            </a:r>
            <a:r>
              <a:rPr lang="en-US" sz="2900" b="1" dirty="0" smtClean="0">
                <a:solidFill>
                  <a:srgbClr val="002060"/>
                </a:solidFill>
                <a:latin typeface="Arial"/>
                <a:cs typeface="Arial"/>
              </a:rPr>
              <a:t>Public-Key Encryption Algorithm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Here, the </a:t>
            </a:r>
            <a:r>
              <a:rPr lang="en-US" dirty="0">
                <a:latin typeface="+mj-lt"/>
                <a:cs typeface="Arial"/>
              </a:rPr>
              <a:t>public key of PU = {e, n} and </a:t>
            </a:r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private key of PR = {d, n</a:t>
            </a:r>
            <a:r>
              <a:rPr lang="en-US" dirty="0" smtClean="0">
                <a:latin typeface="+mj-lt"/>
                <a:cs typeface="Arial"/>
              </a:rPr>
              <a:t>}.</a:t>
            </a:r>
          </a:p>
          <a:p>
            <a:r>
              <a:rPr lang="en-US" dirty="0" smtClean="0"/>
              <a:t>For </a:t>
            </a:r>
            <a:r>
              <a:rPr lang="en-US" dirty="0"/>
              <a:t>this algorithm to be satisfactory for public-key </a:t>
            </a:r>
            <a:r>
              <a:rPr lang="en-US" dirty="0" smtClean="0"/>
              <a:t>encryption, following </a:t>
            </a:r>
            <a:r>
              <a:rPr lang="en-US" dirty="0"/>
              <a:t>requirements must be </a:t>
            </a:r>
            <a:r>
              <a:rPr lang="en-US" dirty="0" smtClean="0"/>
              <a:t>met: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28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1. It is possible to find values of e, d, and n such that </a:t>
            </a:r>
            <a:r>
              <a:rPr lang="en-US" i="1" dirty="0">
                <a:latin typeface="+mj-lt"/>
                <a:cs typeface="Arial"/>
              </a:rPr>
              <a:t>M</a:t>
            </a:r>
            <a:r>
              <a:rPr lang="en-US" i="1" baseline="30000" dirty="0">
                <a:latin typeface="+mj-lt"/>
                <a:cs typeface="Arial"/>
              </a:rPr>
              <a:t>ed</a:t>
            </a:r>
            <a:r>
              <a:rPr lang="en-US" i="1" dirty="0">
                <a:latin typeface="+mj-lt"/>
                <a:cs typeface="Arial"/>
              </a:rPr>
              <a:t> mod n = M</a:t>
            </a:r>
            <a:r>
              <a:rPr lang="en-US" dirty="0">
                <a:latin typeface="+mj-lt"/>
                <a:cs typeface="Arial"/>
              </a:rPr>
              <a:t> for all </a:t>
            </a:r>
            <a:r>
              <a:rPr lang="en-US" i="1" dirty="0">
                <a:latin typeface="+mj-lt"/>
                <a:cs typeface="Arial"/>
              </a:rPr>
              <a:t>M </a:t>
            </a:r>
            <a:r>
              <a:rPr lang="en-US" i="1" dirty="0" smtClean="0">
                <a:latin typeface="+mj-lt"/>
                <a:cs typeface="Arial"/>
              </a:rPr>
              <a:t>&lt; </a:t>
            </a:r>
            <a:r>
              <a:rPr lang="en-US" i="1" dirty="0">
                <a:latin typeface="+mj-lt"/>
                <a:cs typeface="Arial"/>
              </a:rPr>
              <a:t>n</a:t>
            </a:r>
            <a:r>
              <a:rPr lang="en-US" dirty="0">
                <a:latin typeface="+mj-lt"/>
                <a:cs typeface="Arial"/>
              </a:rPr>
              <a:t>.</a:t>
            </a:r>
          </a:p>
          <a:p>
            <a:r>
              <a:rPr lang="en-US" dirty="0">
                <a:latin typeface="+mj-lt"/>
                <a:cs typeface="Arial"/>
              </a:rPr>
              <a:t>2. It is relatively easy to calculate </a:t>
            </a:r>
            <a:r>
              <a:rPr lang="en-US" i="1" dirty="0">
                <a:latin typeface="+mj-lt"/>
                <a:cs typeface="Arial"/>
              </a:rPr>
              <a:t>M</a:t>
            </a:r>
            <a:r>
              <a:rPr lang="en-US" i="1" baseline="30000" dirty="0">
                <a:latin typeface="+mj-lt"/>
                <a:cs typeface="Arial"/>
              </a:rPr>
              <a:t>e</a:t>
            </a:r>
            <a:r>
              <a:rPr lang="en-US" i="1" dirty="0">
                <a:latin typeface="+mj-lt"/>
                <a:cs typeface="Arial"/>
              </a:rPr>
              <a:t> mod n</a:t>
            </a:r>
            <a:r>
              <a:rPr lang="en-US" dirty="0">
                <a:latin typeface="+mj-lt"/>
                <a:cs typeface="Arial"/>
              </a:rPr>
              <a:t> and </a:t>
            </a:r>
            <a:r>
              <a:rPr lang="en-US" i="1" dirty="0">
                <a:latin typeface="+mj-lt"/>
                <a:cs typeface="Arial"/>
              </a:rPr>
              <a:t>C</a:t>
            </a:r>
            <a:r>
              <a:rPr lang="en-US" i="1" baseline="30000" dirty="0">
                <a:latin typeface="+mj-lt"/>
                <a:cs typeface="Arial"/>
              </a:rPr>
              <a:t>d</a:t>
            </a:r>
            <a:r>
              <a:rPr lang="en-US" i="1" dirty="0">
                <a:latin typeface="+mj-lt"/>
                <a:cs typeface="Arial"/>
              </a:rPr>
              <a:t> mod n</a:t>
            </a:r>
            <a:r>
              <a:rPr lang="en-US" dirty="0">
                <a:latin typeface="+mj-lt"/>
                <a:cs typeface="Arial"/>
              </a:rPr>
              <a:t> for all values of </a:t>
            </a:r>
            <a:r>
              <a:rPr lang="en-US" i="1" dirty="0">
                <a:latin typeface="+mj-lt"/>
                <a:cs typeface="Arial"/>
              </a:rPr>
              <a:t>M </a:t>
            </a:r>
            <a:r>
              <a:rPr lang="en-US" i="1" dirty="0" smtClean="0">
                <a:latin typeface="+mj-lt"/>
                <a:cs typeface="Arial"/>
              </a:rPr>
              <a:t>&lt; </a:t>
            </a:r>
            <a:r>
              <a:rPr lang="en-US" i="1" dirty="0">
                <a:latin typeface="+mj-lt"/>
                <a:cs typeface="Arial"/>
              </a:rPr>
              <a:t>n</a:t>
            </a:r>
            <a:r>
              <a:rPr lang="en-US" dirty="0">
                <a:latin typeface="+mj-lt"/>
                <a:cs typeface="Arial"/>
              </a:rPr>
              <a:t>.</a:t>
            </a:r>
          </a:p>
          <a:p>
            <a:r>
              <a:rPr lang="en-US" dirty="0">
                <a:latin typeface="+mj-lt"/>
                <a:cs typeface="Arial"/>
              </a:rPr>
              <a:t>3. It is infeasible to determine d given e and n.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5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329" y="1150938"/>
            <a:ext cx="5410200" cy="5057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42271"/>
            <a:ext cx="3787352" cy="5849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ummary</a:t>
            </a:r>
            <a:endParaRPr lang="en-US" dirty="0" smtClean="0">
              <a:latin typeface="+mj-lt"/>
              <a:cs typeface="Arial"/>
            </a:endParaRPr>
          </a:p>
          <a:p>
            <a:endParaRPr lang="en-AU" altLang="zh-TW" dirty="0"/>
          </a:p>
          <a:p>
            <a:endParaRPr lang="en-US" dirty="0" smtClean="0"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578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Example</a:t>
            </a:r>
          </a:p>
          <a:p>
            <a:r>
              <a:rPr lang="en-US" b="1" dirty="0" smtClean="0">
                <a:cs typeface="Arial"/>
              </a:rPr>
              <a:t>Key Generation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1. Select two prime numbers, </a:t>
            </a:r>
            <a:r>
              <a:rPr lang="en-US" dirty="0" smtClean="0">
                <a:latin typeface="+mj-lt"/>
                <a:cs typeface="Arial"/>
              </a:rPr>
              <a:t>p= 17 </a:t>
            </a:r>
            <a:r>
              <a:rPr lang="en-US" dirty="0">
                <a:latin typeface="+mj-lt"/>
                <a:cs typeface="Arial"/>
              </a:rPr>
              <a:t>and </a:t>
            </a:r>
            <a:r>
              <a:rPr lang="en-US" dirty="0" smtClean="0">
                <a:latin typeface="+mj-lt"/>
                <a:cs typeface="Arial"/>
              </a:rPr>
              <a:t>q= </a:t>
            </a:r>
            <a:r>
              <a:rPr lang="en-US" dirty="0">
                <a:latin typeface="+mj-lt"/>
                <a:cs typeface="Arial"/>
              </a:rPr>
              <a:t>11.</a:t>
            </a:r>
          </a:p>
          <a:p>
            <a:r>
              <a:rPr lang="en-US" dirty="0">
                <a:latin typeface="+mj-lt"/>
                <a:cs typeface="Arial"/>
              </a:rPr>
              <a:t>2. Calculate n = </a:t>
            </a:r>
            <a:r>
              <a:rPr lang="en-US" dirty="0" err="1">
                <a:latin typeface="+mj-lt"/>
                <a:cs typeface="Arial"/>
              </a:rPr>
              <a:t>pq</a:t>
            </a:r>
            <a:r>
              <a:rPr lang="en-US" dirty="0">
                <a:latin typeface="+mj-lt"/>
                <a:cs typeface="Arial"/>
              </a:rPr>
              <a:t> = 17 × 11 = 187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pt-BR" altLang="zh-TW" dirty="0"/>
              <a:t>3. Calculate </a:t>
            </a:r>
            <a:r>
              <a:rPr lang="pt-BR" altLang="zh-TW" dirty="0" smtClean="0"/>
              <a:t> ⱷ(n) = </a:t>
            </a:r>
            <a:r>
              <a:rPr lang="pt-BR" altLang="zh-TW" dirty="0"/>
              <a:t>(</a:t>
            </a:r>
            <a:r>
              <a:rPr lang="pt-BR" altLang="zh-TW" dirty="0" smtClean="0"/>
              <a:t>p-1</a:t>
            </a:r>
            <a:r>
              <a:rPr lang="pt-BR" altLang="zh-TW" dirty="0"/>
              <a:t>)(</a:t>
            </a:r>
            <a:r>
              <a:rPr lang="pt-BR" altLang="zh-TW" dirty="0" smtClean="0"/>
              <a:t>q-1)= </a:t>
            </a:r>
            <a:r>
              <a:rPr lang="pt-BR" altLang="zh-TW" dirty="0"/>
              <a:t>16 × 10 =</a:t>
            </a:r>
            <a:r>
              <a:rPr lang="pt-BR" altLang="zh-TW" dirty="0" smtClean="0"/>
              <a:t>160</a:t>
            </a:r>
            <a:r>
              <a:rPr lang="pt-BR" altLang="zh-TW" dirty="0"/>
              <a:t>.</a:t>
            </a:r>
            <a:endParaRPr lang="en-AU" altLang="zh-TW" dirty="0"/>
          </a:p>
          <a:p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8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4. Select e such that e is relatively prime to </a:t>
            </a:r>
            <a:r>
              <a:rPr lang="pt-BR" altLang="zh-TW" dirty="0" smtClean="0"/>
              <a:t>ⱷ</a:t>
            </a:r>
            <a:r>
              <a:rPr lang="en-US" dirty="0" smtClean="0">
                <a:latin typeface="+mj-lt"/>
                <a:cs typeface="Arial"/>
              </a:rPr>
              <a:t>(n) = </a:t>
            </a:r>
            <a:r>
              <a:rPr lang="en-US" dirty="0">
                <a:latin typeface="+mj-lt"/>
                <a:cs typeface="Arial"/>
              </a:rPr>
              <a:t>160 and less than </a:t>
            </a:r>
            <a:r>
              <a:rPr lang="pt-BR" altLang="zh-TW" dirty="0" smtClean="0"/>
              <a:t>ⱷ</a:t>
            </a:r>
            <a:r>
              <a:rPr lang="en-US" dirty="0" smtClean="0">
                <a:latin typeface="+mj-lt"/>
                <a:cs typeface="Arial"/>
              </a:rPr>
              <a:t>(n</a:t>
            </a:r>
            <a:r>
              <a:rPr lang="en-US" dirty="0">
                <a:latin typeface="+mj-lt"/>
                <a:cs typeface="Arial"/>
              </a:rPr>
              <a:t>); we </a:t>
            </a:r>
            <a:r>
              <a:rPr lang="en-US" dirty="0" smtClean="0">
                <a:latin typeface="+mj-lt"/>
                <a:cs typeface="Arial"/>
              </a:rPr>
              <a:t>choose e=7</a:t>
            </a:r>
            <a:r>
              <a:rPr lang="en-US" dirty="0">
                <a:latin typeface="+mj-lt"/>
                <a:cs typeface="Arial"/>
              </a:rPr>
              <a:t>.</a:t>
            </a:r>
          </a:p>
          <a:p>
            <a:r>
              <a:rPr lang="en-US" dirty="0">
                <a:latin typeface="+mj-lt"/>
                <a:cs typeface="Arial"/>
              </a:rPr>
              <a:t>5. Determine d such that de mod 160 </a:t>
            </a:r>
            <a:r>
              <a:rPr lang="en-US" dirty="0" smtClean="0">
                <a:latin typeface="+mj-lt"/>
                <a:cs typeface="Arial"/>
              </a:rPr>
              <a:t>=1 </a:t>
            </a:r>
            <a:r>
              <a:rPr lang="en-US" dirty="0">
                <a:latin typeface="+mj-lt"/>
                <a:cs typeface="Arial"/>
              </a:rPr>
              <a:t>and d &lt; 160.The correct value is </a:t>
            </a:r>
            <a:r>
              <a:rPr lang="en-US" dirty="0" smtClean="0">
                <a:latin typeface="+mj-lt"/>
                <a:cs typeface="Arial"/>
              </a:rPr>
              <a:t>d=23, because </a:t>
            </a:r>
            <a:r>
              <a:rPr lang="en-US" dirty="0">
                <a:latin typeface="+mj-lt"/>
                <a:cs typeface="Arial"/>
              </a:rPr>
              <a:t>23 × </a:t>
            </a:r>
            <a:r>
              <a:rPr lang="en-US" dirty="0" smtClean="0">
                <a:latin typeface="+mj-lt"/>
                <a:cs typeface="Arial"/>
              </a:rPr>
              <a:t>7=161= </a:t>
            </a:r>
            <a:r>
              <a:rPr lang="en-US" dirty="0">
                <a:latin typeface="+mj-lt"/>
                <a:cs typeface="Arial"/>
              </a:rPr>
              <a:t>(1 × 160</a:t>
            </a:r>
            <a:r>
              <a:rPr lang="en-US" dirty="0" smtClean="0">
                <a:latin typeface="+mj-lt"/>
                <a:cs typeface="Arial"/>
              </a:rPr>
              <a:t>)+1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47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resulting keys are public key </a:t>
            </a:r>
            <a:r>
              <a:rPr lang="en-US" dirty="0" smtClean="0">
                <a:latin typeface="+mj-lt"/>
                <a:cs typeface="Arial"/>
              </a:rPr>
              <a:t>PU={7</a:t>
            </a:r>
            <a:r>
              <a:rPr lang="en-US" dirty="0">
                <a:latin typeface="+mj-lt"/>
                <a:cs typeface="Arial"/>
              </a:rPr>
              <a:t>, 187} and private key </a:t>
            </a:r>
            <a:r>
              <a:rPr lang="en-US" dirty="0" smtClean="0">
                <a:latin typeface="+mj-lt"/>
                <a:cs typeface="Arial"/>
              </a:rPr>
              <a:t>PR= </a:t>
            </a:r>
            <a:r>
              <a:rPr lang="en-US" dirty="0">
                <a:latin typeface="+mj-lt"/>
                <a:cs typeface="Arial"/>
              </a:rPr>
              <a:t>{</a:t>
            </a:r>
            <a:r>
              <a:rPr lang="en-US" dirty="0" smtClean="0">
                <a:latin typeface="+mj-lt"/>
                <a:cs typeface="Arial"/>
              </a:rPr>
              <a:t>23, 187}.</a:t>
            </a:r>
          </a:p>
          <a:p>
            <a:r>
              <a:rPr lang="en-US" b="1" dirty="0" smtClean="0">
                <a:latin typeface="+mj-lt"/>
                <a:cs typeface="Arial"/>
              </a:rPr>
              <a:t>Encryption</a:t>
            </a:r>
          </a:p>
          <a:p>
            <a:r>
              <a:rPr lang="en-US" dirty="0" smtClean="0">
                <a:latin typeface="+mj-lt"/>
                <a:cs typeface="Arial"/>
              </a:rPr>
              <a:t>Lets </a:t>
            </a:r>
            <a:r>
              <a:rPr lang="en-US" dirty="0" smtClean="0"/>
              <a:t>use </a:t>
            </a:r>
            <a:r>
              <a:rPr lang="en-US" dirty="0"/>
              <a:t>these keys for a plaintext input of </a:t>
            </a:r>
            <a:r>
              <a:rPr lang="en-US" i="1" dirty="0"/>
              <a:t>M </a:t>
            </a:r>
            <a:r>
              <a:rPr lang="en-US" dirty="0"/>
              <a:t>= </a:t>
            </a:r>
            <a:r>
              <a:rPr lang="en-US" dirty="0" smtClean="0"/>
              <a:t>88.</a:t>
            </a:r>
          </a:p>
          <a:p>
            <a:r>
              <a:rPr lang="en-US" dirty="0" smtClean="0"/>
              <a:t>Here, we </a:t>
            </a:r>
            <a:r>
              <a:rPr lang="en-US" dirty="0"/>
              <a:t>need to calculate </a:t>
            </a:r>
            <a:r>
              <a:rPr lang="en-US" dirty="0" smtClean="0"/>
              <a:t>C= 88</a:t>
            </a:r>
            <a:r>
              <a:rPr lang="en-US" baseline="30000" dirty="0" smtClean="0"/>
              <a:t>7</a:t>
            </a:r>
            <a:r>
              <a:rPr lang="en-US" dirty="0" smtClean="0"/>
              <a:t> </a:t>
            </a:r>
            <a:r>
              <a:rPr lang="en-US" dirty="0"/>
              <a:t>mod 187.</a:t>
            </a:r>
            <a:endParaRPr lang="en-US" dirty="0" smtClean="0"/>
          </a:p>
          <a:p>
            <a:endParaRPr lang="en-US" dirty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3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  <a:cs typeface="Arial"/>
              </a:rPr>
              <a:t>Decryption</a:t>
            </a:r>
          </a:p>
          <a:p>
            <a:r>
              <a:rPr lang="en-US" dirty="0" smtClean="0">
                <a:latin typeface="+mj-lt"/>
                <a:cs typeface="Arial"/>
              </a:rPr>
              <a:t>We need to </a:t>
            </a:r>
            <a:r>
              <a:rPr lang="en-US" dirty="0">
                <a:latin typeface="+mj-lt"/>
                <a:cs typeface="Arial"/>
              </a:rPr>
              <a:t>calculate M </a:t>
            </a:r>
            <a:r>
              <a:rPr lang="en-US" dirty="0" smtClean="0">
                <a:latin typeface="+mj-lt"/>
                <a:cs typeface="Arial"/>
              </a:rPr>
              <a:t>= 11</a:t>
            </a:r>
            <a:r>
              <a:rPr lang="en-US" baseline="30000" dirty="0" smtClean="0">
                <a:latin typeface="+mj-lt"/>
                <a:cs typeface="Arial"/>
              </a:rPr>
              <a:t>23</a:t>
            </a:r>
            <a:r>
              <a:rPr lang="en-US" dirty="0" smtClean="0">
                <a:latin typeface="+mj-lt"/>
                <a:cs typeface="Arial"/>
              </a:rPr>
              <a:t> </a:t>
            </a:r>
            <a:r>
              <a:rPr lang="en-US" dirty="0">
                <a:latin typeface="+mj-lt"/>
                <a:cs typeface="Arial"/>
              </a:rPr>
              <a:t>mod </a:t>
            </a:r>
            <a:r>
              <a:rPr lang="en-US" dirty="0" smtClean="0">
                <a:latin typeface="+mj-lt"/>
                <a:cs typeface="Arial"/>
              </a:rPr>
              <a:t>187</a:t>
            </a:r>
          </a:p>
          <a:p>
            <a:r>
              <a:rPr lang="en-US" dirty="0" smtClean="0"/>
              <a:t>Above expressions can be evaluated by exploiting </a:t>
            </a:r>
            <a:r>
              <a:rPr lang="en-US" dirty="0"/>
              <a:t>the properties </a:t>
            </a:r>
            <a:r>
              <a:rPr lang="en-US" dirty="0" smtClean="0"/>
              <a:t>of modular arithmetic.</a:t>
            </a:r>
          </a:p>
          <a:p>
            <a:endParaRPr lang="en-US" dirty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16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The Security of RSA</a:t>
            </a:r>
          </a:p>
          <a:p>
            <a:r>
              <a:rPr lang="en-US" dirty="0">
                <a:latin typeface="+mj-lt"/>
                <a:cs typeface="Arial"/>
              </a:rPr>
              <a:t>There are two possible approaches to defeating the RSA algorithm</a:t>
            </a:r>
            <a:r>
              <a:rPr lang="en-US" dirty="0" smtClean="0">
                <a:latin typeface="+mj-lt"/>
                <a:cs typeface="Arial"/>
              </a:rPr>
              <a:t>. </a:t>
            </a: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first </a:t>
            </a:r>
            <a:r>
              <a:rPr lang="en-US" dirty="0" smtClean="0">
                <a:latin typeface="+mj-lt"/>
                <a:cs typeface="Arial"/>
              </a:rPr>
              <a:t>is the </a:t>
            </a:r>
            <a:r>
              <a:rPr lang="en-US" dirty="0">
                <a:latin typeface="+mj-lt"/>
                <a:cs typeface="Arial"/>
              </a:rPr>
              <a:t>brute-force approach: Try all possible private keys.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64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Thus</a:t>
            </a:r>
            <a:r>
              <a:rPr lang="en-US" dirty="0">
                <a:latin typeface="+mj-lt"/>
                <a:cs typeface="Arial"/>
              </a:rPr>
              <a:t>, the larger the </a:t>
            </a:r>
            <a:r>
              <a:rPr lang="en-US" dirty="0" smtClean="0">
                <a:latin typeface="+mj-lt"/>
                <a:cs typeface="Arial"/>
              </a:rPr>
              <a:t>number of </a:t>
            </a:r>
            <a:r>
              <a:rPr lang="en-US" dirty="0">
                <a:latin typeface="+mj-lt"/>
                <a:cs typeface="Arial"/>
              </a:rPr>
              <a:t>bits in e and d, the more secure the algorithm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 smtClean="0">
                <a:latin typeface="+mj-lt"/>
                <a:cs typeface="Arial"/>
              </a:rPr>
              <a:t>However</a:t>
            </a:r>
            <a:r>
              <a:rPr lang="en-US" dirty="0">
                <a:latin typeface="+mj-lt"/>
                <a:cs typeface="Arial"/>
              </a:rPr>
              <a:t>, because the </a:t>
            </a:r>
            <a:r>
              <a:rPr lang="en-US" dirty="0" smtClean="0">
                <a:latin typeface="+mj-lt"/>
                <a:cs typeface="Arial"/>
              </a:rPr>
              <a:t>calculations involved are </a:t>
            </a:r>
            <a:r>
              <a:rPr lang="en-US" dirty="0">
                <a:latin typeface="+mj-lt"/>
                <a:cs typeface="Arial"/>
              </a:rPr>
              <a:t>complex, </a:t>
            </a:r>
            <a:r>
              <a:rPr lang="en-US" dirty="0" smtClean="0">
                <a:latin typeface="+mj-lt"/>
                <a:cs typeface="Arial"/>
              </a:rPr>
              <a:t>the larger </a:t>
            </a:r>
            <a:r>
              <a:rPr lang="en-US" dirty="0">
                <a:latin typeface="+mj-lt"/>
                <a:cs typeface="Arial"/>
              </a:rPr>
              <a:t>the size of the key, the slower the system will run.</a:t>
            </a:r>
            <a:endParaRPr lang="en-AU" altLang="zh-TW" dirty="0"/>
          </a:p>
          <a:p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85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Most discussions of the cryptanalysis of RSA have focused on the task of </a:t>
            </a:r>
            <a:r>
              <a:rPr lang="en-US" dirty="0" smtClean="0">
                <a:latin typeface="+mj-lt"/>
                <a:cs typeface="Arial"/>
              </a:rPr>
              <a:t>factoring n </a:t>
            </a:r>
            <a:r>
              <a:rPr lang="en-US" dirty="0">
                <a:latin typeface="+mj-lt"/>
                <a:cs typeface="Arial"/>
              </a:rPr>
              <a:t>into its two prime factors.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For </a:t>
            </a:r>
            <a:r>
              <a:rPr lang="en-US" dirty="0">
                <a:latin typeface="+mj-lt"/>
                <a:cs typeface="Arial"/>
              </a:rPr>
              <a:t>a large n with large prime factors, factoring </a:t>
            </a:r>
            <a:r>
              <a:rPr lang="en-US" dirty="0" smtClean="0">
                <a:latin typeface="+mj-lt"/>
                <a:cs typeface="Arial"/>
              </a:rPr>
              <a:t>is a </a:t>
            </a:r>
            <a:r>
              <a:rPr lang="en-US" dirty="0">
                <a:latin typeface="+mj-lt"/>
                <a:cs typeface="Arial"/>
              </a:rPr>
              <a:t>hard </a:t>
            </a:r>
            <a:r>
              <a:rPr lang="en-US" dirty="0" smtClean="0">
                <a:latin typeface="+mj-lt"/>
                <a:cs typeface="Arial"/>
              </a:rPr>
              <a:t>problem.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3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</a:t>
            </a:r>
            <a:r>
              <a:rPr lang="en-US" sz="2800" dirty="0" smtClean="0">
                <a:cs typeface="Arial" pitchFamily="34" charset="0"/>
              </a:rPr>
              <a:t>xplain working of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smtClean="0">
                <a:cs typeface="Arial" pitchFamily="34" charset="0"/>
              </a:rPr>
              <a:t>the </a:t>
            </a:r>
            <a:r>
              <a:rPr lang="en-US" sz="2800" dirty="0">
                <a:cs typeface="Arial" pitchFamily="34" charset="0"/>
              </a:rPr>
              <a:t>RSA Public-Key </a:t>
            </a:r>
            <a:r>
              <a:rPr lang="en-US" sz="2800" dirty="0" smtClean="0">
                <a:cs typeface="Arial" pitchFamily="34" charset="0"/>
              </a:rPr>
              <a:t>encryption algorithm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 large </a:t>
            </a:r>
            <a:r>
              <a:rPr lang="en-US" dirty="0">
                <a:latin typeface="+mj-lt"/>
                <a:cs typeface="Arial"/>
              </a:rPr>
              <a:t>key </a:t>
            </a:r>
            <a:r>
              <a:rPr lang="en-US" dirty="0" smtClean="0">
                <a:latin typeface="+mj-lt"/>
                <a:cs typeface="Arial"/>
              </a:rPr>
              <a:t>size such as a </a:t>
            </a:r>
            <a:r>
              <a:rPr lang="en-US" dirty="0">
                <a:latin typeface="+mj-lt"/>
                <a:cs typeface="Arial"/>
              </a:rPr>
              <a:t>1024-bit key size (about 300 decimal digits) is considered strong </a:t>
            </a:r>
            <a:r>
              <a:rPr lang="en-US" dirty="0" smtClean="0">
                <a:latin typeface="+mj-lt"/>
                <a:cs typeface="Arial"/>
              </a:rPr>
              <a:t>enough for </a:t>
            </a:r>
            <a:r>
              <a:rPr lang="en-US" dirty="0">
                <a:latin typeface="+mj-lt"/>
                <a:cs typeface="Arial"/>
              </a:rPr>
              <a:t>virtually all applications.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7560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RSA is the best known, and </a:t>
            </a:r>
            <a:r>
              <a:rPr lang="en-US" dirty="0" smtClean="0">
                <a:latin typeface="+mj-lt"/>
                <a:cs typeface="Arial"/>
              </a:rPr>
              <a:t>widely </a:t>
            </a:r>
            <a:r>
              <a:rPr lang="en-US" dirty="0">
                <a:latin typeface="+mj-lt"/>
                <a:cs typeface="Arial"/>
              </a:rPr>
              <a:t>used general public key encryption </a:t>
            </a:r>
            <a:r>
              <a:rPr lang="en-US" dirty="0" smtClean="0">
                <a:latin typeface="+mj-lt"/>
                <a:cs typeface="Arial"/>
              </a:rPr>
              <a:t>scheme.</a:t>
            </a:r>
          </a:p>
          <a:p>
            <a:r>
              <a:rPr lang="en-US" dirty="0" smtClean="0">
                <a:latin typeface="+mj-lt"/>
                <a:cs typeface="Arial"/>
              </a:rPr>
              <a:t>It </a:t>
            </a:r>
            <a:r>
              <a:rPr lang="en-US" dirty="0">
                <a:latin typeface="+mj-lt"/>
                <a:cs typeface="Arial"/>
              </a:rPr>
              <a:t>was first published by </a:t>
            </a:r>
            <a:r>
              <a:rPr lang="en-US" dirty="0" err="1">
                <a:latin typeface="+mj-lt"/>
                <a:cs typeface="Arial"/>
              </a:rPr>
              <a:t>Rivest</a:t>
            </a:r>
            <a:r>
              <a:rPr lang="en-US" dirty="0">
                <a:latin typeface="+mj-lt"/>
                <a:cs typeface="Arial"/>
              </a:rPr>
              <a:t>, Shamir &amp; </a:t>
            </a:r>
            <a:r>
              <a:rPr lang="en-US" dirty="0" err="1">
                <a:latin typeface="+mj-lt"/>
                <a:cs typeface="Arial"/>
              </a:rPr>
              <a:t>Adleman</a:t>
            </a:r>
            <a:r>
              <a:rPr lang="en-US" dirty="0">
                <a:latin typeface="+mj-lt"/>
                <a:cs typeface="Arial"/>
              </a:rPr>
              <a:t> of MIT in </a:t>
            </a:r>
            <a:r>
              <a:rPr lang="en-US" dirty="0" smtClean="0">
                <a:latin typeface="+mj-lt"/>
                <a:cs typeface="Arial"/>
              </a:rPr>
              <a:t>1978.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80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RSA scheme is a cipher in which the plaintext and ciphertext are </a:t>
            </a:r>
            <a:r>
              <a:rPr lang="en-US" dirty="0" smtClean="0">
                <a:latin typeface="+mj-lt"/>
                <a:cs typeface="Arial"/>
              </a:rPr>
              <a:t>integers between </a:t>
            </a:r>
            <a:r>
              <a:rPr lang="en-US" dirty="0">
                <a:latin typeface="+mj-lt"/>
                <a:cs typeface="Arial"/>
              </a:rPr>
              <a:t>0 and n - 1 for some n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>
                <a:latin typeface="+mj-lt"/>
                <a:cs typeface="Arial"/>
              </a:rPr>
              <a:t>A typical size for n is 1024 bits, or 309 </a:t>
            </a:r>
            <a:r>
              <a:rPr lang="en-US" dirty="0" smtClean="0">
                <a:latin typeface="+mj-lt"/>
                <a:cs typeface="Arial"/>
              </a:rPr>
              <a:t>decimal digits</a:t>
            </a:r>
            <a:r>
              <a:rPr lang="en-US" dirty="0">
                <a:latin typeface="+mj-lt"/>
                <a:cs typeface="Arial"/>
              </a:rPr>
              <a:t>. </a:t>
            </a:r>
            <a:r>
              <a:rPr lang="en-US" dirty="0" smtClean="0">
                <a:latin typeface="+mj-lt"/>
                <a:cs typeface="Arial"/>
              </a:rPr>
              <a:t> That </a:t>
            </a:r>
            <a:r>
              <a:rPr lang="en-US" dirty="0">
                <a:latin typeface="+mj-lt"/>
                <a:cs typeface="Arial"/>
              </a:rPr>
              <a:t>is, n is less than 2</a:t>
            </a:r>
            <a:r>
              <a:rPr lang="en-US" baseline="30000" dirty="0">
                <a:latin typeface="+mj-lt"/>
                <a:cs typeface="Arial"/>
              </a:rPr>
              <a:t>1024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45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RSA </a:t>
            </a:r>
            <a:r>
              <a:rPr lang="en-US" dirty="0">
                <a:latin typeface="+mj-lt"/>
                <a:cs typeface="Arial"/>
              </a:rPr>
              <a:t>is based on exponentiation in a finite (Galois) field over integers modulo a </a:t>
            </a:r>
            <a:r>
              <a:rPr lang="en-US" dirty="0" smtClean="0">
                <a:latin typeface="+mj-lt"/>
                <a:cs typeface="Arial"/>
              </a:rPr>
              <a:t>prime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AU" altLang="zh-TW" dirty="0" smtClean="0"/>
              <a:t>Security </a:t>
            </a:r>
            <a:r>
              <a:rPr lang="en-AU" altLang="zh-TW" dirty="0"/>
              <a:t>due to cost of factoring large </a:t>
            </a:r>
            <a:r>
              <a:rPr lang="en-AU" altLang="zh-TW" dirty="0" smtClean="0"/>
              <a:t>numbers.</a:t>
            </a:r>
            <a:endParaRPr lang="en-AU" altLang="zh-TW" dirty="0"/>
          </a:p>
          <a:p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26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Description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Plaintext is encrypted in blocks</a:t>
            </a:r>
            <a:r>
              <a:rPr lang="en-US" dirty="0" smtClean="0">
                <a:latin typeface="+mj-lt"/>
                <a:cs typeface="Arial"/>
              </a:rPr>
              <a:t>, with </a:t>
            </a:r>
            <a:r>
              <a:rPr lang="en-US" dirty="0">
                <a:latin typeface="+mj-lt"/>
                <a:cs typeface="Arial"/>
              </a:rPr>
              <a:t>each block having a binary value less than some number n.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block size </a:t>
            </a:r>
            <a:r>
              <a:rPr lang="en-US" dirty="0">
                <a:latin typeface="+mj-lt"/>
                <a:cs typeface="Arial"/>
              </a:rPr>
              <a:t>must be less than or equal to log</a:t>
            </a:r>
            <a:r>
              <a:rPr lang="en-US" baseline="-25000" dirty="0">
                <a:latin typeface="+mj-lt"/>
                <a:cs typeface="Arial"/>
              </a:rPr>
              <a:t>2</a:t>
            </a:r>
            <a:r>
              <a:rPr lang="en-US" dirty="0">
                <a:latin typeface="+mj-lt"/>
                <a:cs typeface="Arial"/>
              </a:rPr>
              <a:t>(n) + 1; in practice, the block size is </a:t>
            </a:r>
            <a:r>
              <a:rPr lang="en-US" dirty="0" err="1">
                <a:latin typeface="+mj-lt"/>
                <a:cs typeface="Arial"/>
              </a:rPr>
              <a:t>i</a:t>
            </a:r>
            <a:r>
              <a:rPr lang="en-US" dirty="0">
                <a:latin typeface="+mj-lt"/>
                <a:cs typeface="Arial"/>
              </a:rPr>
              <a:t> bits</a:t>
            </a:r>
            <a:r>
              <a:rPr lang="en-US" dirty="0" smtClean="0">
                <a:latin typeface="+mj-lt"/>
                <a:cs typeface="Arial"/>
              </a:rPr>
              <a:t>, where </a:t>
            </a:r>
            <a:r>
              <a:rPr lang="en-US" dirty="0">
                <a:latin typeface="+mj-lt"/>
                <a:cs typeface="Arial"/>
              </a:rPr>
              <a:t>2</a:t>
            </a:r>
            <a:r>
              <a:rPr lang="en-US" baseline="30000" dirty="0">
                <a:latin typeface="+mj-lt"/>
                <a:cs typeface="Arial"/>
              </a:rPr>
              <a:t>i</a:t>
            </a:r>
            <a:r>
              <a:rPr lang="en-US" dirty="0">
                <a:latin typeface="+mj-lt"/>
                <a:cs typeface="Arial"/>
              </a:rPr>
              <a:t> </a:t>
            </a:r>
            <a:r>
              <a:rPr lang="en-US" dirty="0" smtClean="0">
                <a:latin typeface="+mj-lt"/>
                <a:cs typeface="Arial"/>
              </a:rPr>
              <a:t>&lt; n ≤2</a:t>
            </a:r>
            <a:r>
              <a:rPr lang="en-US" baseline="30000" dirty="0" smtClean="0">
                <a:latin typeface="+mj-lt"/>
                <a:cs typeface="Arial"/>
              </a:rPr>
              <a:t>i+1</a:t>
            </a:r>
            <a:r>
              <a:rPr lang="en-US" dirty="0">
                <a:latin typeface="+mj-lt"/>
                <a:cs typeface="Arial"/>
              </a:rPr>
              <a:t>.</a:t>
            </a:r>
            <a:endParaRPr lang="en-AU" altLang="zh-TW" dirty="0"/>
          </a:p>
          <a:p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50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Encryption and decryption are of the following form, for </a:t>
            </a:r>
            <a:r>
              <a:rPr lang="en-US" dirty="0" smtClean="0">
                <a:latin typeface="+mj-lt"/>
                <a:cs typeface="Arial"/>
              </a:rPr>
              <a:t>some plaintext </a:t>
            </a:r>
            <a:r>
              <a:rPr lang="en-US" dirty="0">
                <a:latin typeface="+mj-lt"/>
                <a:cs typeface="Arial"/>
              </a:rPr>
              <a:t>block M and ciphertext block C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i="1" dirty="0">
                <a:latin typeface="+mj-lt"/>
                <a:cs typeface="Arial"/>
              </a:rPr>
              <a:t>C = M</a:t>
            </a:r>
            <a:r>
              <a:rPr lang="en-US" i="1" baseline="30000" dirty="0">
                <a:latin typeface="+mj-lt"/>
                <a:cs typeface="Arial"/>
              </a:rPr>
              <a:t>e</a:t>
            </a:r>
            <a:r>
              <a:rPr lang="en-US" i="1" dirty="0">
                <a:latin typeface="+mj-lt"/>
                <a:cs typeface="Arial"/>
              </a:rPr>
              <a:t> mod </a:t>
            </a:r>
            <a:r>
              <a:rPr lang="en-US" i="1" dirty="0" smtClean="0">
                <a:latin typeface="+mj-lt"/>
                <a:cs typeface="Arial"/>
              </a:rPr>
              <a:t>n</a:t>
            </a:r>
          </a:p>
          <a:p>
            <a:r>
              <a:rPr lang="da-DK" i="1" dirty="0">
                <a:latin typeface="+mj-lt"/>
                <a:cs typeface="Arial"/>
              </a:rPr>
              <a:t>M = C</a:t>
            </a:r>
            <a:r>
              <a:rPr lang="da-DK" i="1" baseline="30000" dirty="0">
                <a:latin typeface="+mj-lt"/>
                <a:cs typeface="Arial"/>
              </a:rPr>
              <a:t>d</a:t>
            </a:r>
            <a:r>
              <a:rPr lang="da-DK" i="1" dirty="0">
                <a:latin typeface="+mj-lt"/>
                <a:cs typeface="Arial"/>
              </a:rPr>
              <a:t> mod n = (M</a:t>
            </a:r>
            <a:r>
              <a:rPr lang="da-DK" i="1" baseline="30000" dirty="0">
                <a:latin typeface="+mj-lt"/>
                <a:cs typeface="Arial"/>
              </a:rPr>
              <a:t>e</a:t>
            </a:r>
            <a:r>
              <a:rPr lang="da-DK" i="1" dirty="0">
                <a:latin typeface="+mj-lt"/>
                <a:cs typeface="Arial"/>
              </a:rPr>
              <a:t>)</a:t>
            </a:r>
            <a:r>
              <a:rPr lang="da-DK" i="1" baseline="30000" dirty="0">
                <a:latin typeface="+mj-lt"/>
                <a:cs typeface="Arial"/>
              </a:rPr>
              <a:t>d</a:t>
            </a:r>
            <a:r>
              <a:rPr lang="da-DK" i="1" dirty="0">
                <a:latin typeface="+mj-lt"/>
                <a:cs typeface="Arial"/>
              </a:rPr>
              <a:t> mod n = M</a:t>
            </a:r>
            <a:r>
              <a:rPr lang="da-DK" i="1" baseline="30000" dirty="0">
                <a:latin typeface="+mj-lt"/>
                <a:cs typeface="Arial"/>
              </a:rPr>
              <a:t>ed</a:t>
            </a:r>
            <a:r>
              <a:rPr lang="da-DK" i="1" dirty="0">
                <a:latin typeface="+mj-lt"/>
                <a:cs typeface="Arial"/>
              </a:rPr>
              <a:t> mod n</a:t>
            </a:r>
            <a:endParaRPr lang="en-US" i="1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71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Both sender and receiver must know the value of n.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sender knows </a:t>
            </a:r>
            <a:r>
              <a:rPr lang="en-US" dirty="0" smtClean="0">
                <a:latin typeface="+mj-lt"/>
                <a:cs typeface="Arial"/>
              </a:rPr>
              <a:t>the value </a:t>
            </a:r>
            <a:r>
              <a:rPr lang="en-US" dirty="0">
                <a:latin typeface="+mj-lt"/>
                <a:cs typeface="Arial"/>
              </a:rPr>
              <a:t>of e, and only the receiver knows the value of d.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RSA Public-Key Encryption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39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10022</TotalTime>
  <Words>811</Words>
  <Application>Microsoft Office PowerPoint</Application>
  <PresentationFormat>On-screen Show (4:3)</PresentationFormat>
  <Paragraphs>91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  <vt:lpstr>The RSA Public-Key Encryption Algorithm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4137</cp:revision>
  <cp:lastPrinted>2015-04-15T04:00:00Z</cp:lastPrinted>
  <dcterms:created xsi:type="dcterms:W3CDTF">2015-04-10T12:56:27Z</dcterms:created>
  <dcterms:modified xsi:type="dcterms:W3CDTF">2016-04-21T07:31:05Z</dcterms:modified>
</cp:coreProperties>
</file>