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50" r:id="rId5"/>
    <p:sldId id="751" r:id="rId6"/>
    <p:sldId id="752" r:id="rId7"/>
    <p:sldId id="753" r:id="rId8"/>
    <p:sldId id="754" r:id="rId9"/>
    <p:sldId id="755" r:id="rId10"/>
    <p:sldId id="756" r:id="rId11"/>
    <p:sldId id="757" r:id="rId12"/>
    <p:sldId id="758" r:id="rId13"/>
    <p:sldId id="759" r:id="rId14"/>
    <p:sldId id="760" r:id="rId15"/>
    <p:sldId id="761" r:id="rId16"/>
    <p:sldId id="762" r:id="rId17"/>
    <p:sldId id="763" r:id="rId18"/>
    <p:sldId id="764" r:id="rId19"/>
    <p:sldId id="76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Cryptographic Keys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Random 128-bit numbers are generated using CAST-128 itself.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input </a:t>
            </a:r>
            <a:r>
              <a:rPr lang="en-US" dirty="0" smtClean="0"/>
              <a:t>to the </a:t>
            </a:r>
            <a:r>
              <a:rPr lang="en-US" dirty="0"/>
              <a:t>random number generator consists of a 128-bit key and two 64-bit blocks </a:t>
            </a:r>
            <a:r>
              <a:rPr lang="en-US" dirty="0" smtClean="0"/>
              <a:t>that are </a:t>
            </a:r>
            <a:r>
              <a:rPr lang="en-US" dirty="0"/>
              <a:t>treated as plaintext to be encrypted.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3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Using </a:t>
            </a:r>
            <a:r>
              <a:rPr lang="en-US" dirty="0"/>
              <a:t>cipher feedback mode, the </a:t>
            </a:r>
            <a:r>
              <a:rPr lang="en-US" dirty="0" smtClean="0"/>
              <a:t>CAST-128 </a:t>
            </a:r>
            <a:r>
              <a:rPr lang="en-US" dirty="0" err="1" smtClean="0"/>
              <a:t>encrypter</a:t>
            </a:r>
            <a:r>
              <a:rPr lang="en-US" dirty="0" smtClean="0"/>
              <a:t> </a:t>
            </a:r>
            <a:r>
              <a:rPr lang="en-US" dirty="0"/>
              <a:t>produces two 64-bit cipher text blocks, which are concatenated to </a:t>
            </a:r>
            <a:r>
              <a:rPr lang="en-US" dirty="0" smtClean="0"/>
              <a:t>form the </a:t>
            </a:r>
            <a:r>
              <a:rPr lang="en-US" dirty="0"/>
              <a:t>128-bit session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5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Key identifiers: </a:t>
            </a:r>
            <a:endParaRPr lang="en-US" b="1" dirty="0" smtClean="0"/>
          </a:p>
          <a:p>
            <a:r>
              <a:rPr lang="en-US" dirty="0"/>
              <a:t>A</a:t>
            </a:r>
            <a:r>
              <a:rPr lang="en-US" dirty="0" smtClean="0"/>
              <a:t>n </a:t>
            </a:r>
            <a:r>
              <a:rPr lang="en-US" dirty="0"/>
              <a:t>encrypted message is accompanied </a:t>
            </a:r>
            <a:r>
              <a:rPr lang="en-US" dirty="0" smtClean="0"/>
              <a:t>by an </a:t>
            </a:r>
            <a:r>
              <a:rPr lang="en-US" dirty="0"/>
              <a:t>encrypted form of the session key that was used for message </a:t>
            </a:r>
            <a:r>
              <a:rPr lang="en-US" dirty="0" smtClean="0"/>
              <a:t>encryption.</a:t>
            </a:r>
          </a:p>
          <a:p>
            <a:r>
              <a:rPr lang="en-US" dirty="0" smtClean="0"/>
              <a:t>The </a:t>
            </a:r>
            <a:r>
              <a:rPr lang="en-US" dirty="0"/>
              <a:t>session key itself is encrypted with the recipient’s public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</a:t>
            </a:r>
            <a:r>
              <a:rPr lang="en-US" dirty="0" smtClean="0"/>
              <a:t>nly the recipient </a:t>
            </a:r>
            <a:r>
              <a:rPr lang="en-US" dirty="0"/>
              <a:t>will be able to recover the session key and therefore recover the message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There’s a </a:t>
            </a:r>
            <a:r>
              <a:rPr lang="en-US" dirty="0"/>
              <a:t>requirement that any given user </a:t>
            </a:r>
            <a:r>
              <a:rPr lang="en-US" dirty="0" smtClean="0"/>
              <a:t>may have </a:t>
            </a:r>
            <a:r>
              <a:rPr lang="en-US" dirty="0"/>
              <a:t>multiple public/private key pairs.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0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How, then, does the recipient know which of its public keys was used </a:t>
            </a:r>
            <a:r>
              <a:rPr lang="en-US" dirty="0" smtClean="0"/>
              <a:t>to encrypt </a:t>
            </a:r>
            <a:r>
              <a:rPr lang="en-US" dirty="0"/>
              <a:t>the session key</a:t>
            </a:r>
            <a:r>
              <a:rPr lang="en-US" dirty="0" smtClean="0"/>
              <a:t>?</a:t>
            </a:r>
          </a:p>
          <a:p>
            <a:r>
              <a:rPr lang="en-US" dirty="0"/>
              <a:t>One simple solution would be to transmit the public </a:t>
            </a:r>
            <a:r>
              <a:rPr lang="en-US" dirty="0" smtClean="0"/>
              <a:t>key with </a:t>
            </a:r>
            <a:r>
              <a:rPr lang="en-US" dirty="0"/>
              <a:t>the message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works, </a:t>
            </a:r>
            <a:r>
              <a:rPr lang="en-US" dirty="0"/>
              <a:t>but </a:t>
            </a:r>
            <a:r>
              <a:rPr lang="en-US" dirty="0" smtClean="0"/>
              <a:t>wasteful of </a:t>
            </a:r>
            <a:r>
              <a:rPr lang="en-US" dirty="0"/>
              <a:t>space</a:t>
            </a:r>
            <a:r>
              <a:rPr lang="en-US" dirty="0" smtClean="0"/>
              <a:t>.</a:t>
            </a:r>
          </a:p>
          <a:p>
            <a:r>
              <a:rPr lang="en-US" dirty="0"/>
              <a:t>An RSA public key may be hundreds of decimal digits in length</a:t>
            </a:r>
            <a:r>
              <a:rPr lang="en-US" dirty="0" smtClean="0"/>
              <a:t>.</a:t>
            </a:r>
          </a:p>
          <a:p>
            <a:r>
              <a:rPr lang="en-US" dirty="0"/>
              <a:t>Another solution </a:t>
            </a:r>
            <a:r>
              <a:rPr lang="en-US" dirty="0" smtClean="0"/>
              <a:t>is to </a:t>
            </a:r>
            <a:r>
              <a:rPr lang="en-US" dirty="0"/>
              <a:t>associate an identifier with each public key that </a:t>
            </a:r>
            <a:r>
              <a:rPr lang="en-US" dirty="0" smtClean="0"/>
              <a:t>is unique </a:t>
            </a:r>
            <a:r>
              <a:rPr lang="en-US" dirty="0"/>
              <a:t>at least within one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9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combination of user ID and </a:t>
            </a:r>
            <a:r>
              <a:rPr lang="en-US" dirty="0" smtClean="0"/>
              <a:t>key ID </a:t>
            </a:r>
            <a:r>
              <a:rPr lang="en-US" dirty="0"/>
              <a:t>would be sufficient to identify a key uniquely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this case, only </a:t>
            </a:r>
            <a:r>
              <a:rPr lang="en-US" dirty="0"/>
              <a:t>the much shorter </a:t>
            </a:r>
            <a:r>
              <a:rPr lang="en-US" dirty="0" smtClean="0"/>
              <a:t>key ID </a:t>
            </a:r>
            <a:r>
              <a:rPr lang="en-US" dirty="0"/>
              <a:t>would need to be transmitted.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</a:t>
            </a:r>
            <a:r>
              <a:rPr lang="en-US" dirty="0" smtClean="0"/>
              <a:t>assigns </a:t>
            </a:r>
            <a:r>
              <a:rPr lang="en-US" dirty="0"/>
              <a:t>a key ID to each public </a:t>
            </a:r>
            <a:r>
              <a:rPr lang="en-US" dirty="0" smtClean="0"/>
              <a:t>key unique </a:t>
            </a:r>
            <a:r>
              <a:rPr lang="en-US" dirty="0"/>
              <a:t>within a user ID.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key ID associated with </a:t>
            </a:r>
            <a:r>
              <a:rPr lang="en-US" dirty="0" smtClean="0"/>
              <a:t>each public </a:t>
            </a:r>
            <a:r>
              <a:rPr lang="en-US" dirty="0"/>
              <a:t>key consists of its least significant 64 </a:t>
            </a:r>
            <a:r>
              <a:rPr lang="en-US" dirty="0" smtClean="0"/>
              <a:t>bits.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key ID of public </a:t>
            </a:r>
            <a:r>
              <a:rPr lang="en-US" dirty="0" smtClean="0"/>
              <a:t>key </a:t>
            </a:r>
            <a:r>
              <a:rPr lang="en-US" dirty="0" err="1" smtClean="0"/>
              <a:t>PUa</a:t>
            </a:r>
            <a:r>
              <a:rPr lang="en-US" dirty="0" smtClean="0"/>
              <a:t> is ( </a:t>
            </a:r>
            <a:r>
              <a:rPr lang="en-US" dirty="0" err="1" smtClean="0"/>
              <a:t>PUa</a:t>
            </a:r>
            <a:r>
              <a:rPr lang="en-US" dirty="0" smtClean="0"/>
              <a:t> </a:t>
            </a:r>
            <a:r>
              <a:rPr lang="en-US" dirty="0"/>
              <a:t>mod </a:t>
            </a:r>
            <a:r>
              <a:rPr lang="en-US" dirty="0" smtClean="0"/>
              <a:t>2</a:t>
            </a:r>
            <a:r>
              <a:rPr lang="en-US" baseline="30000" dirty="0" smtClean="0"/>
              <a:t>64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8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key ID is also required for the PGP digital signature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Because </a:t>
            </a:r>
            <a:r>
              <a:rPr lang="en-US" dirty="0"/>
              <a:t>a </a:t>
            </a:r>
            <a:r>
              <a:rPr lang="en-US" dirty="0" smtClean="0"/>
              <a:t>sender may </a:t>
            </a:r>
            <a:r>
              <a:rPr lang="en-US" dirty="0"/>
              <a:t>use one of a number of private keys to encrypt the message digest, </a:t>
            </a:r>
            <a:r>
              <a:rPr lang="en-US" dirty="0" smtClean="0"/>
              <a:t>the recipient </a:t>
            </a:r>
            <a:r>
              <a:rPr lang="en-US" dirty="0"/>
              <a:t>must know which public key is intended for use.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Digital </a:t>
            </a:r>
            <a:r>
              <a:rPr lang="en-US" dirty="0"/>
              <a:t>signature component of a message includes the 64-bit key ID of </a:t>
            </a:r>
            <a:r>
              <a:rPr lang="en-US" dirty="0" smtClean="0"/>
              <a:t>the required </a:t>
            </a:r>
            <a:r>
              <a:rPr lang="en-US" dirty="0"/>
              <a:t>public key</a:t>
            </a:r>
            <a:r>
              <a:rPr lang="en-US" dirty="0" smtClean="0"/>
              <a:t>.</a:t>
            </a:r>
          </a:p>
          <a:p>
            <a:r>
              <a:rPr lang="en-US" dirty="0" smtClean="0"/>
              <a:t>When </a:t>
            </a:r>
            <a:r>
              <a:rPr lang="en-US" dirty="0"/>
              <a:t>the message is </a:t>
            </a:r>
            <a:r>
              <a:rPr lang="en-US" dirty="0" smtClean="0"/>
              <a:t>received, the recipient </a:t>
            </a:r>
            <a:r>
              <a:rPr lang="en-US" dirty="0"/>
              <a:t>verifies </a:t>
            </a:r>
            <a:r>
              <a:rPr lang="en-US" dirty="0" smtClean="0"/>
              <a:t>that key </a:t>
            </a:r>
            <a:r>
              <a:rPr lang="en-US" dirty="0"/>
              <a:t>ID is for a public </a:t>
            </a:r>
            <a:r>
              <a:rPr lang="en-US"/>
              <a:t>key </a:t>
            </a:r>
            <a:r>
              <a:rPr lang="en-US" smtClean="0"/>
              <a:t>for </a:t>
            </a:r>
            <a:r>
              <a:rPr lang="en-US" dirty="0"/>
              <a:t>that sender and </a:t>
            </a:r>
            <a:r>
              <a:rPr lang="en-US" dirty="0" smtClean="0"/>
              <a:t>then verifies </a:t>
            </a:r>
            <a:r>
              <a:rPr lang="en-US" dirty="0"/>
              <a:t>the signature.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95576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 PGP </a:t>
            </a:r>
            <a:r>
              <a:rPr lang="en-US" sz="2800" dirty="0">
                <a:cs typeface="Arial" pitchFamily="34" charset="0"/>
              </a:rPr>
              <a:t>Cryptographic Keys.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makes use of four types of keys</a:t>
            </a:r>
            <a:r>
              <a:rPr lang="en-US" dirty="0" smtClean="0"/>
              <a:t>:</a:t>
            </a:r>
          </a:p>
          <a:p>
            <a:r>
              <a:rPr lang="en-US" dirty="0"/>
              <a:t>one-time session symmetric </a:t>
            </a:r>
            <a:r>
              <a:rPr lang="en-US" dirty="0" smtClean="0"/>
              <a:t>keys,</a:t>
            </a:r>
          </a:p>
          <a:p>
            <a:r>
              <a:rPr lang="en-US" dirty="0"/>
              <a:t>public </a:t>
            </a:r>
            <a:r>
              <a:rPr lang="en-US" dirty="0" smtClean="0"/>
              <a:t>keys,</a:t>
            </a:r>
          </a:p>
          <a:p>
            <a:r>
              <a:rPr lang="en-US" dirty="0"/>
              <a:t>private </a:t>
            </a:r>
            <a:r>
              <a:rPr lang="en-US" dirty="0" smtClean="0"/>
              <a:t>keys, and</a:t>
            </a:r>
          </a:p>
          <a:p>
            <a:r>
              <a:rPr lang="en-US" dirty="0"/>
              <a:t>passphrase-based symmetric keys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Three separate </a:t>
            </a:r>
            <a:r>
              <a:rPr lang="en-US" dirty="0"/>
              <a:t>requirements can be identified with respect to these keys</a:t>
            </a:r>
            <a:r>
              <a:rPr lang="en-US" dirty="0" smtClean="0"/>
              <a:t>.</a:t>
            </a:r>
          </a:p>
          <a:p>
            <a:r>
              <a:rPr lang="en-US" b="1" dirty="0"/>
              <a:t>1. </a:t>
            </a:r>
            <a:r>
              <a:rPr lang="en-US" dirty="0"/>
              <a:t>A means of generating unpredictable session keys is needed.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We would like to allow a user to have multiple public-key/private-key pairs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One reason </a:t>
            </a:r>
            <a:r>
              <a:rPr lang="en-US" dirty="0"/>
              <a:t>is that the user may wish to change his or her key pair from time to time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8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Some means </a:t>
            </a:r>
            <a:r>
              <a:rPr lang="en-US" dirty="0"/>
              <a:t>is needed for identifying particular keys</a:t>
            </a:r>
            <a:r>
              <a:rPr lang="en-US" dirty="0" smtClean="0"/>
              <a:t>.</a:t>
            </a:r>
          </a:p>
          <a:p>
            <a:r>
              <a:rPr lang="en-US" b="1" dirty="0"/>
              <a:t>3. </a:t>
            </a:r>
            <a:r>
              <a:rPr lang="en-US" dirty="0"/>
              <a:t>Each PGP entity must maintain a file of its own public/private key pairs </a:t>
            </a:r>
            <a:r>
              <a:rPr lang="en-US" dirty="0" smtClean="0"/>
              <a:t>as well </a:t>
            </a:r>
            <a:r>
              <a:rPr lang="en-US" dirty="0"/>
              <a:t>as a file of public keys of </a:t>
            </a:r>
            <a:r>
              <a:rPr lang="en-US" dirty="0" smtClean="0"/>
              <a:t>correspondents.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27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Session key generation:</a:t>
            </a:r>
          </a:p>
          <a:p>
            <a:r>
              <a:rPr lang="en-US" dirty="0"/>
              <a:t>Each session key is associated with a single message </a:t>
            </a:r>
            <a:r>
              <a:rPr lang="en-US" dirty="0" smtClean="0"/>
              <a:t>and is </a:t>
            </a:r>
            <a:r>
              <a:rPr lang="en-US" dirty="0"/>
              <a:t>used only for the purpose of encrypting and decrypting that message.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7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</a:t>
            </a:r>
            <a:r>
              <a:rPr lang="en-US" dirty="0" smtClean="0"/>
              <a:t>essage </a:t>
            </a:r>
            <a:r>
              <a:rPr lang="en-US" dirty="0"/>
              <a:t>encryption/decryption is done with a symmetric encryption </a:t>
            </a:r>
            <a:r>
              <a:rPr lang="en-US" dirty="0" smtClean="0"/>
              <a:t>algorithm.</a:t>
            </a:r>
          </a:p>
          <a:p>
            <a:r>
              <a:rPr lang="en-US" dirty="0"/>
              <a:t>CAST-128 and IDEA use 128-bit </a:t>
            </a:r>
            <a:r>
              <a:rPr lang="en-US" dirty="0" smtClean="0"/>
              <a:t>keys.</a:t>
            </a:r>
          </a:p>
          <a:p>
            <a:r>
              <a:rPr lang="en-US" dirty="0" smtClean="0"/>
              <a:t>3DES </a:t>
            </a:r>
            <a:r>
              <a:rPr lang="en-US" dirty="0"/>
              <a:t>uses a 168-bit key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Lets </a:t>
            </a:r>
            <a:r>
              <a:rPr lang="en-US" dirty="0" smtClean="0"/>
              <a:t>use </a:t>
            </a:r>
            <a:r>
              <a:rPr lang="en-US" dirty="0" smtClean="0"/>
              <a:t>CAST-128 for our discussion: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Cryptographic Keys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9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14796</TotalTime>
  <Words>662</Words>
  <Application>Microsoft Office PowerPoint</Application>
  <PresentationFormat>On-screen Show (4:3)</PresentationFormat>
  <Paragraphs>87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  <vt:lpstr>PGP Cryptographic Keys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10425</cp:revision>
  <cp:lastPrinted>2015-04-15T04:00:00Z</cp:lastPrinted>
  <dcterms:created xsi:type="dcterms:W3CDTF">2015-04-10T12:56:27Z</dcterms:created>
  <dcterms:modified xsi:type="dcterms:W3CDTF">2016-06-23T01:53:27Z</dcterms:modified>
</cp:coreProperties>
</file>