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304" r:id="rId3"/>
    <p:sldId id="338" r:id="rId4"/>
    <p:sldId id="366" r:id="rId5"/>
    <p:sldId id="367" r:id="rId6"/>
    <p:sldId id="369" r:id="rId7"/>
    <p:sldId id="368" r:id="rId8"/>
    <p:sldId id="370" r:id="rId9"/>
    <p:sldId id="371" r:id="rId10"/>
    <p:sldId id="372" r:id="rId11"/>
    <p:sldId id="379" r:id="rId12"/>
    <p:sldId id="373" r:id="rId13"/>
    <p:sldId id="374" r:id="rId14"/>
    <p:sldId id="375" r:id="rId15"/>
    <p:sldId id="376" r:id="rId16"/>
    <p:sldId id="377" r:id="rId17"/>
    <p:sldId id="37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Connection-oriented integrity service deals with a stream of messages and assures that messages are received as sent with no duplication, insertion, modification, reordering, or </a:t>
            </a:r>
            <a:r>
              <a:rPr lang="en-US" dirty="0" smtClean="0">
                <a:latin typeface="+mj-lt"/>
                <a:cs typeface="Arial"/>
              </a:rPr>
              <a:t>replays.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11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connection-oriented integrity service addresses both </a:t>
            </a:r>
            <a:r>
              <a:rPr lang="en-US" dirty="0" smtClean="0">
                <a:latin typeface="+mj-lt"/>
                <a:cs typeface="Arial"/>
              </a:rPr>
              <a:t>message stream </a:t>
            </a:r>
            <a:r>
              <a:rPr lang="en-US" dirty="0">
                <a:latin typeface="+mj-lt"/>
                <a:cs typeface="Arial"/>
              </a:rPr>
              <a:t>modification and denial of service.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7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 </a:t>
            </a:r>
            <a:r>
              <a:rPr lang="en-US" dirty="0">
                <a:latin typeface="+mj-lt"/>
                <a:cs typeface="Arial"/>
              </a:rPr>
              <a:t>connectionless </a:t>
            </a:r>
            <a:r>
              <a:rPr lang="en-US" dirty="0" smtClean="0">
                <a:latin typeface="+mj-lt"/>
                <a:cs typeface="Arial"/>
              </a:rPr>
              <a:t>integrity service deals </a:t>
            </a:r>
            <a:r>
              <a:rPr lang="en-US" dirty="0">
                <a:latin typeface="+mj-lt"/>
                <a:cs typeface="Arial"/>
              </a:rPr>
              <a:t>with individual messages without regard to any </a:t>
            </a:r>
            <a:r>
              <a:rPr lang="en-US" dirty="0" smtClean="0">
                <a:latin typeface="+mj-lt"/>
                <a:cs typeface="Arial"/>
              </a:rPr>
              <a:t>larger context</a:t>
            </a:r>
            <a:r>
              <a:rPr lang="en-US" dirty="0">
                <a:latin typeface="+mj-lt"/>
                <a:cs typeface="Arial"/>
              </a:rPr>
              <a:t>, </a:t>
            </a:r>
            <a:r>
              <a:rPr lang="en-US" dirty="0" smtClean="0">
                <a:latin typeface="+mj-lt"/>
                <a:cs typeface="Arial"/>
              </a:rPr>
              <a:t>and generally </a:t>
            </a:r>
            <a:r>
              <a:rPr lang="en-US" dirty="0">
                <a:latin typeface="+mj-lt"/>
                <a:cs typeface="Arial"/>
              </a:rPr>
              <a:t>provides protection against message modification only.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70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Because the </a:t>
            </a:r>
            <a:r>
              <a:rPr lang="en-US" dirty="0">
                <a:latin typeface="+mj-lt"/>
                <a:cs typeface="Arial"/>
              </a:rPr>
              <a:t>integrity service relates to active attacks, we are concerned with </a:t>
            </a:r>
            <a:r>
              <a:rPr lang="en-US" dirty="0" smtClean="0">
                <a:latin typeface="+mj-lt"/>
                <a:cs typeface="Arial"/>
              </a:rPr>
              <a:t>detection rather </a:t>
            </a:r>
            <a:r>
              <a:rPr lang="en-US" dirty="0">
                <a:latin typeface="+mj-lt"/>
                <a:cs typeface="Arial"/>
              </a:rPr>
              <a:t>than prevention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/>
              <a:t>automated recovery </a:t>
            </a:r>
            <a:r>
              <a:rPr lang="en-US" dirty="0" smtClean="0"/>
              <a:t>mechanisms allow </a:t>
            </a:r>
            <a:r>
              <a:rPr lang="en-US" dirty="0"/>
              <a:t>to recover from the loss of integrity of </a:t>
            </a:r>
            <a:r>
              <a:rPr lang="en-US" dirty="0" smtClean="0"/>
              <a:t>data.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5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Nonrepudiation: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prevents either sender or receiver from denying a transmitted message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pPr marL="0" indent="0">
              <a:buNone/>
            </a:pPr>
            <a:endParaRPr lang="en-US" dirty="0">
              <a:latin typeface="+mj-lt"/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54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When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 message is sent, the receiver can prove that the alleged sender in fact sent the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message.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When a message is received, the sender can prove that the alleged receiver in fact received the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message.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pPr marL="0" indent="0">
              <a:buNone/>
            </a:pPr>
            <a:endParaRPr lang="en-US" dirty="0">
              <a:latin typeface="+mj-lt"/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40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Availability Service: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The property of a system or a system resource being accessible and usable upon demand by an authorized system entity, according to performance specifications for the </a:t>
            </a:r>
            <a:r>
              <a:rPr lang="en-US" dirty="0" smtClean="0">
                <a:latin typeface="+mj-lt"/>
                <a:cs typeface="Arial"/>
              </a:rPr>
              <a:t>system.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pPr marL="0" indent="0">
              <a:buNone/>
            </a:pPr>
            <a:endParaRPr lang="en-US" dirty="0">
              <a:latin typeface="+mj-lt"/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54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One that protects a system to ensure its </a:t>
            </a:r>
            <a:r>
              <a:rPr lang="en-US" dirty="0" smtClean="0">
                <a:latin typeface="+mj-lt"/>
                <a:cs typeface="Arial"/>
              </a:rPr>
              <a:t>availability.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Addresses the security concerns raised by denial-of-service </a:t>
            </a:r>
            <a:r>
              <a:rPr lang="en-US" dirty="0" smtClean="0">
                <a:latin typeface="+mj-lt"/>
                <a:cs typeface="Arial"/>
              </a:rPr>
              <a:t>attacks.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Depends on proper management and control of system </a:t>
            </a:r>
            <a:r>
              <a:rPr lang="en-US" dirty="0" smtClean="0">
                <a:latin typeface="+mj-lt"/>
                <a:cs typeface="Arial"/>
              </a:rPr>
              <a:t>resources.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pPr marL="0" indent="0">
              <a:buNone/>
            </a:pPr>
            <a:endParaRPr lang="en-US" dirty="0">
              <a:latin typeface="+mj-lt"/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11965" y="5314122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1735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data confidentiality</a:t>
            </a:r>
            <a:r>
              <a:rPr lang="en-US" sz="2800" dirty="0">
                <a:cs typeface="Arial" pitchFamily="34" charset="0"/>
              </a:rPr>
              <a:t>, </a:t>
            </a:r>
            <a:r>
              <a:rPr lang="en-US" sz="2800" dirty="0" smtClean="0">
                <a:cs typeface="Arial" pitchFamily="34" charset="0"/>
              </a:rPr>
              <a:t>data integrity and nonrepudiation services.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X.800 Service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Categories: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Authentication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Access control</a:t>
            </a:r>
          </a:p>
          <a:p>
            <a:r>
              <a:rPr lang="en-US" dirty="0">
                <a:latin typeface="+mj-lt"/>
                <a:cs typeface="Arial"/>
              </a:rPr>
              <a:t>Data confidentiality</a:t>
            </a:r>
          </a:p>
          <a:p>
            <a:r>
              <a:rPr lang="en-US" dirty="0">
                <a:latin typeface="+mj-lt"/>
                <a:cs typeface="Arial"/>
              </a:rPr>
              <a:t>Data integrity</a:t>
            </a:r>
          </a:p>
          <a:p>
            <a:r>
              <a:rPr lang="en-US" dirty="0">
                <a:latin typeface="+mj-lt"/>
                <a:cs typeface="Arial"/>
              </a:rPr>
              <a:t>Nonrepudiation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3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Data Confidentiality: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is </a:t>
            </a:r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protection of transmitted data from passive attacks.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Assurance that data </a:t>
            </a:r>
            <a:r>
              <a:rPr lang="en-US" dirty="0">
                <a:latin typeface="+mj-lt"/>
                <a:cs typeface="Arial"/>
              </a:rPr>
              <a:t>received are exactly </a:t>
            </a:r>
            <a:r>
              <a:rPr lang="en-US" dirty="0" smtClean="0">
                <a:latin typeface="+mj-lt"/>
                <a:cs typeface="Arial"/>
              </a:rPr>
              <a:t>as sent </a:t>
            </a:r>
            <a:r>
              <a:rPr lang="en-US" dirty="0">
                <a:latin typeface="+mj-lt"/>
                <a:cs typeface="Arial"/>
              </a:rPr>
              <a:t>by an authorized entity (i.e., contain </a:t>
            </a:r>
            <a:r>
              <a:rPr lang="en-US" dirty="0" smtClean="0">
                <a:latin typeface="+mj-lt"/>
                <a:cs typeface="Arial"/>
              </a:rPr>
              <a:t>no modification</a:t>
            </a:r>
            <a:r>
              <a:rPr lang="en-US" dirty="0">
                <a:latin typeface="+mj-lt"/>
                <a:cs typeface="Arial"/>
              </a:rPr>
              <a:t>, insertion, deletion, or replay).</a:t>
            </a:r>
            <a:endParaRPr lang="en-US" dirty="0" smtClean="0">
              <a:latin typeface="+mj-lt"/>
              <a:cs typeface="Arial"/>
            </a:endParaRPr>
          </a:p>
          <a:p>
            <a:pPr marL="0" indent="0">
              <a:buNone/>
            </a:pPr>
            <a:endParaRPr lang="en-US" dirty="0">
              <a:latin typeface="+mj-lt"/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90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7" y="1155523"/>
            <a:ext cx="3920931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Broadest </a:t>
            </a:r>
            <a:r>
              <a:rPr lang="en-US" dirty="0">
                <a:latin typeface="+mj-lt"/>
                <a:cs typeface="Arial"/>
              </a:rPr>
              <a:t>service protects all user data transmitted between two users over a period of </a:t>
            </a:r>
            <a:r>
              <a:rPr lang="en-US" dirty="0" smtClean="0">
                <a:latin typeface="+mj-lt"/>
                <a:cs typeface="Arial"/>
              </a:rPr>
              <a:t>time.</a:t>
            </a:r>
          </a:p>
          <a:p>
            <a:r>
              <a:rPr lang="en-US" dirty="0" smtClean="0"/>
              <a:t>E.g. </a:t>
            </a:r>
            <a:r>
              <a:rPr lang="en-US" dirty="0"/>
              <a:t>w</a:t>
            </a:r>
            <a:r>
              <a:rPr lang="en-US" dirty="0" smtClean="0"/>
              <a:t>hen </a:t>
            </a:r>
            <a:r>
              <a:rPr lang="en-US" dirty="0"/>
              <a:t>a TCP connection is set up </a:t>
            </a:r>
            <a:r>
              <a:rPr lang="en-US" dirty="0" smtClean="0"/>
              <a:t>bet. two </a:t>
            </a:r>
            <a:r>
              <a:rPr lang="en-US" dirty="0"/>
              <a:t>systems, </a:t>
            </a:r>
            <a:r>
              <a:rPr lang="en-US" dirty="0" smtClean="0"/>
              <a:t> it prevents </a:t>
            </a:r>
            <a:r>
              <a:rPr lang="en-US" dirty="0"/>
              <a:t>the release of any user data </a:t>
            </a:r>
            <a:r>
              <a:rPr lang="en-US" dirty="0" smtClean="0"/>
              <a:t>transmitted.</a:t>
            </a:r>
            <a:endParaRPr lang="en-US" dirty="0">
              <a:latin typeface="+mj-lt"/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86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Narrower </a:t>
            </a:r>
            <a:r>
              <a:rPr lang="en-US" dirty="0">
                <a:latin typeface="+mj-lt"/>
                <a:cs typeface="Arial"/>
              </a:rPr>
              <a:t>forms of service include the protection of a single message or even specific fields within a </a:t>
            </a:r>
            <a:r>
              <a:rPr lang="en-US" dirty="0" smtClean="0">
                <a:latin typeface="+mj-lt"/>
                <a:cs typeface="Arial"/>
              </a:rPr>
              <a:t>message.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68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other aspect </a:t>
            </a:r>
            <a:r>
              <a:rPr lang="en-US" dirty="0" smtClean="0">
                <a:latin typeface="+mj-lt"/>
                <a:cs typeface="Arial"/>
              </a:rPr>
              <a:t>is </a:t>
            </a:r>
            <a:r>
              <a:rPr lang="en-US" dirty="0">
                <a:latin typeface="+mj-lt"/>
                <a:cs typeface="Arial"/>
              </a:rPr>
              <a:t>the protection of traffic flow from analysis.</a:t>
            </a:r>
          </a:p>
          <a:p>
            <a:r>
              <a:rPr lang="en-US" dirty="0">
                <a:latin typeface="+mj-lt"/>
                <a:cs typeface="Arial"/>
              </a:rPr>
              <a:t>This requires that an attacker not be able to observe the source and destination, </a:t>
            </a:r>
            <a:r>
              <a:rPr lang="en-US" dirty="0" smtClean="0">
                <a:latin typeface="+mj-lt"/>
                <a:cs typeface="Arial"/>
              </a:rPr>
              <a:t>length</a:t>
            </a:r>
            <a:r>
              <a:rPr lang="en-US" dirty="0">
                <a:latin typeface="+mj-lt"/>
                <a:cs typeface="Arial"/>
              </a:rPr>
              <a:t>, or other characteristics of the </a:t>
            </a:r>
            <a:r>
              <a:rPr lang="en-US" dirty="0" smtClean="0">
                <a:latin typeface="+mj-lt"/>
                <a:cs typeface="Arial"/>
              </a:rPr>
              <a:t>traffic.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9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Data Integrity: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can apply to a stream of messages, a single message</a:t>
            </a:r>
            <a:r>
              <a:rPr lang="en-US" dirty="0" smtClean="0">
                <a:latin typeface="+mj-lt"/>
                <a:cs typeface="Arial"/>
              </a:rPr>
              <a:t>, or </a:t>
            </a:r>
            <a:r>
              <a:rPr lang="en-US" dirty="0">
                <a:latin typeface="+mj-lt"/>
                <a:cs typeface="Arial"/>
              </a:rPr>
              <a:t>selected fields within a </a:t>
            </a:r>
            <a:r>
              <a:rPr lang="en-US" dirty="0" smtClean="0">
                <a:latin typeface="+mj-lt"/>
                <a:cs typeface="Arial"/>
              </a:rPr>
              <a:t>message.</a:t>
            </a:r>
          </a:p>
          <a:p>
            <a:r>
              <a:rPr lang="en-US" dirty="0"/>
              <a:t>the most useful and </a:t>
            </a:r>
            <a:r>
              <a:rPr lang="en-US" dirty="0" smtClean="0"/>
              <a:t>straightforward approach </a:t>
            </a:r>
            <a:r>
              <a:rPr lang="en-US" dirty="0"/>
              <a:t>is total stream protection.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pPr marL="0" indent="0">
              <a:buNone/>
            </a:pPr>
            <a:endParaRPr lang="en-US" dirty="0">
              <a:latin typeface="+mj-lt"/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Confidentiality, Integrity, Nonrepudiation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32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</TotalTime>
  <Words>563</Words>
  <Application>Microsoft Office PowerPoint</Application>
  <PresentationFormat>On-screen Show (4:3)</PresentationFormat>
  <Paragraphs>92</Paragraphs>
  <Slides>17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  <vt:lpstr>Confidentiality, Integrity, Nonrepudiation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1367</cp:revision>
  <cp:lastPrinted>2015-04-15T04:00:00Z</cp:lastPrinted>
  <dcterms:created xsi:type="dcterms:W3CDTF">2015-04-10T12:56:27Z</dcterms:created>
  <dcterms:modified xsi:type="dcterms:W3CDTF">2016-03-18T07:52:39Z</dcterms:modified>
</cp:coreProperties>
</file>