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303" r:id="rId2"/>
    <p:sldId id="304" r:id="rId3"/>
    <p:sldId id="338" r:id="rId4"/>
    <p:sldId id="1121" r:id="rId5"/>
    <p:sldId id="1122" r:id="rId6"/>
    <p:sldId id="1125" r:id="rId7"/>
    <p:sldId id="1138" r:id="rId8"/>
    <p:sldId id="1123" r:id="rId9"/>
    <p:sldId id="1126" r:id="rId10"/>
    <p:sldId id="1127" r:id="rId11"/>
    <p:sldId id="1128" r:id="rId12"/>
    <p:sldId id="1129" r:id="rId13"/>
    <p:sldId id="1130" r:id="rId14"/>
    <p:sldId id="1131" r:id="rId15"/>
    <p:sldId id="1132" r:id="rId16"/>
    <p:sldId id="1133" r:id="rId17"/>
    <p:sldId id="1134" r:id="rId18"/>
    <p:sldId id="1135" r:id="rId19"/>
    <p:sldId id="1136" r:id="rId20"/>
    <p:sldId id="1140" r:id="rId21"/>
    <p:sldId id="1139" r:id="rId22"/>
    <p:sldId id="1137" r:id="rId23"/>
    <p:sldId id="1141" r:id="rId24"/>
    <p:sldId id="1099"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819"/>
    <a:srgbClr val="5B0505"/>
    <a:srgbClr val="050875"/>
    <a:srgbClr val="7C3B0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62" autoAdjust="0"/>
  </p:normalViewPr>
  <p:slideViewPr>
    <p:cSldViewPr snapToGrid="0" snapToObjects="1">
      <p:cViewPr varScale="1">
        <p:scale>
          <a:sx n="66" d="100"/>
          <a:sy n="66" d="100"/>
        </p:scale>
        <p:origin x="-1404" y="-96"/>
      </p:cViewPr>
      <p:guideLst>
        <p:guide orient="horz" pos="725"/>
        <p:guide pos="292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F1D6E16-51C0-4345-9068-9A45A114C3D9}" type="datetimeFigureOut">
              <a:rPr lang="en-US" smtClean="0"/>
              <a:t>7/31/2016</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EC9D963-D9F2-4349-A898-395F515990FB}" type="slidenum">
              <a:rPr lang="en-US" smtClean="0"/>
              <a:t>‹#›</a:t>
            </a:fld>
            <a:endParaRPr lang="en-US" dirty="0"/>
          </a:p>
        </p:txBody>
      </p:sp>
    </p:spTree>
    <p:extLst>
      <p:ext uri="{BB962C8B-B14F-4D97-AF65-F5344CB8AC3E}">
        <p14:creationId xmlns:p14="http://schemas.microsoft.com/office/powerpoint/2010/main" val="3608507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BA4CFF-7EFB-413D-979F-A35F027C1BED}" type="datetimeFigureOut">
              <a:rPr lang="en-US" smtClean="0"/>
              <a:t>7/31/2016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FE10C6-2278-46DF-8982-0D5CB7448A89}" type="slidenum">
              <a:rPr lang="en-US" smtClean="0"/>
              <a:t>‹#›</a:t>
            </a:fld>
            <a:endParaRPr lang="en-US" dirty="0"/>
          </a:p>
        </p:txBody>
      </p:sp>
    </p:spTree>
    <p:extLst>
      <p:ext uri="{BB962C8B-B14F-4D97-AF65-F5344CB8AC3E}">
        <p14:creationId xmlns:p14="http://schemas.microsoft.com/office/powerpoint/2010/main" val="3126550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FE10C6-2278-46DF-8982-0D5CB7448A89}" type="slidenum">
              <a:rPr lang="en-US" smtClean="0"/>
              <a:t>2</a:t>
            </a:fld>
            <a:endParaRPr lang="en-US" dirty="0"/>
          </a:p>
        </p:txBody>
      </p:sp>
    </p:spTree>
    <p:extLst>
      <p:ext uri="{BB962C8B-B14F-4D97-AF65-F5344CB8AC3E}">
        <p14:creationId xmlns:p14="http://schemas.microsoft.com/office/powerpoint/2010/main" val="324449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2DB5805-4A80-4240-9674-611D0350C9F5}" type="datetime1">
              <a:rPr lang="en-US" smtClean="0"/>
              <a:t>7/31/2016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F07172-BAF6-F344-A163-E77E2B783464}" type="slidenum">
              <a:rPr lang="en-US" smtClean="0"/>
              <a:t>‹#›</a:t>
            </a:fld>
            <a:endParaRPr lang="en-US" dirty="0"/>
          </a:p>
        </p:txBody>
      </p:sp>
    </p:spTree>
    <p:extLst>
      <p:ext uri="{BB962C8B-B14F-4D97-AF65-F5344CB8AC3E}">
        <p14:creationId xmlns:p14="http://schemas.microsoft.com/office/powerpoint/2010/main" val="863821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3EDDDD-F959-4D1A-9512-A7872E4461BE}" type="datetime1">
              <a:rPr lang="en-US" smtClean="0"/>
              <a:t>7/31/2016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F07172-BAF6-F344-A163-E77E2B783464}" type="slidenum">
              <a:rPr lang="en-US" smtClean="0"/>
              <a:t>‹#›</a:t>
            </a:fld>
            <a:endParaRPr lang="en-US" dirty="0"/>
          </a:p>
        </p:txBody>
      </p:sp>
    </p:spTree>
    <p:extLst>
      <p:ext uri="{BB962C8B-B14F-4D97-AF65-F5344CB8AC3E}">
        <p14:creationId xmlns:p14="http://schemas.microsoft.com/office/powerpoint/2010/main" val="921770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3B695C-B97A-44F8-BE78-29BECED17B65}" type="datetime1">
              <a:rPr lang="en-US" smtClean="0"/>
              <a:t>7/31/2016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F07172-BAF6-F344-A163-E77E2B783464}" type="slidenum">
              <a:rPr lang="en-US" smtClean="0"/>
              <a:t>‹#›</a:t>
            </a:fld>
            <a:endParaRPr lang="en-US" dirty="0"/>
          </a:p>
        </p:txBody>
      </p:sp>
    </p:spTree>
    <p:extLst>
      <p:ext uri="{BB962C8B-B14F-4D97-AF65-F5344CB8AC3E}">
        <p14:creationId xmlns:p14="http://schemas.microsoft.com/office/powerpoint/2010/main" val="1307490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89DE9E-7AC5-4F3C-919A-3CD9D1803631}" type="datetime1">
              <a:rPr lang="en-US" smtClean="0"/>
              <a:t>7/31/2016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F07172-BAF6-F344-A163-E77E2B783464}" type="slidenum">
              <a:rPr lang="en-US" smtClean="0"/>
              <a:t>‹#›</a:t>
            </a:fld>
            <a:endParaRPr lang="en-US" dirty="0"/>
          </a:p>
        </p:txBody>
      </p:sp>
    </p:spTree>
    <p:extLst>
      <p:ext uri="{BB962C8B-B14F-4D97-AF65-F5344CB8AC3E}">
        <p14:creationId xmlns:p14="http://schemas.microsoft.com/office/powerpoint/2010/main" val="2323069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FF48DB-0A0E-4B15-B961-008B484F8715}" type="datetime1">
              <a:rPr lang="en-US" smtClean="0"/>
              <a:t>7/31/2016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F07172-BAF6-F344-A163-E77E2B783464}" type="slidenum">
              <a:rPr lang="en-US" smtClean="0"/>
              <a:t>‹#›</a:t>
            </a:fld>
            <a:endParaRPr lang="en-US" dirty="0"/>
          </a:p>
        </p:txBody>
      </p:sp>
    </p:spTree>
    <p:extLst>
      <p:ext uri="{BB962C8B-B14F-4D97-AF65-F5344CB8AC3E}">
        <p14:creationId xmlns:p14="http://schemas.microsoft.com/office/powerpoint/2010/main" val="3226231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9E95D3-3B5F-4F55-819C-98DF50A31C5D}" type="datetime1">
              <a:rPr lang="en-US" smtClean="0"/>
              <a:t>7/31/2016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8" name="Slide Number Placeholder 8"/>
          <p:cNvSpPr>
            <a:spLocks noGrp="1"/>
          </p:cNvSpPr>
          <p:nvPr>
            <p:ph type="sldNum" sz="quarter" idx="12"/>
          </p:nvPr>
        </p:nvSpPr>
        <p:spPr>
          <a:xfrm>
            <a:off x="6553200" y="6356350"/>
            <a:ext cx="2133600" cy="365125"/>
          </a:xfrm>
        </p:spPr>
        <p:txBody>
          <a:bodyPr/>
          <a:lstStyle>
            <a:lvl1pPr>
              <a:defRPr sz="1200"/>
            </a:lvl1pPr>
          </a:lstStyle>
          <a:p>
            <a:fld id="{16F07172-BAF6-F344-A163-E77E2B783464}" type="slidenum">
              <a:rPr lang="en-US" smtClean="0"/>
              <a:pPr/>
              <a:t>‹#›</a:t>
            </a:fld>
            <a:endParaRPr lang="en-US" dirty="0"/>
          </a:p>
        </p:txBody>
      </p:sp>
    </p:spTree>
    <p:extLst>
      <p:ext uri="{BB962C8B-B14F-4D97-AF65-F5344CB8AC3E}">
        <p14:creationId xmlns:p14="http://schemas.microsoft.com/office/powerpoint/2010/main" val="1130290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8B425A-704D-4D2C-AD9B-16096500C615}" type="datetime1">
              <a:rPr lang="en-US" smtClean="0"/>
              <a:t>7/31/2016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6F07172-BAF6-F344-A163-E77E2B783464}" type="slidenum">
              <a:rPr lang="en-US" smtClean="0"/>
              <a:pPr/>
              <a:t>‹#›</a:t>
            </a:fld>
            <a:r>
              <a:rPr lang="en-US" dirty="0" smtClean="0"/>
              <a:t> </a:t>
            </a:r>
            <a:endParaRPr lang="en-US" dirty="0"/>
          </a:p>
        </p:txBody>
      </p:sp>
    </p:spTree>
    <p:extLst>
      <p:ext uri="{BB962C8B-B14F-4D97-AF65-F5344CB8AC3E}">
        <p14:creationId xmlns:p14="http://schemas.microsoft.com/office/powerpoint/2010/main" val="501683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A537B5F-ED59-4B5A-B86E-3AD00F64C54A}" type="datetime1">
              <a:rPr lang="en-US" smtClean="0"/>
              <a:t>7/31/2016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6F07172-BAF6-F344-A163-E77E2B783464}" type="slidenum">
              <a:rPr lang="en-US" smtClean="0"/>
              <a:pPr/>
              <a:t>‹#›</a:t>
            </a:fld>
            <a:endParaRPr lang="en-US" dirty="0"/>
          </a:p>
        </p:txBody>
      </p:sp>
    </p:spTree>
    <p:extLst>
      <p:ext uri="{BB962C8B-B14F-4D97-AF65-F5344CB8AC3E}">
        <p14:creationId xmlns:p14="http://schemas.microsoft.com/office/powerpoint/2010/main" val="2306531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342A16-A71D-4A98-A719-C537DB4039CF}" type="datetime1">
              <a:rPr lang="en-US" smtClean="0"/>
              <a:t>7/31/2016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6F07172-BAF6-F344-A163-E77E2B783464}" type="slidenum">
              <a:rPr lang="en-US" smtClean="0"/>
              <a:pPr/>
              <a:t>‹#›</a:t>
            </a:fld>
            <a:endParaRPr lang="en-US" dirty="0"/>
          </a:p>
        </p:txBody>
      </p:sp>
    </p:spTree>
    <p:extLst>
      <p:ext uri="{BB962C8B-B14F-4D97-AF65-F5344CB8AC3E}">
        <p14:creationId xmlns:p14="http://schemas.microsoft.com/office/powerpoint/2010/main" val="2166347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B7E944-AD44-4BB7-8E45-F55E48751476}" type="datetime1">
              <a:rPr lang="en-US" smtClean="0"/>
              <a:t>7/31/2016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F07172-BAF6-F344-A163-E77E2B783464}" type="slidenum">
              <a:rPr lang="en-US" smtClean="0"/>
              <a:t>‹#›</a:t>
            </a:fld>
            <a:endParaRPr lang="en-US" dirty="0"/>
          </a:p>
        </p:txBody>
      </p:sp>
    </p:spTree>
    <p:extLst>
      <p:ext uri="{BB962C8B-B14F-4D97-AF65-F5344CB8AC3E}">
        <p14:creationId xmlns:p14="http://schemas.microsoft.com/office/powerpoint/2010/main" val="104642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A74015-1A16-43FA-B156-0F74C7B2BAE0}" type="datetime1">
              <a:rPr lang="en-US" smtClean="0"/>
              <a:t>7/31/2016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F07172-BAF6-F344-A163-E77E2B783464}" type="slidenum">
              <a:rPr lang="en-US" smtClean="0"/>
              <a:t>‹#›</a:t>
            </a:fld>
            <a:endParaRPr lang="en-US" dirty="0"/>
          </a:p>
        </p:txBody>
      </p:sp>
    </p:spTree>
    <p:extLst>
      <p:ext uri="{BB962C8B-B14F-4D97-AF65-F5344CB8AC3E}">
        <p14:creationId xmlns:p14="http://schemas.microsoft.com/office/powerpoint/2010/main" val="3103650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A64ED8-5C82-4F7D-946D-E413EB161506}" type="datetime1">
              <a:rPr lang="en-US" smtClean="0"/>
              <a:t>7/31/2016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F07172-BAF6-F344-A163-E77E2B783464}" type="slidenum">
              <a:rPr lang="en-US" smtClean="0"/>
              <a:pPr/>
              <a:t>‹#›</a:t>
            </a:fld>
            <a:endParaRPr lang="en-US" dirty="0"/>
          </a:p>
        </p:txBody>
      </p:sp>
    </p:spTree>
    <p:extLst>
      <p:ext uri="{BB962C8B-B14F-4D97-AF65-F5344CB8AC3E}">
        <p14:creationId xmlns:p14="http://schemas.microsoft.com/office/powerpoint/2010/main" val="41605936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4443576" y="2949090"/>
            <a:ext cx="3787352" cy="1700158"/>
          </a:xfrm>
        </p:spPr>
        <p:txBody>
          <a:bodyPr>
            <a:noAutofit/>
          </a:bodyPr>
          <a:lstStyle/>
          <a:p>
            <a:pPr marL="0" indent="0" algn="ctr">
              <a:buNone/>
            </a:pPr>
            <a:r>
              <a:rPr lang="en-US" sz="3600" b="1" dirty="0" smtClean="0">
                <a:solidFill>
                  <a:srgbClr val="5B0505"/>
                </a:solidFill>
                <a:latin typeface="+mj-lt"/>
                <a:cs typeface="Arial"/>
              </a:rPr>
              <a:t>Network Security</a:t>
            </a:r>
            <a:endParaRPr lang="en-US" sz="3600" dirty="0">
              <a:latin typeface="+mj-lt"/>
            </a:endParaRPr>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a:t>
            </a:r>
            <a:r>
              <a:rPr lang="en-US" sz="2800" b="1" dirty="0" smtClean="0">
                <a:solidFill>
                  <a:srgbClr val="002060"/>
                </a:solidFill>
                <a:latin typeface="Arial"/>
                <a:cs typeface="Arial"/>
              </a:rPr>
              <a:t>IOS Intrusion Prevention System</a:t>
            </a:r>
            <a:endParaRPr lang="en-US" sz="2800" b="1" dirty="0">
              <a:solidFill>
                <a:srgbClr val="002060"/>
              </a:solidFill>
              <a:latin typeface="Arial"/>
              <a:cs typeface="Arial"/>
            </a:endParaRPr>
          </a:p>
        </p:txBody>
      </p:sp>
      <p:sp>
        <p:nvSpPr>
          <p:cNvPr id="2" name="Slide Number Placeholder 1"/>
          <p:cNvSpPr>
            <a:spLocks noGrp="1"/>
          </p:cNvSpPr>
          <p:nvPr>
            <p:ph type="sldNum" sz="quarter" idx="12"/>
          </p:nvPr>
        </p:nvSpPr>
        <p:spPr/>
        <p:txBody>
          <a:bodyPr/>
          <a:lstStyle/>
          <a:p>
            <a:fld id="{16F07172-BAF6-F344-A163-E77E2B783464}" type="slidenum">
              <a:rPr lang="en-US" smtClean="0"/>
              <a:t>1</a:t>
            </a:fld>
            <a:endParaRPr lang="en-US" dirty="0"/>
          </a:p>
        </p:txBody>
      </p:sp>
    </p:spTree>
    <p:extLst>
      <p:ext uri="{BB962C8B-B14F-4D97-AF65-F5344CB8AC3E}">
        <p14:creationId xmlns:p14="http://schemas.microsoft.com/office/powerpoint/2010/main" val="138268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b="1" dirty="0" smtClean="0"/>
              <a:t>Step </a:t>
            </a:r>
            <a:r>
              <a:rPr lang="en-US" b="1" dirty="0"/>
              <a:t>2. Create an IOS </a:t>
            </a:r>
            <a:r>
              <a:rPr lang="en-US" b="1" dirty="0" smtClean="0"/>
              <a:t>IPS </a:t>
            </a:r>
            <a:r>
              <a:rPr lang="en-US" b="1" dirty="0"/>
              <a:t>configuration directory in </a:t>
            </a:r>
            <a:r>
              <a:rPr lang="en-US" b="1" dirty="0" smtClean="0"/>
              <a:t>flash.</a:t>
            </a:r>
          </a:p>
          <a:p>
            <a:r>
              <a:rPr lang="en-US" dirty="0" smtClean="0"/>
              <a:t>R1#</a:t>
            </a:r>
            <a:r>
              <a:rPr lang="en-US" b="1" dirty="0" smtClean="0"/>
              <a:t>mkdir </a:t>
            </a:r>
            <a:r>
              <a:rPr lang="en-US" b="1" dirty="0" err="1"/>
              <a:t>ipsdir</a:t>
            </a:r>
            <a:endParaRPr lang="en-US" b="1" dirty="0"/>
          </a:p>
          <a:p>
            <a:r>
              <a:rPr lang="en-US" dirty="0"/>
              <a:t>Create directory filename [</a:t>
            </a:r>
            <a:r>
              <a:rPr lang="en-US" dirty="0" err="1"/>
              <a:t>ipsdir</a:t>
            </a:r>
            <a:r>
              <a:rPr lang="en-US" dirty="0"/>
              <a:t>]? &lt;</a:t>
            </a:r>
            <a:r>
              <a:rPr lang="en-US" b="1" dirty="0"/>
              <a:t>Enter</a:t>
            </a:r>
            <a:r>
              <a:rPr lang="en-US" dirty="0"/>
              <a:t>&gt;</a:t>
            </a:r>
          </a:p>
          <a:p>
            <a:r>
              <a:rPr lang="en-US" dirty="0"/>
              <a:t>Created </a:t>
            </a:r>
            <a:r>
              <a:rPr lang="en-US" dirty="0" err="1"/>
              <a:t>dir</a:t>
            </a:r>
            <a:r>
              <a:rPr lang="en-US" dirty="0"/>
              <a:t> </a:t>
            </a:r>
            <a:r>
              <a:rPr lang="en-US" dirty="0" err="1"/>
              <a:t>flash:ipsdir</a:t>
            </a:r>
            <a:endParaRPr lang="en-US" dirty="0"/>
          </a:p>
          <a:p>
            <a:r>
              <a:rPr lang="en-US" b="1" dirty="0" smtClean="0"/>
              <a:t>Step </a:t>
            </a:r>
            <a:r>
              <a:rPr lang="en-US" b="1" dirty="0"/>
              <a:t>3. Configure the IPS </a:t>
            </a:r>
            <a:r>
              <a:rPr lang="en-US" b="1" dirty="0" smtClean="0"/>
              <a:t>signature storage </a:t>
            </a:r>
            <a:r>
              <a:rPr lang="en-US" b="1" dirty="0"/>
              <a:t>location.</a:t>
            </a:r>
          </a:p>
          <a:p>
            <a:r>
              <a:rPr lang="en-US" dirty="0"/>
              <a:t>On R1, configure the IPS signature storage location to be the directory you just created.</a:t>
            </a:r>
          </a:p>
          <a:p>
            <a:r>
              <a:rPr lang="en-US" dirty="0"/>
              <a:t>R1(</a:t>
            </a:r>
            <a:r>
              <a:rPr lang="en-US" dirty="0" err="1"/>
              <a:t>config</a:t>
            </a:r>
            <a:r>
              <a:rPr lang="en-US" dirty="0"/>
              <a:t>)#</a:t>
            </a:r>
            <a:r>
              <a:rPr lang="en-US" b="1" dirty="0" err="1"/>
              <a:t>ip</a:t>
            </a:r>
            <a:r>
              <a:rPr lang="en-US" b="1" dirty="0"/>
              <a:t> </a:t>
            </a:r>
            <a:r>
              <a:rPr lang="en-US" b="1" dirty="0" err="1"/>
              <a:t>ips</a:t>
            </a:r>
            <a:r>
              <a:rPr lang="en-US" b="1" dirty="0"/>
              <a:t> </a:t>
            </a:r>
            <a:r>
              <a:rPr lang="en-US" b="1" dirty="0" err="1"/>
              <a:t>config</a:t>
            </a:r>
            <a:r>
              <a:rPr lang="en-US" b="1" dirty="0"/>
              <a:t> location </a:t>
            </a:r>
            <a:r>
              <a:rPr lang="en-US" b="1" dirty="0" err="1" smtClean="0"/>
              <a:t>flash:ipsdir</a:t>
            </a:r>
            <a:endParaRPr lang="en-US" b="1"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10</a:t>
            </a:fld>
            <a:endParaRPr lang="en-US" dirty="0"/>
          </a:p>
        </p:txBody>
      </p:sp>
    </p:spTree>
    <p:extLst>
      <p:ext uri="{BB962C8B-B14F-4D97-AF65-F5344CB8AC3E}">
        <p14:creationId xmlns:p14="http://schemas.microsoft.com/office/powerpoint/2010/main" val="29347345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b="1" dirty="0" smtClean="0"/>
              <a:t>Step </a:t>
            </a:r>
            <a:r>
              <a:rPr lang="en-US" b="1" dirty="0"/>
              <a:t>4. Create an IPS rule.</a:t>
            </a:r>
          </a:p>
          <a:p>
            <a:r>
              <a:rPr lang="en-US" dirty="0"/>
              <a:t>On R1, create an IPS rule name using the </a:t>
            </a:r>
            <a:r>
              <a:rPr lang="en-US" b="1" dirty="0" err="1"/>
              <a:t>ip</a:t>
            </a:r>
            <a:r>
              <a:rPr lang="en-US" b="1" dirty="0"/>
              <a:t> </a:t>
            </a:r>
            <a:r>
              <a:rPr lang="en-US" b="1" dirty="0" err="1"/>
              <a:t>ips</a:t>
            </a:r>
            <a:r>
              <a:rPr lang="en-US" b="1" dirty="0"/>
              <a:t> name </a:t>
            </a:r>
            <a:r>
              <a:rPr lang="en-US" i="1" dirty="0" err="1"/>
              <a:t>name</a:t>
            </a:r>
            <a:r>
              <a:rPr lang="en-US" i="1" dirty="0"/>
              <a:t> </a:t>
            </a:r>
            <a:r>
              <a:rPr lang="en-US" dirty="0"/>
              <a:t>command in global configuration mode. </a:t>
            </a:r>
            <a:r>
              <a:rPr lang="en-US" dirty="0" smtClean="0"/>
              <a:t>Name the </a:t>
            </a:r>
            <a:r>
              <a:rPr lang="en-US" dirty="0"/>
              <a:t>IPS rule </a:t>
            </a:r>
            <a:r>
              <a:rPr lang="en-US" b="1" dirty="0" err="1"/>
              <a:t>iosips</a:t>
            </a:r>
            <a:r>
              <a:rPr lang="en-US" dirty="0"/>
              <a:t>.</a:t>
            </a:r>
          </a:p>
          <a:p>
            <a:r>
              <a:rPr lang="en-US" dirty="0"/>
              <a:t>R1(</a:t>
            </a:r>
            <a:r>
              <a:rPr lang="en-US" dirty="0" err="1"/>
              <a:t>config</a:t>
            </a:r>
            <a:r>
              <a:rPr lang="en-US" dirty="0"/>
              <a:t>)# </a:t>
            </a:r>
            <a:r>
              <a:rPr lang="en-US" b="1" dirty="0" err="1"/>
              <a:t>ip</a:t>
            </a:r>
            <a:r>
              <a:rPr lang="en-US" b="1" dirty="0"/>
              <a:t> </a:t>
            </a:r>
            <a:r>
              <a:rPr lang="en-US" b="1" dirty="0" err="1"/>
              <a:t>ips</a:t>
            </a:r>
            <a:r>
              <a:rPr lang="en-US" b="1" dirty="0"/>
              <a:t> name </a:t>
            </a:r>
            <a:r>
              <a:rPr lang="en-US" b="1" dirty="0" err="1" smtClean="0"/>
              <a:t>iosips</a:t>
            </a:r>
            <a:endParaRPr lang="en-US" b="1" dirty="0" smtClean="0"/>
          </a:p>
          <a:p>
            <a:r>
              <a:rPr lang="en-US" b="1" dirty="0" smtClean="0"/>
              <a:t>Step </a:t>
            </a:r>
            <a:r>
              <a:rPr lang="en-US" b="1" dirty="0"/>
              <a:t>5. </a:t>
            </a:r>
            <a:r>
              <a:rPr lang="en-US" b="1" dirty="0" smtClean="0"/>
              <a:t>Enable </a:t>
            </a:r>
            <a:r>
              <a:rPr lang="en-US" b="1" dirty="0"/>
              <a:t>logging.</a:t>
            </a:r>
          </a:p>
          <a:p>
            <a:r>
              <a:rPr lang="en-US" dirty="0"/>
              <a:t>IOS IPS supports the use of syslog to send event notification. Syslog notification is enabled by default. </a:t>
            </a:r>
            <a:r>
              <a:rPr lang="en-US" dirty="0" smtClean="0"/>
              <a:t>If logging </a:t>
            </a:r>
            <a:r>
              <a:rPr lang="en-US" dirty="0"/>
              <a:t>console is enabled, you see IPS syslog messages.</a:t>
            </a:r>
            <a:endParaRPr lang="en-US" b="1" dirty="0" smtClean="0"/>
          </a:p>
          <a:p>
            <a:endParaRPr lang="en-US" b="1"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11</a:t>
            </a:fld>
            <a:endParaRPr lang="en-US" dirty="0"/>
          </a:p>
        </p:txBody>
      </p:sp>
    </p:spTree>
    <p:extLst>
      <p:ext uri="{BB962C8B-B14F-4D97-AF65-F5344CB8AC3E}">
        <p14:creationId xmlns:p14="http://schemas.microsoft.com/office/powerpoint/2010/main" val="25574180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a:t>Enable syslog if it is not enabled.</a:t>
            </a:r>
          </a:p>
          <a:p>
            <a:r>
              <a:rPr lang="pt-BR" dirty="0"/>
              <a:t>R1(config)# </a:t>
            </a:r>
            <a:r>
              <a:rPr lang="pt-BR" b="1" dirty="0"/>
              <a:t>ip ips notify log</a:t>
            </a:r>
          </a:p>
          <a:p>
            <a:r>
              <a:rPr lang="en-US" dirty="0"/>
              <a:t>Use the </a:t>
            </a:r>
            <a:r>
              <a:rPr lang="en-US" b="1" i="1" dirty="0"/>
              <a:t>clock set</a:t>
            </a:r>
            <a:r>
              <a:rPr lang="en-US" b="1" dirty="0"/>
              <a:t> </a:t>
            </a:r>
            <a:r>
              <a:rPr lang="en-US" dirty="0"/>
              <a:t>command from privileged EXEC mode to reset the clock if necessary.</a:t>
            </a:r>
          </a:p>
          <a:p>
            <a:r>
              <a:rPr lang="en-US" dirty="0"/>
              <a:t>R1# </a:t>
            </a:r>
            <a:r>
              <a:rPr lang="en-US" b="1" dirty="0"/>
              <a:t>clock set 01:20:00 6 </a:t>
            </a:r>
            <a:r>
              <a:rPr lang="en-US" b="1" dirty="0" err="1"/>
              <a:t>january</a:t>
            </a:r>
            <a:r>
              <a:rPr lang="en-US" b="1" dirty="0"/>
              <a:t> 2009</a:t>
            </a:r>
          </a:p>
          <a:p>
            <a:r>
              <a:rPr lang="en-US" dirty="0"/>
              <a:t>Verify that the timestamp service for logging is enabled on the router using the </a:t>
            </a:r>
            <a:r>
              <a:rPr lang="en-US" b="1" i="1" dirty="0"/>
              <a:t>show run</a:t>
            </a:r>
            <a:r>
              <a:rPr lang="en-US" b="1" dirty="0"/>
              <a:t> </a:t>
            </a:r>
            <a:r>
              <a:rPr lang="en-US" dirty="0"/>
              <a:t>command. </a:t>
            </a:r>
            <a:endParaRPr lang="en-US" dirty="0" smtClean="0"/>
          </a:p>
          <a:p>
            <a:r>
              <a:rPr lang="en-US" dirty="0" smtClean="0"/>
              <a:t>Enable the timestamp </a:t>
            </a:r>
            <a:r>
              <a:rPr lang="en-US" dirty="0"/>
              <a:t>service if it is not enabled.</a:t>
            </a:r>
            <a:endParaRPr lang="en-US" b="1"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12</a:t>
            </a:fld>
            <a:endParaRPr lang="en-US" dirty="0"/>
          </a:p>
        </p:txBody>
      </p:sp>
    </p:spTree>
    <p:extLst>
      <p:ext uri="{BB962C8B-B14F-4D97-AF65-F5344CB8AC3E}">
        <p14:creationId xmlns:p14="http://schemas.microsoft.com/office/powerpoint/2010/main" val="1824523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a:t>R1(</a:t>
            </a:r>
            <a:r>
              <a:rPr lang="en-US" dirty="0" err="1"/>
              <a:t>config</a:t>
            </a:r>
            <a:r>
              <a:rPr lang="en-US" dirty="0"/>
              <a:t>)# </a:t>
            </a:r>
            <a:r>
              <a:rPr lang="en-US" b="1" dirty="0"/>
              <a:t>service timestamps log </a:t>
            </a:r>
            <a:r>
              <a:rPr lang="en-US" b="1" dirty="0" err="1"/>
              <a:t>datetime</a:t>
            </a:r>
            <a:r>
              <a:rPr lang="en-US" b="1" dirty="0"/>
              <a:t> </a:t>
            </a:r>
            <a:r>
              <a:rPr lang="en-US" b="1" dirty="0" err="1"/>
              <a:t>msec</a:t>
            </a:r>
            <a:endParaRPr lang="en-US" b="1" dirty="0"/>
          </a:p>
          <a:p>
            <a:r>
              <a:rPr lang="en-US" dirty="0"/>
              <a:t>Send log messages to the Syslog server at IP address 192.168.1.50.</a:t>
            </a:r>
          </a:p>
          <a:p>
            <a:r>
              <a:rPr lang="en-US" dirty="0"/>
              <a:t>R1(</a:t>
            </a:r>
            <a:r>
              <a:rPr lang="en-US" dirty="0" err="1"/>
              <a:t>config</a:t>
            </a:r>
            <a:r>
              <a:rPr lang="en-US" dirty="0"/>
              <a:t>)# </a:t>
            </a:r>
            <a:r>
              <a:rPr lang="en-US" b="1" dirty="0"/>
              <a:t>logging host </a:t>
            </a:r>
            <a:r>
              <a:rPr lang="en-US" b="1" dirty="0" smtClean="0"/>
              <a:t>192.168.1.50</a:t>
            </a:r>
          </a:p>
          <a:p>
            <a:r>
              <a:rPr lang="en-US" b="1" dirty="0" smtClean="0"/>
              <a:t>Step </a:t>
            </a:r>
            <a:r>
              <a:rPr lang="en-US" b="1" dirty="0"/>
              <a:t>6. Configure IOS </a:t>
            </a:r>
            <a:r>
              <a:rPr lang="en-US" b="1" dirty="0" smtClean="0"/>
              <a:t>IPS </a:t>
            </a:r>
            <a:r>
              <a:rPr lang="en-US" b="1" dirty="0"/>
              <a:t>to </a:t>
            </a:r>
            <a:r>
              <a:rPr lang="en-US" b="1" dirty="0" smtClean="0"/>
              <a:t>use </a:t>
            </a:r>
            <a:r>
              <a:rPr lang="en-US" b="1" dirty="0"/>
              <a:t>the </a:t>
            </a:r>
            <a:r>
              <a:rPr lang="en-US" b="1" dirty="0" smtClean="0"/>
              <a:t>signature categories.</a:t>
            </a:r>
            <a:endParaRPr lang="en-US" b="1" dirty="0"/>
          </a:p>
          <a:p>
            <a:r>
              <a:rPr lang="en-US" dirty="0"/>
              <a:t>Retire the </a:t>
            </a:r>
            <a:r>
              <a:rPr lang="en-US" b="1" i="1" dirty="0"/>
              <a:t>all</a:t>
            </a:r>
            <a:r>
              <a:rPr lang="en-US" b="1" dirty="0"/>
              <a:t> </a:t>
            </a:r>
            <a:r>
              <a:rPr lang="en-US" dirty="0"/>
              <a:t>signature category with the </a:t>
            </a:r>
            <a:r>
              <a:rPr lang="en-US" b="1" i="1" dirty="0"/>
              <a:t>retired true</a:t>
            </a:r>
            <a:r>
              <a:rPr lang="en-US" b="1" dirty="0"/>
              <a:t> </a:t>
            </a:r>
            <a:r>
              <a:rPr lang="en-US" dirty="0"/>
              <a:t>command (all signatures within the signature release</a:t>
            </a:r>
            <a:r>
              <a:rPr lang="en-US" dirty="0" smtClean="0"/>
              <a:t>).</a:t>
            </a:r>
            <a:endParaRPr lang="en-US"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13</a:t>
            </a:fld>
            <a:endParaRPr lang="en-US" dirty="0"/>
          </a:p>
        </p:txBody>
      </p:sp>
    </p:spTree>
    <p:extLst>
      <p:ext uri="{BB962C8B-B14F-4D97-AF65-F5344CB8AC3E}">
        <p14:creationId xmlns:p14="http://schemas.microsoft.com/office/powerpoint/2010/main" val="1236779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err="1"/>
              <a:t>Unretire</a:t>
            </a:r>
            <a:r>
              <a:rPr lang="en-US" dirty="0"/>
              <a:t> the </a:t>
            </a:r>
            <a:r>
              <a:rPr lang="en-US" b="1" dirty="0"/>
              <a:t>IOS_IPS Basic </a:t>
            </a:r>
            <a:r>
              <a:rPr lang="en-US" dirty="0"/>
              <a:t>category with the </a:t>
            </a:r>
            <a:r>
              <a:rPr lang="en-US" b="1" i="1" dirty="0"/>
              <a:t>retired false</a:t>
            </a:r>
            <a:r>
              <a:rPr lang="en-US" b="1" dirty="0"/>
              <a:t> </a:t>
            </a:r>
            <a:r>
              <a:rPr lang="en-US" dirty="0"/>
              <a:t>command</a:t>
            </a:r>
            <a:r>
              <a:rPr lang="en-US" dirty="0" smtClean="0"/>
              <a:t>.</a:t>
            </a:r>
          </a:p>
          <a:p>
            <a:r>
              <a:rPr lang="en-US" dirty="0"/>
              <a:t>R1(</a:t>
            </a:r>
            <a:r>
              <a:rPr lang="en-US" dirty="0" err="1"/>
              <a:t>config</a:t>
            </a:r>
            <a:r>
              <a:rPr lang="en-US" dirty="0"/>
              <a:t>)# </a:t>
            </a:r>
            <a:r>
              <a:rPr lang="en-US" b="1" dirty="0" err="1"/>
              <a:t>ip</a:t>
            </a:r>
            <a:r>
              <a:rPr lang="en-US" b="1" dirty="0"/>
              <a:t> </a:t>
            </a:r>
            <a:r>
              <a:rPr lang="en-US" b="1" dirty="0" err="1"/>
              <a:t>ips</a:t>
            </a:r>
            <a:r>
              <a:rPr lang="en-US" b="1" dirty="0"/>
              <a:t> signature-category</a:t>
            </a:r>
          </a:p>
          <a:p>
            <a:r>
              <a:rPr lang="en-US" dirty="0"/>
              <a:t>R1(</a:t>
            </a:r>
            <a:r>
              <a:rPr lang="en-US" dirty="0" err="1"/>
              <a:t>config</a:t>
            </a:r>
            <a:r>
              <a:rPr lang="en-US" dirty="0"/>
              <a:t>-</a:t>
            </a:r>
            <a:r>
              <a:rPr lang="en-US" dirty="0" err="1"/>
              <a:t>ips</a:t>
            </a:r>
            <a:r>
              <a:rPr lang="en-US" dirty="0"/>
              <a:t>-category)# </a:t>
            </a:r>
            <a:r>
              <a:rPr lang="en-US" b="1" dirty="0"/>
              <a:t>category all</a:t>
            </a:r>
          </a:p>
          <a:p>
            <a:r>
              <a:rPr lang="en-US" dirty="0"/>
              <a:t>R1(</a:t>
            </a:r>
            <a:r>
              <a:rPr lang="en-US" dirty="0" err="1"/>
              <a:t>config</a:t>
            </a:r>
            <a:r>
              <a:rPr lang="en-US" dirty="0"/>
              <a:t>-</a:t>
            </a:r>
            <a:r>
              <a:rPr lang="en-US" dirty="0" err="1"/>
              <a:t>ips</a:t>
            </a:r>
            <a:r>
              <a:rPr lang="en-US" dirty="0"/>
              <a:t>-category-action)# </a:t>
            </a:r>
            <a:r>
              <a:rPr lang="en-US" b="1" dirty="0"/>
              <a:t>retired true</a:t>
            </a:r>
          </a:p>
          <a:p>
            <a:r>
              <a:rPr lang="en-US" dirty="0"/>
              <a:t>R1(</a:t>
            </a:r>
            <a:r>
              <a:rPr lang="en-US" dirty="0" err="1"/>
              <a:t>config</a:t>
            </a:r>
            <a:r>
              <a:rPr lang="en-US" dirty="0"/>
              <a:t>-</a:t>
            </a:r>
            <a:r>
              <a:rPr lang="en-US" dirty="0" err="1"/>
              <a:t>ips</a:t>
            </a:r>
            <a:r>
              <a:rPr lang="en-US" dirty="0"/>
              <a:t>-category-action)# </a:t>
            </a:r>
            <a:r>
              <a:rPr lang="en-US" b="1" dirty="0"/>
              <a:t>exit</a:t>
            </a:r>
          </a:p>
          <a:p>
            <a:r>
              <a:rPr lang="en-US" dirty="0"/>
              <a:t>R1(</a:t>
            </a:r>
            <a:r>
              <a:rPr lang="en-US" dirty="0" err="1"/>
              <a:t>config</a:t>
            </a:r>
            <a:r>
              <a:rPr lang="en-US" dirty="0"/>
              <a:t>-</a:t>
            </a:r>
            <a:r>
              <a:rPr lang="en-US" dirty="0" err="1"/>
              <a:t>ips</a:t>
            </a:r>
            <a:r>
              <a:rPr lang="en-US" dirty="0"/>
              <a:t>-category)# </a:t>
            </a:r>
            <a:r>
              <a:rPr lang="en-US" b="1" dirty="0"/>
              <a:t>category </a:t>
            </a:r>
            <a:r>
              <a:rPr lang="en-US" b="1" dirty="0" err="1"/>
              <a:t>ios_ips</a:t>
            </a:r>
            <a:r>
              <a:rPr lang="en-US" b="1" dirty="0"/>
              <a:t> basic</a:t>
            </a:r>
          </a:p>
          <a:p>
            <a:r>
              <a:rPr lang="en-US" dirty="0"/>
              <a:t>R1(</a:t>
            </a:r>
            <a:r>
              <a:rPr lang="en-US" dirty="0" err="1"/>
              <a:t>config</a:t>
            </a:r>
            <a:r>
              <a:rPr lang="en-US" dirty="0"/>
              <a:t>-</a:t>
            </a:r>
            <a:r>
              <a:rPr lang="en-US" dirty="0" err="1"/>
              <a:t>ips</a:t>
            </a:r>
            <a:r>
              <a:rPr lang="en-US" dirty="0"/>
              <a:t>-category-action)# </a:t>
            </a:r>
            <a:r>
              <a:rPr lang="en-US" b="1" dirty="0"/>
              <a:t>retired false</a:t>
            </a:r>
          </a:p>
          <a:p>
            <a:r>
              <a:rPr lang="en-US" dirty="0"/>
              <a:t>R1(</a:t>
            </a:r>
            <a:r>
              <a:rPr lang="en-US" dirty="0" err="1"/>
              <a:t>config</a:t>
            </a:r>
            <a:r>
              <a:rPr lang="en-US" dirty="0"/>
              <a:t>-</a:t>
            </a:r>
            <a:r>
              <a:rPr lang="en-US" dirty="0" err="1"/>
              <a:t>ips</a:t>
            </a:r>
            <a:r>
              <a:rPr lang="en-US" dirty="0"/>
              <a:t>-category-action)# </a:t>
            </a:r>
            <a:r>
              <a:rPr lang="en-US" b="1" dirty="0"/>
              <a:t>exit</a:t>
            </a:r>
          </a:p>
          <a:p>
            <a:r>
              <a:rPr lang="en-US" dirty="0"/>
              <a:t>R1(</a:t>
            </a:r>
            <a:r>
              <a:rPr lang="en-US" dirty="0" err="1"/>
              <a:t>config-ips-cateogry</a:t>
            </a:r>
            <a:r>
              <a:rPr lang="en-US" dirty="0"/>
              <a:t>)# </a:t>
            </a:r>
            <a:r>
              <a:rPr lang="en-US" b="1" dirty="0" smtClean="0"/>
              <a:t>exit</a:t>
            </a:r>
            <a:endParaRPr lang="en-US" b="1"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14</a:t>
            </a:fld>
            <a:endParaRPr lang="en-US" dirty="0"/>
          </a:p>
        </p:txBody>
      </p:sp>
    </p:spTree>
    <p:extLst>
      <p:ext uri="{BB962C8B-B14F-4D97-AF65-F5344CB8AC3E}">
        <p14:creationId xmlns:p14="http://schemas.microsoft.com/office/powerpoint/2010/main" val="2540542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a:t>Do you want to accept these changes? </a:t>
            </a:r>
            <a:r>
              <a:rPr lang="en-US" b="1" dirty="0" smtClean="0"/>
              <a:t>&lt;Enter&gt;</a:t>
            </a:r>
          </a:p>
          <a:p>
            <a:r>
              <a:rPr lang="en-US" b="1" dirty="0" smtClean="0"/>
              <a:t>Step </a:t>
            </a:r>
            <a:r>
              <a:rPr lang="en-US" b="1" dirty="0"/>
              <a:t>7. Apply the IPS rule to an interface.</a:t>
            </a:r>
          </a:p>
          <a:p>
            <a:r>
              <a:rPr lang="en-US" dirty="0"/>
              <a:t>Apply the IPS rule to an interface with the </a:t>
            </a:r>
            <a:r>
              <a:rPr lang="en-US" b="1" dirty="0" err="1"/>
              <a:t>ip</a:t>
            </a:r>
            <a:r>
              <a:rPr lang="en-US" b="1" dirty="0"/>
              <a:t> </a:t>
            </a:r>
            <a:r>
              <a:rPr lang="en-US" b="1" dirty="0" err="1"/>
              <a:t>ips</a:t>
            </a:r>
            <a:r>
              <a:rPr lang="en-US" b="1" dirty="0"/>
              <a:t> </a:t>
            </a:r>
            <a:r>
              <a:rPr lang="en-US" i="1" dirty="0"/>
              <a:t>name direction </a:t>
            </a:r>
            <a:r>
              <a:rPr lang="en-US" dirty="0"/>
              <a:t>command in interface </a:t>
            </a:r>
            <a:r>
              <a:rPr lang="en-US" dirty="0" smtClean="0"/>
              <a:t>configuration mode</a:t>
            </a:r>
            <a:r>
              <a:rPr lang="en-US" dirty="0"/>
              <a:t>. Apply the rule outbound on the Fa0/0 interface of R1. After you enable IPS, some log messages will </a:t>
            </a:r>
            <a:r>
              <a:rPr lang="en-US" dirty="0" smtClean="0"/>
              <a:t>be sent </a:t>
            </a:r>
            <a:r>
              <a:rPr lang="en-US" dirty="0"/>
              <a:t>to the console line indicating that the IPS engines are being initialized</a:t>
            </a:r>
            <a:r>
              <a:rPr lang="en-US" dirty="0" smtClean="0"/>
              <a:t>.</a:t>
            </a:r>
            <a:endParaRPr lang="en-US"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15</a:t>
            </a:fld>
            <a:endParaRPr lang="en-US" dirty="0"/>
          </a:p>
        </p:txBody>
      </p:sp>
    </p:spTree>
    <p:extLst>
      <p:ext uri="{BB962C8B-B14F-4D97-AF65-F5344CB8AC3E}">
        <p14:creationId xmlns:p14="http://schemas.microsoft.com/office/powerpoint/2010/main" val="3788746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smtClean="0"/>
              <a:t>The </a:t>
            </a:r>
            <a:r>
              <a:rPr lang="en-US" dirty="0"/>
              <a:t>direction </a:t>
            </a:r>
            <a:r>
              <a:rPr lang="en-US" b="1" dirty="0"/>
              <a:t>in </a:t>
            </a:r>
            <a:r>
              <a:rPr lang="en-US" dirty="0"/>
              <a:t>means that IPS inspects only traffic going into the interface. Similarly, </a:t>
            </a:r>
            <a:r>
              <a:rPr lang="en-US" b="1" dirty="0"/>
              <a:t>out </a:t>
            </a:r>
            <a:r>
              <a:rPr lang="en-US" dirty="0"/>
              <a:t>means </a:t>
            </a:r>
            <a:r>
              <a:rPr lang="en-US" dirty="0" smtClean="0"/>
              <a:t>only traffic </a:t>
            </a:r>
            <a:r>
              <a:rPr lang="en-US" dirty="0"/>
              <a:t>going out the interface.</a:t>
            </a:r>
          </a:p>
          <a:p>
            <a:r>
              <a:rPr lang="en-US" dirty="0"/>
              <a:t>R1(</a:t>
            </a:r>
            <a:r>
              <a:rPr lang="en-US" dirty="0" err="1"/>
              <a:t>config</a:t>
            </a:r>
            <a:r>
              <a:rPr lang="en-US" dirty="0"/>
              <a:t>)# </a:t>
            </a:r>
            <a:r>
              <a:rPr lang="en-US" b="1" dirty="0"/>
              <a:t>interface fa0/0</a:t>
            </a:r>
          </a:p>
          <a:p>
            <a:r>
              <a:rPr lang="en-US" dirty="0"/>
              <a:t>R1(</a:t>
            </a:r>
            <a:r>
              <a:rPr lang="en-US" dirty="0" err="1"/>
              <a:t>config</a:t>
            </a:r>
            <a:r>
              <a:rPr lang="en-US" dirty="0"/>
              <a:t>-if)# </a:t>
            </a:r>
            <a:r>
              <a:rPr lang="en-US" b="1" dirty="0" err="1"/>
              <a:t>ip</a:t>
            </a:r>
            <a:r>
              <a:rPr lang="en-US" b="1" dirty="0"/>
              <a:t> </a:t>
            </a:r>
            <a:r>
              <a:rPr lang="en-US" b="1" dirty="0" err="1"/>
              <a:t>ips</a:t>
            </a:r>
            <a:r>
              <a:rPr lang="en-US" b="1" dirty="0"/>
              <a:t> </a:t>
            </a:r>
            <a:r>
              <a:rPr lang="en-US" b="1" dirty="0" err="1"/>
              <a:t>iosips</a:t>
            </a:r>
            <a:r>
              <a:rPr lang="en-US" b="1" dirty="0"/>
              <a:t> out</a:t>
            </a:r>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16</a:t>
            </a:fld>
            <a:endParaRPr lang="en-US" dirty="0"/>
          </a:p>
        </p:txBody>
      </p:sp>
    </p:spTree>
    <p:extLst>
      <p:ext uri="{BB962C8B-B14F-4D97-AF65-F5344CB8AC3E}">
        <p14:creationId xmlns:p14="http://schemas.microsoft.com/office/powerpoint/2010/main" val="8199791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pPr marL="0" indent="0">
              <a:buNone/>
            </a:pPr>
            <a:r>
              <a:rPr lang="en-US" sz="3200" b="1" dirty="0"/>
              <a:t>Task 2: Modify the Signature</a:t>
            </a:r>
          </a:p>
          <a:p>
            <a:r>
              <a:rPr lang="en-US" b="1" dirty="0" smtClean="0"/>
              <a:t>Step </a:t>
            </a:r>
            <a:r>
              <a:rPr lang="en-US" b="1" dirty="0"/>
              <a:t>1. Change the event-action of a </a:t>
            </a:r>
            <a:r>
              <a:rPr lang="en-US" b="1" dirty="0" smtClean="0"/>
              <a:t>signature</a:t>
            </a:r>
            <a:r>
              <a:rPr lang="en-US" b="1" dirty="0"/>
              <a:t>.</a:t>
            </a:r>
          </a:p>
          <a:p>
            <a:r>
              <a:rPr lang="en-US" dirty="0"/>
              <a:t>Un-retire the echo request signature (signature 2004, </a:t>
            </a:r>
            <a:r>
              <a:rPr lang="en-US" dirty="0" err="1"/>
              <a:t>subsig</a:t>
            </a:r>
            <a:r>
              <a:rPr lang="en-US" dirty="0"/>
              <a:t> ID 0), enable it and change the signature action </a:t>
            </a:r>
            <a:r>
              <a:rPr lang="en-US" dirty="0" smtClean="0"/>
              <a:t>to alert</a:t>
            </a:r>
            <a:r>
              <a:rPr lang="en-US" dirty="0"/>
              <a:t>, and </a:t>
            </a:r>
            <a:r>
              <a:rPr lang="en-US" dirty="0" smtClean="0"/>
              <a:t>drop.</a:t>
            </a:r>
          </a:p>
          <a:p>
            <a:r>
              <a:rPr lang="en-US" dirty="0"/>
              <a:t>R1(</a:t>
            </a:r>
            <a:r>
              <a:rPr lang="en-US" dirty="0" err="1"/>
              <a:t>config</a:t>
            </a:r>
            <a:r>
              <a:rPr lang="en-US" dirty="0"/>
              <a:t>)# </a:t>
            </a:r>
            <a:r>
              <a:rPr lang="en-US" b="1" dirty="0" err="1"/>
              <a:t>ip</a:t>
            </a:r>
            <a:r>
              <a:rPr lang="en-US" b="1" dirty="0"/>
              <a:t> </a:t>
            </a:r>
            <a:r>
              <a:rPr lang="en-US" b="1" dirty="0" err="1"/>
              <a:t>ips</a:t>
            </a:r>
            <a:r>
              <a:rPr lang="en-US" b="1" dirty="0"/>
              <a:t> signature-definition</a:t>
            </a:r>
          </a:p>
          <a:p>
            <a:r>
              <a:rPr lang="en-US" dirty="0"/>
              <a:t>R1(</a:t>
            </a:r>
            <a:r>
              <a:rPr lang="en-US" dirty="0" err="1"/>
              <a:t>config-sigdef</a:t>
            </a:r>
            <a:r>
              <a:rPr lang="en-US" dirty="0"/>
              <a:t>)# </a:t>
            </a:r>
            <a:r>
              <a:rPr lang="en-US" b="1" dirty="0"/>
              <a:t>signature 2004 0</a:t>
            </a:r>
          </a:p>
          <a:p>
            <a:r>
              <a:rPr lang="en-US" dirty="0"/>
              <a:t>R1(</a:t>
            </a:r>
            <a:r>
              <a:rPr lang="en-US" dirty="0" err="1"/>
              <a:t>config</a:t>
            </a:r>
            <a:r>
              <a:rPr lang="en-US" dirty="0"/>
              <a:t>-</a:t>
            </a:r>
            <a:r>
              <a:rPr lang="en-US" dirty="0" err="1"/>
              <a:t>sigdef</a:t>
            </a:r>
            <a:r>
              <a:rPr lang="en-US" dirty="0"/>
              <a:t>-sig)# </a:t>
            </a:r>
            <a:r>
              <a:rPr lang="en-US" b="1" dirty="0"/>
              <a:t>status</a:t>
            </a:r>
          </a:p>
          <a:p>
            <a:r>
              <a:rPr lang="en-US" dirty="0"/>
              <a:t>R1(</a:t>
            </a:r>
            <a:r>
              <a:rPr lang="en-US" dirty="0" err="1"/>
              <a:t>config</a:t>
            </a:r>
            <a:r>
              <a:rPr lang="en-US" dirty="0"/>
              <a:t>-</a:t>
            </a:r>
            <a:r>
              <a:rPr lang="en-US" dirty="0" err="1"/>
              <a:t>sigdef</a:t>
            </a:r>
            <a:r>
              <a:rPr lang="en-US" dirty="0"/>
              <a:t>-sig-status)# </a:t>
            </a:r>
            <a:r>
              <a:rPr lang="en-US" b="1" dirty="0"/>
              <a:t>retired false</a:t>
            </a:r>
          </a:p>
          <a:p>
            <a:r>
              <a:rPr lang="en-US" dirty="0"/>
              <a:t>R1(</a:t>
            </a:r>
            <a:r>
              <a:rPr lang="en-US" dirty="0" err="1"/>
              <a:t>config</a:t>
            </a:r>
            <a:r>
              <a:rPr lang="en-US" dirty="0"/>
              <a:t>-</a:t>
            </a:r>
            <a:r>
              <a:rPr lang="en-US" dirty="0" err="1"/>
              <a:t>sigdef</a:t>
            </a:r>
            <a:r>
              <a:rPr lang="en-US" dirty="0"/>
              <a:t>-sig-status)# </a:t>
            </a:r>
            <a:r>
              <a:rPr lang="en-US" b="1" dirty="0"/>
              <a:t>enabled </a:t>
            </a:r>
            <a:r>
              <a:rPr lang="en-US" b="1" dirty="0" smtClean="0"/>
              <a:t>true</a:t>
            </a:r>
            <a:endParaRPr lang="en-US" b="1"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17</a:t>
            </a:fld>
            <a:endParaRPr lang="en-US" dirty="0"/>
          </a:p>
        </p:txBody>
      </p:sp>
    </p:spTree>
    <p:extLst>
      <p:ext uri="{BB962C8B-B14F-4D97-AF65-F5344CB8AC3E}">
        <p14:creationId xmlns:p14="http://schemas.microsoft.com/office/powerpoint/2010/main" val="41055239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a:t>R1(</a:t>
            </a:r>
            <a:r>
              <a:rPr lang="en-US" dirty="0" err="1"/>
              <a:t>config</a:t>
            </a:r>
            <a:r>
              <a:rPr lang="en-US" dirty="0"/>
              <a:t>-</a:t>
            </a:r>
            <a:r>
              <a:rPr lang="en-US" dirty="0" err="1"/>
              <a:t>sigdef</a:t>
            </a:r>
            <a:r>
              <a:rPr lang="en-US" dirty="0"/>
              <a:t>-sig-status)# </a:t>
            </a:r>
            <a:r>
              <a:rPr lang="en-US" b="1" dirty="0"/>
              <a:t>exit</a:t>
            </a:r>
          </a:p>
          <a:p>
            <a:r>
              <a:rPr lang="en-US" dirty="0"/>
              <a:t>R1(</a:t>
            </a:r>
            <a:r>
              <a:rPr lang="en-US" dirty="0" err="1"/>
              <a:t>config</a:t>
            </a:r>
            <a:r>
              <a:rPr lang="en-US" dirty="0"/>
              <a:t>-</a:t>
            </a:r>
            <a:r>
              <a:rPr lang="en-US" dirty="0" err="1"/>
              <a:t>sigdef</a:t>
            </a:r>
            <a:r>
              <a:rPr lang="en-US" dirty="0"/>
              <a:t>-sig)# </a:t>
            </a:r>
            <a:r>
              <a:rPr lang="en-US" b="1" dirty="0"/>
              <a:t>engine</a:t>
            </a:r>
          </a:p>
          <a:p>
            <a:r>
              <a:rPr lang="en-US" dirty="0"/>
              <a:t>R1(</a:t>
            </a:r>
            <a:r>
              <a:rPr lang="en-US" dirty="0" err="1"/>
              <a:t>config</a:t>
            </a:r>
            <a:r>
              <a:rPr lang="en-US" dirty="0"/>
              <a:t>-</a:t>
            </a:r>
            <a:r>
              <a:rPr lang="en-US" dirty="0" err="1"/>
              <a:t>sigdef</a:t>
            </a:r>
            <a:r>
              <a:rPr lang="en-US" dirty="0"/>
              <a:t>-sig-engine)# </a:t>
            </a:r>
            <a:r>
              <a:rPr lang="en-US" b="1" dirty="0"/>
              <a:t>event-action produce-alert</a:t>
            </a:r>
          </a:p>
          <a:p>
            <a:r>
              <a:rPr lang="en-US" dirty="0"/>
              <a:t>R1(</a:t>
            </a:r>
            <a:r>
              <a:rPr lang="en-US" dirty="0" err="1"/>
              <a:t>config</a:t>
            </a:r>
            <a:r>
              <a:rPr lang="en-US" dirty="0"/>
              <a:t>-</a:t>
            </a:r>
            <a:r>
              <a:rPr lang="en-US" dirty="0" err="1"/>
              <a:t>sigdef</a:t>
            </a:r>
            <a:r>
              <a:rPr lang="en-US" dirty="0"/>
              <a:t>-sig-engine)# </a:t>
            </a:r>
            <a:r>
              <a:rPr lang="en-US" b="1" dirty="0"/>
              <a:t>event-action deny-packet-inline</a:t>
            </a:r>
          </a:p>
          <a:p>
            <a:r>
              <a:rPr lang="en-US" dirty="0"/>
              <a:t>R1(</a:t>
            </a:r>
            <a:r>
              <a:rPr lang="en-US" dirty="0" err="1"/>
              <a:t>config</a:t>
            </a:r>
            <a:r>
              <a:rPr lang="en-US" dirty="0"/>
              <a:t>-</a:t>
            </a:r>
            <a:r>
              <a:rPr lang="en-US" dirty="0" err="1"/>
              <a:t>sigdef</a:t>
            </a:r>
            <a:r>
              <a:rPr lang="en-US" dirty="0"/>
              <a:t>-sig-engine)# </a:t>
            </a:r>
            <a:r>
              <a:rPr lang="en-US" b="1" dirty="0"/>
              <a:t>exit</a:t>
            </a:r>
          </a:p>
          <a:p>
            <a:r>
              <a:rPr lang="en-US" dirty="0"/>
              <a:t>R1(</a:t>
            </a:r>
            <a:r>
              <a:rPr lang="en-US" dirty="0" err="1"/>
              <a:t>config</a:t>
            </a:r>
            <a:r>
              <a:rPr lang="en-US" dirty="0"/>
              <a:t>-</a:t>
            </a:r>
            <a:r>
              <a:rPr lang="en-US" dirty="0" err="1"/>
              <a:t>sigdef</a:t>
            </a:r>
            <a:r>
              <a:rPr lang="en-US" dirty="0"/>
              <a:t>-sig)# </a:t>
            </a:r>
            <a:r>
              <a:rPr lang="en-US" b="1" dirty="0"/>
              <a:t>exit</a:t>
            </a:r>
          </a:p>
          <a:p>
            <a:r>
              <a:rPr lang="en-US" dirty="0"/>
              <a:t>R1(</a:t>
            </a:r>
            <a:r>
              <a:rPr lang="en-US" dirty="0" err="1"/>
              <a:t>config-sigdef</a:t>
            </a:r>
            <a:r>
              <a:rPr lang="en-US" dirty="0"/>
              <a:t>)# </a:t>
            </a:r>
            <a:r>
              <a:rPr lang="en-US" b="1" dirty="0"/>
              <a:t>exit</a:t>
            </a:r>
          </a:p>
          <a:p>
            <a:r>
              <a:rPr lang="en-US" dirty="0"/>
              <a:t>Do you want to accept these changes? </a:t>
            </a:r>
            <a:r>
              <a:rPr lang="en-US" dirty="0" smtClean="0"/>
              <a:t> </a:t>
            </a:r>
            <a:r>
              <a:rPr lang="en-US" b="1" dirty="0" smtClean="0"/>
              <a:t>&lt;</a:t>
            </a:r>
            <a:r>
              <a:rPr lang="en-US" b="1" dirty="0"/>
              <a:t>Enter&gt;</a:t>
            </a:r>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18</a:t>
            </a:fld>
            <a:endParaRPr lang="en-US" dirty="0"/>
          </a:p>
        </p:txBody>
      </p:sp>
    </p:spTree>
    <p:extLst>
      <p:ext uri="{BB962C8B-B14F-4D97-AF65-F5344CB8AC3E}">
        <p14:creationId xmlns:p14="http://schemas.microsoft.com/office/powerpoint/2010/main" val="41055239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b="1" dirty="0" smtClean="0"/>
              <a:t>Step </a:t>
            </a:r>
            <a:r>
              <a:rPr lang="en-US" b="1" dirty="0"/>
              <a:t>2. </a:t>
            </a:r>
            <a:r>
              <a:rPr lang="en-US" b="1" dirty="0" smtClean="0"/>
              <a:t>Use show </a:t>
            </a:r>
            <a:r>
              <a:rPr lang="en-US" b="1" dirty="0"/>
              <a:t>commands to verify IPS .</a:t>
            </a:r>
          </a:p>
          <a:p>
            <a:r>
              <a:rPr lang="en-US" dirty="0"/>
              <a:t>Use the </a:t>
            </a:r>
            <a:r>
              <a:rPr lang="en-US" b="1" i="1" dirty="0"/>
              <a:t>show </a:t>
            </a:r>
            <a:r>
              <a:rPr lang="en-US" b="1" i="1" dirty="0" err="1"/>
              <a:t>ip</a:t>
            </a:r>
            <a:r>
              <a:rPr lang="en-US" b="1" i="1" dirty="0"/>
              <a:t> </a:t>
            </a:r>
            <a:r>
              <a:rPr lang="en-US" b="1" i="1" dirty="0" err="1"/>
              <a:t>ips</a:t>
            </a:r>
            <a:r>
              <a:rPr lang="en-US" b="1" i="1" dirty="0"/>
              <a:t> all</a:t>
            </a:r>
            <a:r>
              <a:rPr lang="en-US" b="1" dirty="0"/>
              <a:t> </a:t>
            </a:r>
            <a:r>
              <a:rPr lang="en-US" dirty="0"/>
              <a:t>command to see an IPS configuration status summary</a:t>
            </a:r>
            <a:r>
              <a:rPr lang="en-US" dirty="0" smtClean="0"/>
              <a:t>. To </a:t>
            </a:r>
            <a:r>
              <a:rPr lang="en-US" dirty="0"/>
              <a:t>which interfaces and in which direction is the </a:t>
            </a:r>
            <a:r>
              <a:rPr lang="en-US" dirty="0" err="1"/>
              <a:t>iosips</a:t>
            </a:r>
            <a:r>
              <a:rPr lang="en-US" dirty="0"/>
              <a:t> rule applied</a:t>
            </a:r>
            <a:r>
              <a:rPr lang="en-US" dirty="0" smtClean="0"/>
              <a:t>? </a:t>
            </a:r>
            <a:endParaRPr lang="en-US" dirty="0" smtClean="0"/>
          </a:p>
          <a:p>
            <a:r>
              <a:rPr lang="en-US" dirty="0" smtClean="0"/>
              <a:t>Fa0/0 </a:t>
            </a:r>
            <a:r>
              <a:rPr lang="en-US" dirty="0"/>
              <a:t>outbound</a:t>
            </a:r>
            <a:r>
              <a:rPr lang="en-US" dirty="0" smtClean="0"/>
              <a:t>.</a:t>
            </a:r>
            <a:endParaRPr lang="en-US"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19</a:t>
            </a:fld>
            <a:endParaRPr lang="en-US" dirty="0"/>
          </a:p>
        </p:txBody>
      </p:sp>
    </p:spTree>
    <p:extLst>
      <p:ext uri="{BB962C8B-B14F-4D97-AF65-F5344CB8AC3E}">
        <p14:creationId xmlns:p14="http://schemas.microsoft.com/office/powerpoint/2010/main" val="33345239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4642498" y="1155523"/>
            <a:ext cx="3787352" cy="4980233"/>
          </a:xfrm>
        </p:spPr>
        <p:txBody>
          <a:bodyPr>
            <a:noAutofit/>
          </a:bodyPr>
          <a:lstStyle/>
          <a:p>
            <a:pPr marL="0" indent="0">
              <a:buNone/>
            </a:pPr>
            <a:r>
              <a:rPr lang="en-US" sz="3200" b="1" dirty="0" smtClean="0">
                <a:solidFill>
                  <a:srgbClr val="5B0505"/>
                </a:solidFill>
                <a:latin typeface="+mj-lt"/>
                <a:cs typeface="Arial"/>
              </a:rPr>
              <a:t>Objectives of the Topic </a:t>
            </a:r>
            <a:endParaRPr lang="en-US" sz="3200" b="1" dirty="0">
              <a:solidFill>
                <a:srgbClr val="5B0505"/>
              </a:solidFill>
              <a:latin typeface="+mj-lt"/>
              <a:cs typeface="Arial"/>
            </a:endParaRPr>
          </a:p>
          <a:p>
            <a:r>
              <a:rPr lang="en-US" dirty="0">
                <a:latin typeface="+mj-lt"/>
                <a:cs typeface="Arial"/>
              </a:rPr>
              <a:t>After completing this topic, </a:t>
            </a:r>
            <a:r>
              <a:rPr lang="en-US" dirty="0" smtClean="0">
                <a:latin typeface="+mj-lt"/>
                <a:cs typeface="Arial"/>
              </a:rPr>
              <a:t>a student </a:t>
            </a:r>
            <a:r>
              <a:rPr lang="en-US" dirty="0">
                <a:latin typeface="+mj-lt"/>
                <a:cs typeface="Arial"/>
              </a:rPr>
              <a:t>will be able </a:t>
            </a:r>
            <a:r>
              <a:rPr lang="en-US" dirty="0" smtClean="0">
                <a:latin typeface="+mj-lt"/>
                <a:cs typeface="Arial"/>
              </a:rPr>
              <a:t>to</a:t>
            </a:r>
            <a:endParaRPr lang="en-US" sz="2400" dirty="0" smtClean="0">
              <a:latin typeface="+mj-lt"/>
              <a:cs typeface="Arial"/>
            </a:endParaRPr>
          </a:p>
          <a:p>
            <a:pPr lvl="1"/>
            <a:r>
              <a:rPr lang="en-US" sz="2800" dirty="0" smtClean="0">
                <a:cs typeface="Arial" pitchFamily="34" charset="0"/>
              </a:rPr>
              <a:t>Configure IOS </a:t>
            </a:r>
            <a:r>
              <a:rPr lang="en-US" sz="2800" dirty="0">
                <a:cs typeface="Arial" pitchFamily="34" charset="0"/>
              </a:rPr>
              <a:t>Intrusion Prevention </a:t>
            </a:r>
            <a:r>
              <a:rPr lang="en-US" sz="2800" dirty="0" smtClean="0">
                <a:cs typeface="Arial" pitchFamily="34" charset="0"/>
              </a:rPr>
              <a:t>System </a:t>
            </a:r>
            <a:r>
              <a:rPr lang="en-US" sz="2800" smtClean="0">
                <a:cs typeface="Arial" pitchFamily="34" charset="0"/>
              </a:rPr>
              <a:t>using </a:t>
            </a:r>
            <a:r>
              <a:rPr lang="en-US" sz="2800">
                <a:cs typeface="Arial" pitchFamily="34" charset="0"/>
              </a:rPr>
              <a:t>CLI in Packet tracer.</a:t>
            </a:r>
            <a:endParaRPr lang="en-US" sz="2800" dirty="0">
              <a:cs typeface="Arial" pitchFamily="34" charset="0"/>
            </a:endParaRPr>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2</a:t>
            </a:fld>
            <a:endParaRPr lang="en-US" dirty="0"/>
          </a:p>
        </p:txBody>
      </p:sp>
    </p:spTree>
    <p:extLst>
      <p:ext uri="{BB962C8B-B14F-4D97-AF65-F5344CB8AC3E}">
        <p14:creationId xmlns:p14="http://schemas.microsoft.com/office/powerpoint/2010/main" val="40407070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20</a:t>
            </a:fld>
            <a:endParaRPr lang="en-US" dirty="0"/>
          </a:p>
        </p:txBody>
      </p:sp>
      <p:sp>
        <p:nvSpPr>
          <p:cNvPr id="3" name="Content Placeholder 2"/>
          <p:cNvSpPr>
            <a:spLocks noGrp="1"/>
          </p:cNvSpPr>
          <p:nvPr>
            <p:ph sz="half" idx="2"/>
          </p:nvPr>
        </p:nvSpPr>
        <p:spPr/>
        <p:txBody>
          <a:bodyPr/>
          <a:lstStyle/>
          <a:p>
            <a:endParaRPr lang="en-US"/>
          </a:p>
        </p:txBody>
      </p:sp>
      <p:pic>
        <p:nvPicPr>
          <p:cNvPr id="1026" name="Picture 2" descr="C:\Users\kashif\Pictures\Screenshots\Screenshot (33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900" y="1335316"/>
            <a:ext cx="6172200" cy="4339769"/>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p:cNvSpPr>
            <a:spLocks noGrp="1"/>
          </p:cNvSpPr>
          <p:nvPr>
            <p:ph sz="half" idx="2"/>
          </p:nvPr>
        </p:nvSpPr>
        <p:spPr>
          <a:xfrm>
            <a:off x="914401" y="5675085"/>
            <a:ext cx="7476183" cy="507999"/>
          </a:xfrm>
        </p:spPr>
        <p:txBody>
          <a:bodyPr>
            <a:noAutofit/>
          </a:bodyPr>
          <a:lstStyle/>
          <a:p>
            <a:r>
              <a:rPr lang="en-US" dirty="0" smtClean="0"/>
              <a:t>Fa0/0 </a:t>
            </a:r>
            <a:r>
              <a:rPr lang="en-US" dirty="0"/>
              <a:t>outbound</a:t>
            </a:r>
            <a:r>
              <a:rPr lang="en-US" dirty="0" smtClean="0"/>
              <a:t>.</a:t>
            </a:r>
            <a:endParaRPr lang="en-US" dirty="0"/>
          </a:p>
        </p:txBody>
      </p:sp>
    </p:spTree>
    <p:extLst>
      <p:ext uri="{BB962C8B-B14F-4D97-AF65-F5344CB8AC3E}">
        <p14:creationId xmlns:p14="http://schemas.microsoft.com/office/powerpoint/2010/main" val="41872548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b="1" dirty="0" smtClean="0"/>
              <a:t>Step </a:t>
            </a:r>
            <a:r>
              <a:rPr lang="en-US" b="1" dirty="0"/>
              <a:t>3. Verify that IPS is working properly.</a:t>
            </a:r>
          </a:p>
          <a:p>
            <a:r>
              <a:rPr lang="en-US" dirty="0" smtClean="0"/>
              <a:t>From </a:t>
            </a:r>
            <a:r>
              <a:rPr lang="en-US" dirty="0"/>
              <a:t>PC-C, attempt to </a:t>
            </a:r>
            <a:r>
              <a:rPr lang="en-US" b="1" dirty="0"/>
              <a:t>ping </a:t>
            </a:r>
            <a:r>
              <a:rPr lang="en-US" dirty="0"/>
              <a:t>PC-A. Were the pings successful? Why or why not</a:t>
            </a:r>
            <a:r>
              <a:rPr lang="en-US" dirty="0" smtClean="0"/>
              <a:t>?</a:t>
            </a:r>
          </a:p>
          <a:p>
            <a:r>
              <a:rPr lang="en-US" dirty="0"/>
              <a:t>The pings should fail. This is because the IPS rule for event-action of an echo request was set to “</a:t>
            </a:r>
            <a:r>
              <a:rPr lang="en-US" dirty="0" smtClean="0"/>
              <a:t>deny-packet-inline”.</a:t>
            </a:r>
            <a:endParaRPr lang="en-US" b="1"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21</a:t>
            </a:fld>
            <a:endParaRPr lang="en-US" dirty="0"/>
          </a:p>
        </p:txBody>
      </p:sp>
    </p:spTree>
    <p:extLst>
      <p:ext uri="{BB962C8B-B14F-4D97-AF65-F5344CB8AC3E}">
        <p14:creationId xmlns:p14="http://schemas.microsoft.com/office/powerpoint/2010/main" val="7812643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a:t>From PC-A, attempt to </a:t>
            </a:r>
            <a:r>
              <a:rPr lang="en-US" b="1" dirty="0"/>
              <a:t>ping </a:t>
            </a:r>
            <a:r>
              <a:rPr lang="en-US" dirty="0"/>
              <a:t>PC-C. Were the pings successful? Why or why not?</a:t>
            </a:r>
          </a:p>
          <a:p>
            <a:r>
              <a:rPr lang="en-US" dirty="0"/>
              <a:t>The ping should be successful. This is because the IPS rule does not cover echo reply. When PC-A pings </a:t>
            </a:r>
            <a:r>
              <a:rPr lang="en-US" dirty="0" smtClean="0"/>
              <a:t>PC-C, PC-C </a:t>
            </a:r>
            <a:r>
              <a:rPr lang="en-US" dirty="0"/>
              <a:t>responds with an echo reply</a:t>
            </a:r>
            <a:r>
              <a:rPr lang="en-US" dirty="0" smtClean="0"/>
              <a:t>.</a:t>
            </a:r>
          </a:p>
          <a:p>
            <a:r>
              <a:rPr lang="en-US" b="1" dirty="0" smtClean="0"/>
              <a:t>Step </a:t>
            </a:r>
            <a:r>
              <a:rPr lang="en-US" b="1" dirty="0"/>
              <a:t>4. View the </a:t>
            </a:r>
            <a:r>
              <a:rPr lang="en-US" b="1" dirty="0" smtClean="0"/>
              <a:t>Syslog messages.</a:t>
            </a:r>
            <a:endParaRPr lang="en-US" b="1" dirty="0"/>
          </a:p>
          <a:p>
            <a:r>
              <a:rPr lang="en-US" dirty="0"/>
              <a:t>Click on the </a:t>
            </a:r>
            <a:r>
              <a:rPr lang="en-US" b="1" dirty="0"/>
              <a:t>Syslog </a:t>
            </a:r>
            <a:r>
              <a:rPr lang="en-US" dirty="0"/>
              <a:t>server. Select the </a:t>
            </a:r>
            <a:r>
              <a:rPr lang="en-US" b="1" dirty="0" err="1"/>
              <a:t>Config</a:t>
            </a:r>
            <a:r>
              <a:rPr lang="en-US" b="1" dirty="0"/>
              <a:t> </a:t>
            </a:r>
            <a:r>
              <a:rPr lang="en-US" dirty="0"/>
              <a:t>tab. In the left navigation menu, select </a:t>
            </a:r>
            <a:r>
              <a:rPr lang="en-US" b="1" dirty="0"/>
              <a:t>SYSLOG </a:t>
            </a:r>
            <a:r>
              <a:rPr lang="en-US" dirty="0"/>
              <a:t>to view the </a:t>
            </a:r>
            <a:r>
              <a:rPr lang="en-US" dirty="0" smtClean="0"/>
              <a:t>log file</a:t>
            </a:r>
            <a:r>
              <a:rPr lang="en-US" dirty="0"/>
              <a:t>.</a:t>
            </a:r>
            <a:endParaRPr lang="en-US" b="1"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22</a:t>
            </a:fld>
            <a:endParaRPr lang="en-US" dirty="0"/>
          </a:p>
        </p:txBody>
      </p:sp>
    </p:spTree>
    <p:extLst>
      <p:ext uri="{BB962C8B-B14F-4D97-AF65-F5344CB8AC3E}">
        <p14:creationId xmlns:p14="http://schemas.microsoft.com/office/powerpoint/2010/main" val="4174853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23</a:t>
            </a:fld>
            <a:endParaRPr lang="en-US" dirty="0"/>
          </a:p>
        </p:txBody>
      </p:sp>
      <p:sp>
        <p:nvSpPr>
          <p:cNvPr id="3" name="Content Placeholder 2"/>
          <p:cNvSpPr>
            <a:spLocks noGrp="1"/>
          </p:cNvSpPr>
          <p:nvPr>
            <p:ph sz="half" idx="2"/>
          </p:nvPr>
        </p:nvSpPr>
        <p:spPr/>
        <p:txBody>
          <a:bodyPr/>
          <a:lstStyle/>
          <a:p>
            <a:endParaRPr lang="en-US"/>
          </a:p>
        </p:txBody>
      </p:sp>
      <p:pic>
        <p:nvPicPr>
          <p:cNvPr id="2050" name="Picture 2" descr="C:\Users\kashif\Pictures\Screenshots\Screenshot (3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850" y="1150938"/>
            <a:ext cx="6210300" cy="482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24174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4648200" y="1142271"/>
            <a:ext cx="3785926" cy="5055329"/>
          </a:xfrm>
        </p:spPr>
        <p:txBody>
          <a:bodyPr>
            <a:noAutofit/>
          </a:bodyPr>
          <a:lstStyle/>
          <a:p>
            <a:r>
              <a:rPr lang="en-US" b="1" dirty="0" smtClean="0"/>
              <a:t>Step </a:t>
            </a:r>
            <a:r>
              <a:rPr lang="en-US" b="1" dirty="0"/>
              <a:t>5. Check </a:t>
            </a:r>
            <a:r>
              <a:rPr lang="en-US" b="1" dirty="0" smtClean="0"/>
              <a:t>results.</a:t>
            </a:r>
            <a:endParaRPr lang="en-US" b="1" dirty="0"/>
          </a:p>
          <a:p>
            <a:r>
              <a:rPr lang="en-US" dirty="0"/>
              <a:t>Your completion percentage should be 100%. </a:t>
            </a:r>
            <a:endParaRPr lang="en-US" dirty="0" smtClean="0"/>
          </a:p>
          <a:p>
            <a:r>
              <a:rPr lang="en-US" smtClean="0"/>
              <a:t>Click </a:t>
            </a:r>
            <a:r>
              <a:rPr lang="en-US" b="1" dirty="0"/>
              <a:t>Check Results </a:t>
            </a:r>
            <a:r>
              <a:rPr lang="en-US" dirty="0"/>
              <a:t>to see feedback and verification </a:t>
            </a:r>
            <a:r>
              <a:rPr lang="en-US"/>
              <a:t>of </a:t>
            </a:r>
            <a:r>
              <a:rPr lang="en-US" smtClean="0"/>
              <a:t>which required </a:t>
            </a:r>
            <a:r>
              <a:rPr lang="en-US" dirty="0"/>
              <a:t>components have been completed.</a:t>
            </a:r>
            <a:endParaRPr lang="en-US" b="1"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24</a:t>
            </a:fld>
            <a:endParaRPr lang="en-US" dirty="0"/>
          </a:p>
        </p:txBody>
      </p:sp>
      <p:sp>
        <p:nvSpPr>
          <p:cNvPr id="8" name="TextBox 7"/>
          <p:cNvSpPr txBox="1"/>
          <p:nvPr/>
        </p:nvSpPr>
        <p:spPr>
          <a:xfrm>
            <a:off x="1950592" y="3877207"/>
            <a:ext cx="675861" cy="430887"/>
          </a:xfrm>
          <a:prstGeom prst="rect">
            <a:avLst/>
          </a:prstGeom>
          <a:noFill/>
          <a:ln>
            <a:solidFill>
              <a:schemeClr val="tx1"/>
            </a:solidFill>
          </a:ln>
        </p:spPr>
        <p:txBody>
          <a:bodyPr wrap="square" rtlCol="0">
            <a:spAutoFit/>
          </a:bodyPr>
          <a:lstStyle/>
          <a:p>
            <a:r>
              <a:rPr lang="en-US" sz="2200" b="1" dirty="0" smtClean="0"/>
              <a:t>End</a:t>
            </a:r>
            <a:endParaRPr lang="en-US" sz="2200" b="1" dirty="0"/>
          </a:p>
        </p:txBody>
      </p:sp>
    </p:spTree>
    <p:extLst>
      <p:ext uri="{BB962C8B-B14F-4D97-AF65-F5344CB8AC3E}">
        <p14:creationId xmlns:p14="http://schemas.microsoft.com/office/powerpoint/2010/main" val="24388610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4646774" y="1142271"/>
            <a:ext cx="3787352" cy="5011785"/>
          </a:xfrm>
        </p:spPr>
        <p:txBody>
          <a:bodyPr>
            <a:noAutofit/>
          </a:bodyPr>
          <a:lstStyle/>
          <a:p>
            <a:pPr marL="0" indent="0">
              <a:buNone/>
            </a:pPr>
            <a:r>
              <a:rPr lang="en-US" sz="3200" b="1" dirty="0" smtClean="0">
                <a:solidFill>
                  <a:srgbClr val="5B0505"/>
                </a:solidFill>
                <a:latin typeface="+mj-lt"/>
                <a:cs typeface="Arial"/>
              </a:rPr>
              <a:t>Figures </a:t>
            </a:r>
            <a:r>
              <a:rPr lang="en-US" sz="3200" b="1" dirty="0">
                <a:solidFill>
                  <a:srgbClr val="5B0505"/>
                </a:solidFill>
                <a:latin typeface="+mj-lt"/>
                <a:cs typeface="Arial"/>
              </a:rPr>
              <a:t>and material in this </a:t>
            </a:r>
            <a:r>
              <a:rPr lang="en-US" sz="3200" b="1" dirty="0" smtClean="0">
                <a:solidFill>
                  <a:srgbClr val="5B0505"/>
                </a:solidFill>
                <a:latin typeface="+mj-lt"/>
                <a:cs typeface="Arial"/>
              </a:rPr>
              <a:t>topic have been adapted from</a:t>
            </a:r>
            <a:endParaRPr lang="en-US" sz="3200" b="1" dirty="0">
              <a:solidFill>
                <a:srgbClr val="5B0505"/>
              </a:solidFill>
              <a:latin typeface="+mj-lt"/>
              <a:cs typeface="Arial"/>
            </a:endParaRPr>
          </a:p>
          <a:p>
            <a:r>
              <a:rPr lang="en-US" i="1" dirty="0">
                <a:cs typeface="Arial"/>
              </a:rPr>
              <a:t>Chapter 5</a:t>
            </a:r>
            <a:r>
              <a:rPr lang="en-US" i="1" dirty="0" smtClean="0">
                <a:cs typeface="Arial"/>
              </a:rPr>
              <a:t>: </a:t>
            </a:r>
            <a:r>
              <a:rPr lang="en-US" i="1" dirty="0">
                <a:latin typeface="+mj-lt"/>
                <a:cs typeface="Arial"/>
              </a:rPr>
              <a:t>PT Activity: Configure IOS Intrusion Prevention System (IPS) using </a:t>
            </a:r>
            <a:r>
              <a:rPr lang="en-US" i="1" dirty="0" smtClean="0">
                <a:latin typeface="+mj-lt"/>
                <a:cs typeface="Arial"/>
              </a:rPr>
              <a:t>CLI – “CCNA </a:t>
            </a:r>
            <a:r>
              <a:rPr lang="en-US" i="1" dirty="0">
                <a:latin typeface="+mj-lt"/>
                <a:cs typeface="Arial"/>
              </a:rPr>
              <a:t>Security 1.1 Student Packet Tracer </a:t>
            </a:r>
            <a:r>
              <a:rPr lang="en-US" i="1" dirty="0" smtClean="0">
                <a:latin typeface="+mj-lt"/>
                <a:cs typeface="Arial"/>
              </a:rPr>
              <a:t>Manual”, </a:t>
            </a:r>
            <a:r>
              <a:rPr lang="en-US" i="1" dirty="0">
                <a:latin typeface="+mj-lt"/>
                <a:cs typeface="Arial"/>
              </a:rPr>
              <a:t>Cisco </a:t>
            </a:r>
            <a:r>
              <a:rPr lang="en-US" i="1" dirty="0" smtClean="0">
                <a:latin typeface="+mj-lt"/>
                <a:cs typeface="Arial"/>
              </a:rPr>
              <a:t>2012.</a:t>
            </a:r>
          </a:p>
          <a:p>
            <a:endParaRPr lang="en-US" dirty="0" smtClean="0">
              <a:latin typeface="+mj-lt"/>
              <a:cs typeface="Arial"/>
            </a:endParaRPr>
          </a:p>
          <a:p>
            <a:endParaRPr lang="en-US" dirty="0">
              <a:cs typeface="Arial"/>
            </a:endParaRPr>
          </a:p>
          <a:p>
            <a:endParaRPr lang="en-US" sz="2800" dirty="0" smtClean="0">
              <a:cs typeface="Arial"/>
            </a:endParaRPr>
          </a:p>
          <a:p>
            <a:endParaRPr lang="en-US" sz="2400" dirty="0">
              <a:latin typeface="+mj-lt"/>
            </a:endParaRPr>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endParaRPr lang="en-US" sz="2800" dirty="0">
              <a:solidFill>
                <a:srgbClr val="002060"/>
              </a:solidFill>
              <a:latin typeface="Arial"/>
              <a:cs typeface="Arial"/>
            </a:endParaRPr>
          </a:p>
        </p:txBody>
      </p:sp>
      <p:sp>
        <p:nvSpPr>
          <p:cNvPr id="2" name="Slide Number Placeholder 1"/>
          <p:cNvSpPr>
            <a:spLocks noGrp="1"/>
          </p:cNvSpPr>
          <p:nvPr>
            <p:ph type="sldNum" sz="quarter" idx="12"/>
          </p:nvPr>
        </p:nvSpPr>
        <p:spPr/>
        <p:txBody>
          <a:bodyPr/>
          <a:lstStyle/>
          <a:p>
            <a:fld id="{16F07172-BAF6-F344-A163-E77E2B783464}" type="slidenum">
              <a:rPr lang="en-US" smtClean="0"/>
              <a:t>3</a:t>
            </a:fld>
            <a:endParaRPr lang="en-US" dirty="0"/>
          </a:p>
        </p:txBody>
      </p:sp>
    </p:spTree>
    <p:extLst>
      <p:ext uri="{BB962C8B-B14F-4D97-AF65-F5344CB8AC3E}">
        <p14:creationId xmlns:p14="http://schemas.microsoft.com/office/powerpoint/2010/main" val="4011077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a:t>“Cisco IOS Intrusion Prevention System (IOS IPS) </a:t>
            </a:r>
            <a:r>
              <a:rPr lang="en-US" dirty="0" smtClean="0"/>
              <a:t>is used to </a:t>
            </a:r>
            <a:r>
              <a:rPr lang="en-US" dirty="0"/>
              <a:t>manage intrusion prevention on Cisco </a:t>
            </a:r>
            <a:r>
              <a:rPr lang="en-US" dirty="0" smtClean="0"/>
              <a:t>routers</a:t>
            </a:r>
            <a:r>
              <a:rPr lang="en-US" dirty="0"/>
              <a:t>. </a:t>
            </a:r>
            <a:r>
              <a:rPr lang="en-US" dirty="0" smtClean="0"/>
              <a:t>It acts </a:t>
            </a:r>
            <a:r>
              <a:rPr lang="en-US" dirty="0"/>
              <a:t>as an in-line intrusion prevention sensor, watching packets and sessions as they flow through the router and scanning each packet to match any of the Cisco IOS IPS signatures. When it detects suspicious activity, it responds before network security can be compromised and logs the event through Cisco IOS syslog </a:t>
            </a:r>
            <a:r>
              <a:rPr lang="en-US" dirty="0" smtClean="0"/>
              <a:t>messages.”</a:t>
            </a:r>
            <a:endParaRPr lang="en-US" dirty="0"/>
          </a:p>
          <a:p>
            <a:r>
              <a:rPr lang="en-US" sz="2200" b="1" i="1" dirty="0"/>
              <a:t>“User Guide for Cisco Security Manager 4.1”</a:t>
            </a:r>
            <a:r>
              <a:rPr lang="en-US" sz="2200" b="1" dirty="0" smtClean="0"/>
              <a:t> – Cisco </a:t>
            </a:r>
            <a:r>
              <a:rPr lang="en-US" sz="2200" b="1" dirty="0"/>
              <a:t>Systems, </a:t>
            </a:r>
            <a:r>
              <a:rPr lang="en-US" sz="2200" b="1" dirty="0" err="1"/>
              <a:t>Inc</a:t>
            </a:r>
            <a:r>
              <a:rPr lang="en-US" sz="2200" b="1" dirty="0"/>
              <a:t>, </a:t>
            </a:r>
            <a:r>
              <a:rPr lang="en-US" sz="2200" b="1" dirty="0" smtClean="0"/>
              <a:t>2011</a:t>
            </a:r>
            <a:endParaRPr lang="en-US" sz="2200" b="1" dirty="0"/>
          </a:p>
          <a:p>
            <a:endParaRPr lang="en-US" dirty="0" smtClean="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4</a:t>
            </a:fld>
            <a:endParaRPr lang="en-US" dirty="0"/>
          </a:p>
        </p:txBody>
      </p:sp>
    </p:spTree>
    <p:extLst>
      <p:ext uri="{BB962C8B-B14F-4D97-AF65-F5344CB8AC3E}">
        <p14:creationId xmlns:p14="http://schemas.microsoft.com/office/powerpoint/2010/main" val="36105881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pPr marL="0" indent="0">
              <a:buNone/>
            </a:pPr>
            <a:r>
              <a:rPr lang="en-US" sz="3200" b="1" dirty="0" smtClean="0"/>
              <a:t>Experimental Setup: </a:t>
            </a:r>
            <a:r>
              <a:rPr lang="en-US" dirty="0" smtClean="0"/>
              <a:t>Lets assume a network topology consists of three routers R1, R2, and R3.</a:t>
            </a:r>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5</a:t>
            </a:fld>
            <a:endParaRPr lang="en-US" dirty="0"/>
          </a:p>
        </p:txBody>
      </p:sp>
      <p:pic>
        <p:nvPicPr>
          <p:cNvPr id="5" name="Picture 2" descr="C:\Users\kashif\Pictures\Screenshots\Screenshot (3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1662" y="2321151"/>
            <a:ext cx="5553075" cy="3667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8859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6</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887" y="1276350"/>
            <a:ext cx="7286172" cy="430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26628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smtClean="0"/>
              <a:t>We want to </a:t>
            </a:r>
            <a:r>
              <a:rPr lang="en-US" dirty="0"/>
              <a:t>configure router R1 for IPS in order to scan traffic entering the 192.168.1.0 network.</a:t>
            </a:r>
          </a:p>
          <a:p>
            <a:r>
              <a:rPr lang="en-US" dirty="0"/>
              <a:t>The server labeled ‘Syslog Server’ is used to log IPS messages. You must configure the router to identify </a:t>
            </a:r>
            <a:r>
              <a:rPr lang="en-US" dirty="0" smtClean="0"/>
              <a:t>the syslog </a:t>
            </a:r>
            <a:r>
              <a:rPr lang="en-US" dirty="0"/>
              <a:t>server in order to receive logging messages. </a:t>
            </a:r>
            <a:r>
              <a:rPr lang="en-US" dirty="0" smtClean="0"/>
              <a:t>Displaying </a:t>
            </a:r>
            <a:r>
              <a:rPr lang="en-US" dirty="0"/>
              <a:t>the correct time and date in syslog messages </a:t>
            </a:r>
            <a:r>
              <a:rPr lang="en-US" dirty="0" smtClean="0"/>
              <a:t>is vital </a:t>
            </a:r>
            <a:r>
              <a:rPr lang="en-US" dirty="0"/>
              <a:t>when using syslog to monitor the network</a:t>
            </a:r>
            <a:r>
              <a:rPr lang="en-US" dirty="0" smtClean="0"/>
              <a:t>.</a:t>
            </a:r>
          </a:p>
          <a:p>
            <a:r>
              <a:rPr lang="en-US" dirty="0"/>
              <a:t>Set the clock and configure timestamp service for logging on the routers.</a:t>
            </a:r>
            <a:endParaRPr lang="en-US" b="1" dirty="0" smtClean="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7</a:t>
            </a:fld>
            <a:endParaRPr lang="en-US" dirty="0"/>
          </a:p>
        </p:txBody>
      </p:sp>
    </p:spTree>
    <p:extLst>
      <p:ext uri="{BB962C8B-B14F-4D97-AF65-F5344CB8AC3E}">
        <p14:creationId xmlns:p14="http://schemas.microsoft.com/office/powerpoint/2010/main" val="34099819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r>
              <a:rPr lang="en-US" dirty="0" smtClean="0"/>
              <a:t>Finally</a:t>
            </a:r>
            <a:r>
              <a:rPr lang="en-US" dirty="0"/>
              <a:t>, enable IPS to produce an alert and drop ICMP echo reply packets inline.</a:t>
            </a:r>
          </a:p>
          <a:p>
            <a:r>
              <a:rPr lang="en-US" dirty="0"/>
              <a:t>The server and PCs have been preconfigured</a:t>
            </a:r>
            <a:r>
              <a:rPr lang="en-US" dirty="0" smtClean="0"/>
              <a:t>.</a:t>
            </a:r>
          </a:p>
          <a:p>
            <a:r>
              <a:rPr lang="en-US" dirty="0" smtClean="0"/>
              <a:t>The </a:t>
            </a:r>
            <a:r>
              <a:rPr lang="en-US" dirty="0"/>
              <a:t>routers have also been preconfigured with the following:</a:t>
            </a:r>
          </a:p>
          <a:p>
            <a:r>
              <a:rPr lang="en-US" dirty="0" smtClean="0"/>
              <a:t>Enable </a:t>
            </a:r>
            <a:r>
              <a:rPr lang="en-US" dirty="0"/>
              <a:t>password: </a:t>
            </a:r>
            <a:r>
              <a:rPr lang="en-US" b="1" dirty="0"/>
              <a:t>ciscoenpa55</a:t>
            </a:r>
          </a:p>
          <a:p>
            <a:r>
              <a:rPr lang="en-US" dirty="0" smtClean="0"/>
              <a:t>Console </a:t>
            </a:r>
            <a:r>
              <a:rPr lang="en-US" dirty="0"/>
              <a:t>password: </a:t>
            </a:r>
            <a:r>
              <a:rPr lang="en-US" b="1" dirty="0"/>
              <a:t>ciscoconpa55</a:t>
            </a:r>
          </a:p>
          <a:p>
            <a:r>
              <a:rPr lang="en-US" dirty="0" smtClean="0"/>
              <a:t>VTY </a:t>
            </a:r>
            <a:r>
              <a:rPr lang="en-US" dirty="0"/>
              <a:t>line password: </a:t>
            </a:r>
            <a:r>
              <a:rPr lang="en-US" b="1" dirty="0"/>
              <a:t>ciscovtypa55</a:t>
            </a:r>
          </a:p>
          <a:p>
            <a:r>
              <a:rPr lang="en-US" dirty="0"/>
              <a:t>Enhanced Interior Gateway Routing Protocol </a:t>
            </a:r>
            <a:r>
              <a:rPr lang="en-US" dirty="0" smtClean="0"/>
              <a:t>(EIGRP 101)</a:t>
            </a:r>
            <a:endParaRPr lang="en-US" b="1"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8</a:t>
            </a:fld>
            <a:endParaRPr lang="en-US" dirty="0"/>
          </a:p>
        </p:txBody>
      </p:sp>
    </p:spTree>
    <p:extLst>
      <p:ext uri="{BB962C8B-B14F-4D97-AF65-F5344CB8AC3E}">
        <p14:creationId xmlns:p14="http://schemas.microsoft.com/office/powerpoint/2010/main" val="21559546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2"/>
          </p:nvPr>
        </p:nvSpPr>
        <p:spPr>
          <a:xfrm>
            <a:off x="914401" y="1142271"/>
            <a:ext cx="7476183" cy="5011785"/>
          </a:xfrm>
        </p:spPr>
        <p:txBody>
          <a:bodyPr>
            <a:noAutofit/>
          </a:bodyPr>
          <a:lstStyle/>
          <a:p>
            <a:pPr marL="0" indent="0">
              <a:buNone/>
            </a:pPr>
            <a:r>
              <a:rPr lang="en-US" sz="3200" b="1" dirty="0"/>
              <a:t>Task 1: Enable IOS IPS</a:t>
            </a:r>
          </a:p>
          <a:p>
            <a:r>
              <a:rPr lang="en-US" dirty="0" smtClean="0"/>
              <a:t>Within </a:t>
            </a:r>
            <a:r>
              <a:rPr lang="en-US" dirty="0"/>
              <a:t>Packet Tracer, the routers already have the signature files imported and in place. </a:t>
            </a:r>
            <a:r>
              <a:rPr lang="en-US" dirty="0" smtClean="0"/>
              <a:t>For </a:t>
            </a:r>
            <a:r>
              <a:rPr lang="en-US" dirty="0"/>
              <a:t>this reason, it is not necessary to configure the public crypto key </a:t>
            </a:r>
            <a:r>
              <a:rPr lang="en-US" dirty="0" smtClean="0"/>
              <a:t>and complete </a:t>
            </a:r>
            <a:r>
              <a:rPr lang="en-US" dirty="0"/>
              <a:t>a manual import of the signature files.</a:t>
            </a:r>
          </a:p>
          <a:p>
            <a:r>
              <a:rPr lang="en-US" b="1" dirty="0" smtClean="0"/>
              <a:t>Step </a:t>
            </a:r>
            <a:r>
              <a:rPr lang="en-US" b="1" dirty="0"/>
              <a:t>1. Verify network connectivity.</a:t>
            </a:r>
          </a:p>
          <a:p>
            <a:r>
              <a:rPr lang="en-US" b="1" dirty="0" smtClean="0"/>
              <a:t>Ping </a:t>
            </a:r>
            <a:r>
              <a:rPr lang="en-US" dirty="0"/>
              <a:t>from PC-C to PC-A. The ping should be successful</a:t>
            </a:r>
            <a:r>
              <a:rPr lang="en-US" dirty="0" smtClean="0"/>
              <a:t>. </a:t>
            </a:r>
            <a:r>
              <a:rPr lang="en-US" b="1" dirty="0" smtClean="0"/>
              <a:t>Ping </a:t>
            </a:r>
            <a:r>
              <a:rPr lang="en-US" dirty="0"/>
              <a:t>from PC-A to PC-C. The ping should be successful</a:t>
            </a:r>
            <a:r>
              <a:rPr lang="en-US" dirty="0" smtClean="0"/>
              <a:t>.</a:t>
            </a:r>
            <a:endParaRPr lang="en-US" dirty="0"/>
          </a:p>
        </p:txBody>
      </p:sp>
      <p:sp>
        <p:nvSpPr>
          <p:cNvPr id="7" name="Title 1"/>
          <p:cNvSpPr>
            <a:spLocks noGrp="1"/>
          </p:cNvSpPr>
          <p:nvPr>
            <p:ph type="title"/>
          </p:nvPr>
        </p:nvSpPr>
        <p:spPr>
          <a:xfrm>
            <a:off x="457200" y="183198"/>
            <a:ext cx="8229600" cy="899232"/>
          </a:xfrm>
        </p:spPr>
        <p:txBody>
          <a:bodyPr>
            <a:normAutofit/>
          </a:bodyPr>
          <a:lstStyle/>
          <a:p>
            <a:r>
              <a:rPr lang="en-US" sz="2800" b="1" dirty="0">
                <a:solidFill>
                  <a:srgbClr val="002060"/>
                </a:solidFill>
                <a:latin typeface="Arial"/>
                <a:cs typeface="Arial"/>
              </a:rPr>
              <a:t>Configure IOS Intrusion Prevention System</a:t>
            </a:r>
          </a:p>
        </p:txBody>
      </p:sp>
      <p:sp>
        <p:nvSpPr>
          <p:cNvPr id="2" name="Slide Number Placeholder 1"/>
          <p:cNvSpPr>
            <a:spLocks noGrp="1"/>
          </p:cNvSpPr>
          <p:nvPr>
            <p:ph type="sldNum" sz="quarter" idx="12"/>
          </p:nvPr>
        </p:nvSpPr>
        <p:spPr/>
        <p:txBody>
          <a:bodyPr/>
          <a:lstStyle/>
          <a:p>
            <a:fld id="{16F07172-BAF6-F344-A163-E77E2B783464}" type="slidenum">
              <a:rPr lang="en-US" smtClean="0"/>
              <a:t>9</a:t>
            </a:fld>
            <a:endParaRPr lang="en-US" dirty="0"/>
          </a:p>
        </p:txBody>
      </p:sp>
    </p:spTree>
    <p:extLst>
      <p:ext uri="{BB962C8B-B14F-4D97-AF65-F5344CB8AC3E}">
        <p14:creationId xmlns:p14="http://schemas.microsoft.com/office/powerpoint/2010/main" val="23033340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23269</TotalTime>
  <Words>1247</Words>
  <Application>Microsoft Office PowerPoint</Application>
  <PresentationFormat>On-screen Show (4:3)</PresentationFormat>
  <Paragraphs>143</Paragraphs>
  <Slides>24</Slides>
  <Notes>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lpstr>Configure IOS Intrusion Prevention System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Seemi</dc:creator>
  <cp:lastModifiedBy>kashif</cp:lastModifiedBy>
  <cp:revision>16458</cp:revision>
  <cp:lastPrinted>2015-04-15T04:00:00Z</cp:lastPrinted>
  <dcterms:created xsi:type="dcterms:W3CDTF">2015-04-10T12:56:27Z</dcterms:created>
  <dcterms:modified xsi:type="dcterms:W3CDTF">2016-07-31T06:33:02Z</dcterms:modified>
</cp:coreProperties>
</file>