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3" r:id="rId2"/>
    <p:sldId id="304" r:id="rId3"/>
    <p:sldId id="338" r:id="rId4"/>
    <p:sldId id="1100" r:id="rId5"/>
    <p:sldId id="1071" r:id="rId6"/>
    <p:sldId id="1076" r:id="rId7"/>
    <p:sldId id="1101" r:id="rId8"/>
    <p:sldId id="1102" r:id="rId9"/>
    <p:sldId id="1103" r:id="rId10"/>
    <p:sldId id="1074" r:id="rId11"/>
    <p:sldId id="1077" r:id="rId12"/>
    <p:sldId id="1079" r:id="rId13"/>
    <p:sldId id="1080" r:id="rId14"/>
    <p:sldId id="1081" r:id="rId15"/>
    <p:sldId id="1083" r:id="rId16"/>
    <p:sldId id="1085" r:id="rId17"/>
    <p:sldId id="1086" r:id="rId18"/>
    <p:sldId id="1088" r:id="rId19"/>
    <p:sldId id="1090" r:id="rId20"/>
    <p:sldId id="1091" r:id="rId21"/>
    <p:sldId id="1092" r:id="rId22"/>
    <p:sldId id="1093" r:id="rId23"/>
    <p:sldId id="1095" r:id="rId24"/>
    <p:sldId id="1097" r:id="rId25"/>
    <p:sldId id="1098" r:id="rId26"/>
    <p:sldId id="1099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8/9/2016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8/9/2016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8/9/2016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AAA </a:t>
            </a:r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Authentication on </a:t>
            </a:r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Routers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1: Configure Local AAA Authentication for Console Access on </a:t>
            </a:r>
            <a:r>
              <a:rPr lang="en-US" sz="3200" b="1" dirty="0" smtClean="0"/>
              <a:t>R1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Test </a:t>
            </a:r>
            <a:r>
              <a:rPr lang="en-US" b="1" dirty="0"/>
              <a:t>connectivity.</a:t>
            </a:r>
          </a:p>
          <a:p>
            <a:r>
              <a:rPr lang="en-US" b="1" dirty="0" smtClean="0"/>
              <a:t>Ping</a:t>
            </a:r>
            <a:r>
              <a:rPr lang="en-US" dirty="0" smtClean="0"/>
              <a:t> </a:t>
            </a:r>
            <a:r>
              <a:rPr lang="en-US" dirty="0"/>
              <a:t>from PC-A to </a:t>
            </a:r>
            <a:r>
              <a:rPr lang="en-US" dirty="0" smtClean="0"/>
              <a:t>PC-B. </a:t>
            </a:r>
            <a:r>
              <a:rPr lang="en-US" b="1" dirty="0" smtClean="0"/>
              <a:t>Ping </a:t>
            </a:r>
            <a:r>
              <a:rPr lang="en-US" dirty="0"/>
              <a:t>from PC-A to PC-C</a:t>
            </a:r>
            <a:r>
              <a:rPr lang="en-US" dirty="0" smtClean="0"/>
              <a:t>. </a:t>
            </a:r>
            <a:r>
              <a:rPr lang="en-US" b="1" dirty="0" smtClean="0"/>
              <a:t>Ping </a:t>
            </a:r>
            <a:r>
              <a:rPr lang="en-US" dirty="0"/>
              <a:t>from PC-B to PC-C</a:t>
            </a:r>
            <a:r>
              <a:rPr lang="en-US" dirty="0" smtClean="0"/>
              <a:t>.</a:t>
            </a:r>
          </a:p>
          <a:p>
            <a:r>
              <a:rPr lang="en-US" b="1" dirty="0"/>
              <a:t>Step 2. Configure a local username on R1.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username Admin1 password admin1pa55</a:t>
            </a:r>
          </a:p>
          <a:p>
            <a:r>
              <a:rPr lang="en-US" b="1" dirty="0"/>
              <a:t>Step 3. Configure local AAA authentication for console access on R1</a:t>
            </a:r>
            <a:r>
              <a:rPr lang="en-US" b="1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64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/>
              <a:t>Enable AAA on R1 and configure AAA authentication for console login to use the local database.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new-model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authentication login default </a:t>
            </a:r>
            <a:r>
              <a:rPr lang="en-US" b="1" dirty="0" smtClean="0"/>
              <a:t>local</a:t>
            </a:r>
          </a:p>
          <a:p>
            <a:r>
              <a:rPr lang="en-US" b="1" dirty="0"/>
              <a:t>Step 4. Configure the line console to use the defined AAA authentication method.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line console 0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 authentication </a:t>
            </a:r>
            <a:r>
              <a:rPr lang="en-US" b="1" dirty="0" smtClean="0"/>
              <a:t>default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08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  <p:pic>
        <p:nvPicPr>
          <p:cNvPr id="1026" name="Picture 2" descr="C:\Users\kashif\Pictures\Screenshots\Screenshot (310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378857"/>
            <a:ext cx="6191250" cy="461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28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2"/>
            <a:ext cx="7519726" cy="512358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5. Verify the AAA authentication method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3" y="1963511"/>
            <a:ext cx="6467475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954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2: Configure Local AAA Authentication for VTY Lines on </a:t>
            </a:r>
            <a:r>
              <a:rPr lang="en-US" sz="3200" b="1" dirty="0" smtClean="0"/>
              <a:t>R1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a named </a:t>
            </a:r>
            <a:r>
              <a:rPr lang="en-US" b="1" dirty="0" smtClean="0"/>
              <a:t>list </a:t>
            </a:r>
            <a:r>
              <a:rPr lang="en-US" b="1" dirty="0"/>
              <a:t>AAA authentication method for VTY lines on </a:t>
            </a:r>
            <a:r>
              <a:rPr lang="en-US" b="1" dirty="0" smtClean="0"/>
              <a:t>R1.</a:t>
            </a:r>
          </a:p>
          <a:p>
            <a:r>
              <a:rPr lang="en-US" dirty="0"/>
              <a:t>Configure a named list called </a:t>
            </a:r>
            <a:r>
              <a:rPr lang="en-US" b="1" dirty="0"/>
              <a:t>TELNET-LOGIN </a:t>
            </a:r>
            <a:r>
              <a:rPr lang="en-US" dirty="0"/>
              <a:t>to authenticate logins using local AAA.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authentication login TELNET-LOGIN </a:t>
            </a:r>
            <a:r>
              <a:rPr lang="en-US" b="1" dirty="0" smtClean="0"/>
              <a:t>local</a:t>
            </a:r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52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Configure the VTY lines to </a:t>
            </a:r>
            <a:r>
              <a:rPr lang="en-US" b="1" dirty="0" smtClean="0"/>
              <a:t>use </a:t>
            </a:r>
            <a:r>
              <a:rPr lang="en-US" b="1" dirty="0"/>
              <a:t>the defined AAA authentication method</a:t>
            </a:r>
            <a:r>
              <a:rPr lang="en-US" b="1" dirty="0" smtClean="0"/>
              <a:t>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line </a:t>
            </a:r>
            <a:r>
              <a:rPr lang="en-US" b="1" dirty="0" err="1"/>
              <a:t>vty</a:t>
            </a:r>
            <a:r>
              <a:rPr lang="en-US" b="1" dirty="0"/>
              <a:t> 0 4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 authentication TELNET-LOGIN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 smtClean="0"/>
              <a:t>end</a:t>
            </a:r>
          </a:p>
          <a:p>
            <a:r>
              <a:rPr lang="en-US" b="1" dirty="0"/>
              <a:t>Step 3. Verify the AAA authentication method.</a:t>
            </a:r>
          </a:p>
          <a:p>
            <a:r>
              <a:rPr lang="en-US" dirty="0"/>
              <a:t>Verify the Telnet configuration. </a:t>
            </a:r>
          </a:p>
          <a:p>
            <a:r>
              <a:rPr lang="en-US" dirty="0" smtClean="0"/>
              <a:t>From </a:t>
            </a:r>
            <a:r>
              <a:rPr lang="en-US" dirty="0"/>
              <a:t>command prompt of PC-A, Telnet to R1</a:t>
            </a:r>
            <a:r>
              <a:rPr lang="en-US" dirty="0" smtClean="0"/>
              <a:t>. PC</a:t>
            </a:r>
            <a:r>
              <a:rPr lang="en-US" dirty="0"/>
              <a:t>&gt; </a:t>
            </a:r>
            <a:r>
              <a:rPr lang="en-US" b="1" dirty="0"/>
              <a:t>telnet 192.168.1.1</a:t>
            </a:r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70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  <p:pic>
        <p:nvPicPr>
          <p:cNvPr id="3074" name="Picture 2" descr="C:\Users\kashif\Pictures\Screenshots\Screenshot (31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1343025"/>
            <a:ext cx="6115050" cy="41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91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42271"/>
            <a:ext cx="7548755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</a:t>
            </a:r>
            <a:r>
              <a:rPr lang="en-US" sz="3200" b="1" dirty="0" smtClean="0"/>
              <a:t>ask </a:t>
            </a:r>
            <a:r>
              <a:rPr lang="en-US" sz="3200" b="1" dirty="0"/>
              <a:t>3: Configure Server-Based AAA Authentication Using TACACS+ on </a:t>
            </a:r>
            <a:r>
              <a:rPr lang="en-US" sz="3200" b="1" dirty="0" smtClean="0"/>
              <a:t>R2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a backup local </a:t>
            </a:r>
            <a:r>
              <a:rPr lang="en-US" b="1" dirty="0" smtClean="0"/>
              <a:t>database </a:t>
            </a:r>
            <a:r>
              <a:rPr lang="en-US" b="1" dirty="0"/>
              <a:t>entry called Admin</a:t>
            </a:r>
            <a:r>
              <a:rPr lang="en-US" b="1" dirty="0" smtClean="0"/>
              <a:t>.</a:t>
            </a:r>
          </a:p>
          <a:p>
            <a:r>
              <a:rPr lang="en-US" dirty="0"/>
              <a:t>For backup purposes, configure a local username of Admin and secret password of adminpa55.</a:t>
            </a:r>
          </a:p>
          <a:p>
            <a:r>
              <a:rPr lang="en-US" dirty="0"/>
              <a:t>R2(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username Admin password adminpa55</a:t>
            </a:r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18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Verify the </a:t>
            </a:r>
            <a:r>
              <a:rPr lang="en-US" b="1" dirty="0" smtClean="0"/>
              <a:t>TACACS+ Server </a:t>
            </a:r>
            <a:r>
              <a:rPr lang="en-US" b="1" dirty="0"/>
              <a:t>configuration.</a:t>
            </a:r>
          </a:p>
          <a:p>
            <a:r>
              <a:rPr lang="en-US" dirty="0"/>
              <a:t>Select the TACACS+ Server. From the </a:t>
            </a:r>
            <a:r>
              <a:rPr lang="en-US" b="1" dirty="0" err="1"/>
              <a:t>Config</a:t>
            </a:r>
            <a:r>
              <a:rPr lang="en-US" dirty="0"/>
              <a:t> tab, click on </a:t>
            </a:r>
            <a:r>
              <a:rPr lang="en-US" b="1" dirty="0"/>
              <a:t>AAA </a:t>
            </a:r>
            <a:r>
              <a:rPr lang="en-US" dirty="0"/>
              <a:t>and notice that there is a </a:t>
            </a:r>
            <a:r>
              <a:rPr lang="en-US" dirty="0" smtClean="0"/>
              <a:t>Network configuration </a:t>
            </a:r>
            <a:r>
              <a:rPr lang="en-US" dirty="0"/>
              <a:t>entry for R2 and a User Setup entry for Admin2</a:t>
            </a:r>
            <a:r>
              <a:rPr lang="en-US" dirty="0" smtClean="0"/>
              <a:t>.</a:t>
            </a:r>
          </a:p>
          <a:p>
            <a:r>
              <a:rPr lang="en-US" b="1" dirty="0"/>
              <a:t>Step 3. Configure the TACACS+ server specifics on </a:t>
            </a:r>
            <a:r>
              <a:rPr lang="en-US" b="1" dirty="0" smtClean="0"/>
              <a:t>R2</a:t>
            </a:r>
            <a:r>
              <a:rPr lang="en-US" b="1" dirty="0"/>
              <a:t>.</a:t>
            </a:r>
          </a:p>
          <a:p>
            <a:r>
              <a:rPr lang="en-US" dirty="0"/>
              <a:t>R2(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tacacs</a:t>
            </a:r>
            <a:r>
              <a:rPr lang="en-US" b="1" dirty="0"/>
              <a:t>-server host 192.168.2.2</a:t>
            </a:r>
          </a:p>
          <a:p>
            <a:r>
              <a:rPr lang="en-US" dirty="0"/>
              <a:t>R2(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tacacs</a:t>
            </a:r>
            <a:r>
              <a:rPr lang="en-US" b="1" dirty="0"/>
              <a:t>-server key </a:t>
            </a:r>
            <a:r>
              <a:rPr lang="en-US" b="1" dirty="0" smtClean="0"/>
              <a:t>tacacspa55</a:t>
            </a:r>
            <a:endParaRPr lang="en-US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02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85371" y="1142271"/>
            <a:ext cx="7548755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Configure AAA login authentication for </a:t>
            </a:r>
            <a:r>
              <a:rPr lang="en-US" b="1" dirty="0" smtClean="0"/>
              <a:t>console access </a:t>
            </a:r>
            <a:r>
              <a:rPr lang="en-US" b="1" dirty="0"/>
              <a:t>on </a:t>
            </a:r>
            <a:r>
              <a:rPr lang="en-US" b="1" dirty="0" smtClean="0"/>
              <a:t>R2</a:t>
            </a:r>
            <a:r>
              <a:rPr lang="en-US" b="1" dirty="0"/>
              <a:t>.</a:t>
            </a:r>
          </a:p>
          <a:p>
            <a:r>
              <a:rPr lang="en-US" dirty="0"/>
              <a:t>Enable AAA on R2 and configure all logins to authenticate using the AAA TACACS+ server and if </a:t>
            </a:r>
            <a:r>
              <a:rPr lang="en-US" dirty="0" smtClean="0"/>
              <a:t>not available</a:t>
            </a:r>
            <a:r>
              <a:rPr lang="en-US" dirty="0"/>
              <a:t>, then use the local database.</a:t>
            </a:r>
          </a:p>
          <a:p>
            <a:r>
              <a:rPr lang="en-US" dirty="0"/>
              <a:t>R2(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new-model</a:t>
            </a:r>
          </a:p>
          <a:p>
            <a:r>
              <a:rPr lang="en-US" dirty="0"/>
              <a:t>R2(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authentication login default group </a:t>
            </a:r>
            <a:r>
              <a:rPr lang="en-US" b="1" dirty="0" err="1"/>
              <a:t>tacacs</a:t>
            </a:r>
            <a:r>
              <a:rPr lang="en-US" b="1" dirty="0"/>
              <a:t>+ local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22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Configure </a:t>
            </a:r>
            <a:r>
              <a:rPr lang="en-US" sz="2800" dirty="0">
                <a:cs typeface="Arial" pitchFamily="34" charset="0"/>
              </a:rPr>
              <a:t>AAA Authentication on </a:t>
            </a:r>
            <a:r>
              <a:rPr lang="en-US" sz="2800" smtClean="0">
                <a:cs typeface="Arial" pitchFamily="34" charset="0"/>
              </a:rPr>
              <a:t>Cisco </a:t>
            </a:r>
            <a:r>
              <a:rPr lang="en-US" sz="2800">
                <a:cs typeface="Arial" pitchFamily="34" charset="0"/>
              </a:rPr>
              <a:t>Routers in Packet tracer.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2271"/>
            <a:ext cx="3785926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5. Configure the line </a:t>
            </a:r>
            <a:r>
              <a:rPr lang="en-US" b="1" dirty="0" smtClean="0"/>
              <a:t>console </a:t>
            </a:r>
            <a:r>
              <a:rPr lang="en-US" b="1" dirty="0"/>
              <a:t>to </a:t>
            </a:r>
            <a:r>
              <a:rPr lang="en-US" b="1" dirty="0" smtClean="0"/>
              <a:t>use </a:t>
            </a:r>
            <a:r>
              <a:rPr lang="en-US" b="1" dirty="0"/>
              <a:t>the defined AAA authentication method.</a:t>
            </a:r>
          </a:p>
          <a:p>
            <a:r>
              <a:rPr lang="en-US" dirty="0" smtClean="0"/>
              <a:t>R2(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line console 0</a:t>
            </a:r>
          </a:p>
          <a:p>
            <a:r>
              <a:rPr lang="en-US" dirty="0"/>
              <a:t>R2(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 authentication default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73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56343" y="1142271"/>
            <a:ext cx="7577783" cy="1513843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6. Verify the AAA authentication method.</a:t>
            </a:r>
          </a:p>
          <a:p>
            <a:r>
              <a:rPr lang="en-US" dirty="0"/>
              <a:t>Verify the user EXEC login using the AAA TACACS+ server.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7" y="2656114"/>
            <a:ext cx="6219825" cy="343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581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99886" y="1142271"/>
            <a:ext cx="7548754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4: Configure Server-Based AAA Authentication Using RADIUS on </a:t>
            </a:r>
            <a:r>
              <a:rPr lang="en-US" sz="3200" b="1" dirty="0" smtClean="0"/>
              <a:t>R3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a backup local </a:t>
            </a:r>
            <a:r>
              <a:rPr lang="en-US" b="1" dirty="0" smtClean="0"/>
              <a:t>database </a:t>
            </a:r>
            <a:r>
              <a:rPr lang="en-US" b="1" dirty="0"/>
              <a:t>entry called Admin</a:t>
            </a:r>
            <a:r>
              <a:rPr lang="en-US" b="1" dirty="0" smtClean="0"/>
              <a:t>.</a:t>
            </a:r>
          </a:p>
          <a:p>
            <a:r>
              <a:rPr lang="pt-BR" dirty="0"/>
              <a:t>R3(config)# </a:t>
            </a:r>
            <a:r>
              <a:rPr lang="pt-BR" b="1" dirty="0"/>
              <a:t>username Admin password </a:t>
            </a:r>
            <a:r>
              <a:rPr lang="pt-BR" b="1" dirty="0" smtClean="0"/>
              <a:t>adminpa55</a:t>
            </a:r>
          </a:p>
          <a:p>
            <a:r>
              <a:rPr lang="en-US" b="1" dirty="0"/>
              <a:t>Step 2. Verify RADIUS configuration.</a:t>
            </a:r>
          </a:p>
          <a:p>
            <a:r>
              <a:rPr lang="en-US" dirty="0"/>
              <a:t>Select the RADIUS Server. </a:t>
            </a:r>
            <a:endParaRPr lang="pt-BR" b="1" dirty="0" smtClean="0"/>
          </a:p>
          <a:p>
            <a:endParaRPr lang="pt-BR" b="1" dirty="0" smtClean="0"/>
          </a:p>
          <a:p>
            <a:endParaRPr lang="pt-BR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84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/>
              <a:t>From the </a:t>
            </a:r>
            <a:r>
              <a:rPr lang="en-US" dirty="0" err="1"/>
              <a:t>Config</a:t>
            </a:r>
            <a:r>
              <a:rPr lang="en-US" dirty="0"/>
              <a:t> tab, click on </a:t>
            </a:r>
            <a:r>
              <a:rPr lang="en-US" b="1" dirty="0"/>
              <a:t>AAA </a:t>
            </a:r>
            <a:r>
              <a:rPr lang="en-US" dirty="0"/>
              <a:t>and notice that there is a Network configuration entry for R3 and a User Setup entry for Admin3</a:t>
            </a:r>
            <a:r>
              <a:rPr lang="en-US" dirty="0" smtClean="0"/>
              <a:t>.</a:t>
            </a:r>
            <a:endParaRPr lang="en-US" b="1" dirty="0" smtClean="0"/>
          </a:p>
          <a:p>
            <a:r>
              <a:rPr lang="en-US" b="1" dirty="0" smtClean="0"/>
              <a:t>Step </a:t>
            </a:r>
            <a:r>
              <a:rPr lang="en-US" b="1" dirty="0"/>
              <a:t>3. Configure the </a:t>
            </a:r>
            <a:r>
              <a:rPr lang="en-US" b="1" dirty="0" smtClean="0"/>
              <a:t>RADIUS server specifics </a:t>
            </a:r>
            <a:r>
              <a:rPr lang="en-US" b="1" dirty="0"/>
              <a:t>on </a:t>
            </a:r>
            <a:r>
              <a:rPr lang="en-US" b="1" dirty="0" smtClean="0"/>
              <a:t>R3.</a:t>
            </a:r>
          </a:p>
          <a:p>
            <a:r>
              <a:rPr lang="en-US" dirty="0" smtClean="0"/>
              <a:t>Configure the AAA RADIUS </a:t>
            </a:r>
            <a:r>
              <a:rPr lang="en-US" dirty="0"/>
              <a:t>server IP address and secret key on R3.</a:t>
            </a:r>
            <a:endParaRPr lang="en-US" b="1" dirty="0"/>
          </a:p>
          <a:p>
            <a:r>
              <a:rPr lang="en-US" dirty="0" smtClean="0"/>
              <a:t>R3(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radius-server host 192.168.3.2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radius-server key </a:t>
            </a:r>
            <a:r>
              <a:rPr lang="en-US" b="1" dirty="0" smtClean="0"/>
              <a:t>radiuspa55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73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399" y="1150938"/>
            <a:ext cx="7563269" cy="5011785"/>
          </a:xfrm>
        </p:spPr>
        <p:txBody>
          <a:bodyPr>
            <a:noAutofit/>
          </a:bodyPr>
          <a:lstStyle/>
          <a:p>
            <a:r>
              <a:rPr lang="en-US" b="1" dirty="0"/>
              <a:t>Step 4. Configure AAA login authentication for console access on R3</a:t>
            </a:r>
            <a:r>
              <a:rPr lang="en-US" b="1" dirty="0" smtClean="0"/>
              <a:t>.</a:t>
            </a:r>
            <a:endParaRPr lang="en-US" dirty="0" smtClean="0"/>
          </a:p>
          <a:p>
            <a:r>
              <a:rPr lang="en-US" dirty="0" smtClean="0"/>
              <a:t>R3(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new-model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authentication login default group radius </a:t>
            </a:r>
            <a:r>
              <a:rPr lang="en-US" b="1" dirty="0" smtClean="0"/>
              <a:t>local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5. Configure the line </a:t>
            </a:r>
            <a:r>
              <a:rPr lang="en-US" b="1" dirty="0" smtClean="0"/>
              <a:t>console </a:t>
            </a:r>
            <a:r>
              <a:rPr lang="en-US" b="1" dirty="0"/>
              <a:t>to </a:t>
            </a:r>
            <a:r>
              <a:rPr lang="en-US" b="1" dirty="0" smtClean="0"/>
              <a:t>use </a:t>
            </a:r>
            <a:r>
              <a:rPr lang="en-US" b="1" dirty="0"/>
              <a:t>defined AAA authentication method.</a:t>
            </a:r>
          </a:p>
          <a:p>
            <a:r>
              <a:rPr lang="en-US" dirty="0" smtClean="0"/>
              <a:t>R3(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line console 0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 authentication default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00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57943" y="1142272"/>
            <a:ext cx="7476183" cy="1673500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6. Verify the AAA authentication method.</a:t>
            </a:r>
          </a:p>
          <a:p>
            <a:r>
              <a:rPr lang="en-US" dirty="0"/>
              <a:t>Verify the user EXEC login using the AAA TACACS+ server.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25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2598057"/>
            <a:ext cx="6229350" cy="341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100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2271"/>
            <a:ext cx="3785926" cy="5055329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7. Check </a:t>
            </a:r>
            <a:r>
              <a:rPr lang="en-US" b="1" dirty="0" smtClean="0"/>
              <a:t>results.</a:t>
            </a:r>
            <a:endParaRPr lang="en-US" b="1" dirty="0"/>
          </a:p>
          <a:p>
            <a:r>
              <a:rPr lang="en-US" dirty="0"/>
              <a:t>Your completion percentage should be 100%. </a:t>
            </a:r>
            <a:endParaRPr lang="en-US" dirty="0" smtClean="0"/>
          </a:p>
          <a:p>
            <a:r>
              <a:rPr lang="en-US" dirty="0" smtClean="0"/>
              <a:t>Click </a:t>
            </a:r>
            <a:r>
              <a:rPr lang="en-US" b="1" dirty="0"/>
              <a:t>Check Results </a:t>
            </a:r>
            <a:r>
              <a:rPr lang="en-US" dirty="0"/>
              <a:t>to see feedback and verification of </a:t>
            </a:r>
            <a:r>
              <a:rPr lang="en-US" dirty="0" smtClean="0"/>
              <a:t>which required </a:t>
            </a:r>
            <a:r>
              <a:rPr lang="en-US" dirty="0"/>
              <a:t>components have been completed.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26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4388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Chapter 3: PT </a:t>
            </a:r>
            <a:r>
              <a:rPr lang="en-US" i="1" dirty="0">
                <a:latin typeface="+mj-lt"/>
                <a:cs typeface="Arial"/>
              </a:rPr>
              <a:t>Activity: Configure AAA Authentication on Cisco Routers </a:t>
            </a:r>
            <a:r>
              <a:rPr lang="en-US" i="1" dirty="0" smtClean="0">
                <a:latin typeface="+mj-lt"/>
                <a:cs typeface="Arial"/>
              </a:rPr>
              <a:t>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“</a:t>
            </a:r>
            <a:r>
              <a:rPr lang="en-US" b="1" dirty="0" smtClean="0"/>
              <a:t>Authentication</a:t>
            </a:r>
            <a:r>
              <a:rPr lang="en-US" dirty="0" smtClean="0"/>
              <a:t> </a:t>
            </a:r>
            <a:r>
              <a:rPr lang="en-US" dirty="0"/>
              <a:t>asks the question, "Who or what are you?" </a:t>
            </a:r>
            <a:r>
              <a:rPr lang="en-US" b="1" dirty="0"/>
              <a:t>Authorization</a:t>
            </a:r>
            <a:r>
              <a:rPr lang="en-US" dirty="0"/>
              <a:t> asks, "What are you allowed to do?" And finally, </a:t>
            </a:r>
            <a:r>
              <a:rPr lang="en-US" b="1" dirty="0"/>
              <a:t>accounting</a:t>
            </a:r>
            <a:r>
              <a:rPr lang="en-US" dirty="0"/>
              <a:t> wants to know, "What did you do</a:t>
            </a:r>
            <a:r>
              <a:rPr lang="en-US" dirty="0" smtClean="0"/>
              <a:t>?“”</a:t>
            </a:r>
          </a:p>
          <a:p>
            <a:r>
              <a:rPr lang="en-US" dirty="0"/>
              <a:t>Remote Authentication Dial-In User Service (RADIUS) and Terminal Access Controller Access Control System (TACACS</a:t>
            </a:r>
            <a:r>
              <a:rPr lang="en-US" dirty="0" smtClean="0"/>
              <a:t>)– most </a:t>
            </a:r>
            <a:r>
              <a:rPr lang="en-US" dirty="0"/>
              <a:t>widely accepted AAA </a:t>
            </a:r>
            <a:r>
              <a:rPr lang="en-US" dirty="0" smtClean="0"/>
              <a:t>protocol. RADIUS </a:t>
            </a:r>
            <a:r>
              <a:rPr lang="en-US" dirty="0"/>
              <a:t>is an Internet </a:t>
            </a:r>
            <a:r>
              <a:rPr lang="en-US" dirty="0" smtClean="0"/>
              <a:t>standard. </a:t>
            </a:r>
            <a:endParaRPr lang="en-US" dirty="0"/>
          </a:p>
          <a:p>
            <a:r>
              <a:rPr lang="en-US" sz="2200" b="1" i="1" dirty="0" smtClean="0"/>
              <a:t>Sean </a:t>
            </a:r>
            <a:r>
              <a:rPr lang="en-US" sz="2200" b="1" i="1" dirty="0" err="1" smtClean="0"/>
              <a:t>Convery</a:t>
            </a:r>
            <a:r>
              <a:rPr lang="en-US" sz="2200" b="1" i="1" dirty="0" smtClean="0"/>
              <a:t>, “Network </a:t>
            </a:r>
            <a:r>
              <a:rPr lang="en-US" sz="2200" b="1" i="1" dirty="0"/>
              <a:t>Authentication, Authorization, and Accounting: Part </a:t>
            </a:r>
            <a:r>
              <a:rPr lang="en-US" sz="2200" b="1" i="1" dirty="0" smtClean="0"/>
              <a:t>One”</a:t>
            </a:r>
            <a:r>
              <a:rPr lang="en-US" sz="2200" b="1" dirty="0" smtClean="0"/>
              <a:t> </a:t>
            </a:r>
            <a:r>
              <a:rPr lang="en-US" sz="2200" b="1" dirty="0"/>
              <a:t>- The Internet Protocol Journal </a:t>
            </a:r>
            <a:r>
              <a:rPr lang="en-US" sz="2200" b="1" dirty="0" smtClean="0"/>
              <a:t> </a:t>
            </a:r>
            <a:r>
              <a:rPr lang="en-US" sz="2200" b="1" dirty="0"/>
              <a:t>Volume 10, No. </a:t>
            </a:r>
            <a:r>
              <a:rPr lang="en-US" sz="2200" b="1" dirty="0" smtClean="0"/>
              <a:t>1, 2007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0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Setup: </a:t>
            </a:r>
            <a:r>
              <a:rPr lang="en-US" dirty="0" smtClean="0"/>
              <a:t>Lets </a:t>
            </a:r>
            <a:r>
              <a:rPr lang="en-US" dirty="0"/>
              <a:t>assume a </a:t>
            </a:r>
            <a:r>
              <a:rPr lang="en-US" dirty="0" smtClean="0"/>
              <a:t>network </a:t>
            </a:r>
            <a:r>
              <a:rPr lang="en-US" dirty="0"/>
              <a:t>topology </a:t>
            </a:r>
            <a:r>
              <a:rPr lang="en-US" dirty="0" smtClean="0"/>
              <a:t>consists of three routers </a:t>
            </a:r>
            <a:r>
              <a:rPr lang="en-US" dirty="0"/>
              <a:t>R1, R2 and R3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2" descr="C:\Users\kashif\Pictures\Screenshots\Screenshot (30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249714"/>
            <a:ext cx="7199313" cy="390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93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6363"/>
            <a:ext cx="7242629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412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task is to </a:t>
            </a:r>
            <a:r>
              <a:rPr lang="en-US" dirty="0"/>
              <a:t>configure and test local and server-based AAA solutions</a:t>
            </a:r>
            <a:r>
              <a:rPr lang="en-US" dirty="0" smtClean="0"/>
              <a:t>.</a:t>
            </a:r>
          </a:p>
          <a:p>
            <a:r>
              <a:rPr lang="en-US" dirty="0" smtClean="0"/>
              <a:t>We </a:t>
            </a:r>
            <a:r>
              <a:rPr lang="en-US" dirty="0"/>
              <a:t>will create a local user account and configure local AAA on router R1 to test the console and VTY logins.</a:t>
            </a:r>
          </a:p>
          <a:p>
            <a:r>
              <a:rPr lang="en-US" dirty="0" smtClean="0"/>
              <a:t>User </a:t>
            </a:r>
            <a:r>
              <a:rPr lang="en-US" dirty="0"/>
              <a:t>account: </a:t>
            </a:r>
            <a:r>
              <a:rPr lang="en-US" b="1" dirty="0"/>
              <a:t>Admin1 </a:t>
            </a:r>
            <a:r>
              <a:rPr lang="en-US" dirty="0"/>
              <a:t>and password </a:t>
            </a:r>
            <a:r>
              <a:rPr lang="en-US" b="1" dirty="0"/>
              <a:t>admin1pa55</a:t>
            </a:r>
          </a:p>
          <a:p>
            <a:r>
              <a:rPr lang="en-US" dirty="0" smtClean="0"/>
              <a:t>Then, we will </a:t>
            </a:r>
            <a:r>
              <a:rPr lang="en-US" dirty="0"/>
              <a:t>configure router R2 to support server-based authentication using the TACACS+ protocol.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62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TACACS</a:t>
            </a:r>
            <a:r>
              <a:rPr lang="en-US" dirty="0"/>
              <a:t>+ server has been pre-configured with the following:</a:t>
            </a:r>
          </a:p>
          <a:p>
            <a:r>
              <a:rPr lang="en-US" dirty="0" smtClean="0"/>
              <a:t>Client</a:t>
            </a:r>
            <a:r>
              <a:rPr lang="en-US" dirty="0"/>
              <a:t>: </a:t>
            </a:r>
            <a:r>
              <a:rPr lang="en-US" b="1" dirty="0"/>
              <a:t>R2 </a:t>
            </a:r>
            <a:r>
              <a:rPr lang="en-US" dirty="0"/>
              <a:t>using the keyword </a:t>
            </a:r>
            <a:r>
              <a:rPr lang="en-US" b="1" dirty="0"/>
              <a:t>tacacspa55</a:t>
            </a:r>
          </a:p>
          <a:p>
            <a:r>
              <a:rPr lang="en-US" dirty="0" smtClean="0"/>
              <a:t>User </a:t>
            </a:r>
            <a:r>
              <a:rPr lang="en-US" dirty="0"/>
              <a:t>account: </a:t>
            </a:r>
            <a:r>
              <a:rPr lang="en-US" b="1" dirty="0"/>
              <a:t>Admin2 </a:t>
            </a:r>
            <a:r>
              <a:rPr lang="en-US" dirty="0"/>
              <a:t>and password </a:t>
            </a:r>
            <a:r>
              <a:rPr lang="en-US" b="1" dirty="0" smtClean="0"/>
              <a:t>admin2pa55</a:t>
            </a:r>
          </a:p>
          <a:p>
            <a:r>
              <a:rPr lang="en-US" dirty="0"/>
              <a:t>Finally, </a:t>
            </a:r>
            <a:r>
              <a:rPr lang="en-US" dirty="0" smtClean="0"/>
              <a:t>we </a:t>
            </a:r>
            <a:r>
              <a:rPr lang="en-US" dirty="0"/>
              <a:t>will configure router R3 to support server-based authentication using the RADIUS protocol. </a:t>
            </a:r>
            <a:endParaRPr lang="en-US" dirty="0" smtClean="0"/>
          </a:p>
          <a:p>
            <a:r>
              <a:rPr lang="en-US" dirty="0" smtClean="0"/>
              <a:t>The RADIUS </a:t>
            </a:r>
            <a:r>
              <a:rPr lang="en-US" dirty="0"/>
              <a:t>server has been pre-configured with the following: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83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142271"/>
            <a:ext cx="7534240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Client</a:t>
            </a:r>
            <a:r>
              <a:rPr lang="en-US" dirty="0"/>
              <a:t>: </a:t>
            </a:r>
            <a:r>
              <a:rPr lang="en-US" b="1" dirty="0"/>
              <a:t>R3 </a:t>
            </a:r>
            <a:r>
              <a:rPr lang="en-US" dirty="0"/>
              <a:t>using the keyword </a:t>
            </a:r>
            <a:r>
              <a:rPr lang="en-US" b="1" dirty="0"/>
              <a:t>radiuspa55</a:t>
            </a:r>
          </a:p>
          <a:p>
            <a:r>
              <a:rPr lang="en-US" dirty="0" smtClean="0"/>
              <a:t>User </a:t>
            </a:r>
            <a:r>
              <a:rPr lang="en-US" dirty="0"/>
              <a:t>account: </a:t>
            </a:r>
            <a:r>
              <a:rPr lang="en-US" b="1" dirty="0"/>
              <a:t>Admin3 </a:t>
            </a:r>
            <a:r>
              <a:rPr lang="en-US" dirty="0"/>
              <a:t>and password </a:t>
            </a:r>
            <a:r>
              <a:rPr lang="en-US" b="1" dirty="0" smtClean="0"/>
              <a:t>admin3pa55</a:t>
            </a:r>
          </a:p>
          <a:p>
            <a:r>
              <a:rPr lang="en-US" dirty="0"/>
              <a:t>The routers have also been pre-configured with the following:</a:t>
            </a:r>
          </a:p>
          <a:p>
            <a:r>
              <a:rPr lang="en-US" dirty="0" smtClean="0"/>
              <a:t>Enable </a:t>
            </a:r>
            <a:r>
              <a:rPr lang="en-US" dirty="0"/>
              <a:t>secret password: </a:t>
            </a:r>
            <a:r>
              <a:rPr lang="en-US" b="1" dirty="0"/>
              <a:t>ciscoenpa55</a:t>
            </a:r>
          </a:p>
          <a:p>
            <a:r>
              <a:rPr lang="en-US" dirty="0" smtClean="0"/>
              <a:t>RIP </a:t>
            </a:r>
            <a:r>
              <a:rPr lang="en-US" dirty="0"/>
              <a:t>version 2</a:t>
            </a:r>
            <a:endParaRPr lang="en-US" b="1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AAA Authentication on Routers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25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22220</TotalTime>
  <Words>1121</Words>
  <Application>Microsoft Office PowerPoint</Application>
  <PresentationFormat>On-screen Show (4:3)</PresentationFormat>
  <Paragraphs>143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  <vt:lpstr>Configure AAA Authentication on Routers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15936</cp:revision>
  <cp:lastPrinted>2015-04-15T04:00:00Z</cp:lastPrinted>
  <dcterms:created xsi:type="dcterms:W3CDTF">2015-04-10T12:56:27Z</dcterms:created>
  <dcterms:modified xsi:type="dcterms:W3CDTF">2016-08-09T01:24:13Z</dcterms:modified>
</cp:coreProperties>
</file>