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304" r:id="rId3"/>
    <p:sldId id="338" r:id="rId4"/>
    <p:sldId id="377" r:id="rId5"/>
    <p:sldId id="373" r:id="rId6"/>
    <p:sldId id="372" r:id="rId7"/>
    <p:sldId id="374" r:id="rId8"/>
    <p:sldId id="375" r:id="rId9"/>
    <p:sldId id="378" r:id="rId10"/>
    <p:sldId id="379" r:id="rId11"/>
    <p:sldId id="380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7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its Design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Among the proposals </a:t>
            </a:r>
            <a:r>
              <a:rPr lang="en-US" dirty="0">
                <a:latin typeface="+mj-lt"/>
                <a:cs typeface="Arial"/>
              </a:rPr>
              <a:t>for the incorporation of a secret key into an existing </a:t>
            </a:r>
            <a:r>
              <a:rPr lang="en-US" dirty="0" smtClean="0">
                <a:latin typeface="+mj-lt"/>
                <a:cs typeface="Arial"/>
              </a:rPr>
              <a:t>hash algorithm, HMAC is the approach that has received </a:t>
            </a:r>
            <a:r>
              <a:rPr lang="en-US" dirty="0">
                <a:latin typeface="+mj-lt"/>
                <a:cs typeface="Arial"/>
              </a:rPr>
              <a:t>the most </a:t>
            </a:r>
            <a:r>
              <a:rPr lang="en-US" dirty="0" smtClean="0">
                <a:latin typeface="+mj-lt"/>
                <a:cs typeface="Arial"/>
              </a:rPr>
              <a:t>support.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2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HMAC </a:t>
            </a:r>
            <a:r>
              <a:rPr lang="en-US" dirty="0">
                <a:latin typeface="+mj-lt"/>
                <a:cs typeface="Arial"/>
              </a:rPr>
              <a:t>has been issued as RFC </a:t>
            </a:r>
            <a:r>
              <a:rPr lang="en-US" dirty="0" smtClean="0">
                <a:latin typeface="+mj-lt"/>
                <a:cs typeface="Arial"/>
              </a:rPr>
              <a:t>2104, </a:t>
            </a:r>
          </a:p>
          <a:p>
            <a:r>
              <a:rPr lang="en-US" dirty="0" smtClean="0"/>
              <a:t>as a NIST standard (FIPS 198).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as mandatory-to- implement </a:t>
            </a:r>
            <a:r>
              <a:rPr lang="en-US" dirty="0">
                <a:latin typeface="+mj-lt"/>
                <a:cs typeface="Arial"/>
              </a:rPr>
              <a:t>MAC for IP </a:t>
            </a:r>
            <a:r>
              <a:rPr lang="en-US" dirty="0" smtClean="0">
                <a:latin typeface="+mj-lt"/>
                <a:cs typeface="Arial"/>
              </a:rPr>
              <a:t>Security</a:t>
            </a:r>
            <a:r>
              <a:rPr lang="en-US" dirty="0">
                <a:latin typeface="+mj-lt"/>
                <a:cs typeface="Arial"/>
              </a:rPr>
              <a:t>.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Also used in Transport </a:t>
            </a:r>
            <a:r>
              <a:rPr lang="en-US" dirty="0">
                <a:latin typeface="+mj-lt"/>
                <a:cs typeface="Arial"/>
              </a:rPr>
              <a:t>Layer Security (TLS) and Secure Electronic Transaction (SET</a:t>
            </a:r>
            <a:r>
              <a:rPr lang="en-US" dirty="0" smtClean="0">
                <a:latin typeface="+mj-lt"/>
                <a:cs typeface="Arial"/>
              </a:rPr>
              <a:t>).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1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5B0505"/>
                </a:solidFill>
                <a:cs typeface="Arial"/>
              </a:rPr>
              <a:t>HMAC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Design Objectives:</a:t>
            </a:r>
          </a:p>
          <a:p>
            <a:r>
              <a:rPr lang="en-US" dirty="0">
                <a:latin typeface="+mj-lt"/>
                <a:cs typeface="Arial"/>
              </a:rPr>
              <a:t>RFC 2104 lists the following design objectives </a:t>
            </a:r>
            <a:r>
              <a:rPr lang="en-US" dirty="0" smtClean="0">
                <a:latin typeface="+mj-lt"/>
                <a:cs typeface="Arial"/>
              </a:rPr>
              <a:t>for HMAC</a:t>
            </a:r>
            <a:r>
              <a:rPr lang="en-US" dirty="0">
                <a:latin typeface="+mj-lt"/>
                <a:cs typeface="Arial"/>
              </a:rPr>
              <a:t>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34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1. To </a:t>
            </a:r>
            <a:r>
              <a:rPr lang="en-US" dirty="0">
                <a:latin typeface="+mj-lt"/>
                <a:cs typeface="Arial"/>
              </a:rPr>
              <a:t>use, without modifications, available hash functions.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In </a:t>
            </a:r>
            <a:r>
              <a:rPr lang="en-US" dirty="0">
                <a:latin typeface="+mj-lt"/>
                <a:cs typeface="Arial"/>
              </a:rPr>
              <a:t>particular, </a:t>
            </a:r>
            <a:r>
              <a:rPr lang="en-US" dirty="0" smtClean="0">
                <a:latin typeface="+mj-lt"/>
                <a:cs typeface="Arial"/>
              </a:rPr>
              <a:t>hash functions </a:t>
            </a:r>
            <a:r>
              <a:rPr lang="en-US" dirty="0">
                <a:latin typeface="+mj-lt"/>
                <a:cs typeface="Arial"/>
              </a:rPr>
              <a:t>that perform well in software, and for which code is freely </a:t>
            </a:r>
            <a:r>
              <a:rPr lang="en-US" dirty="0" smtClean="0">
                <a:latin typeface="+mj-lt"/>
                <a:cs typeface="Arial"/>
              </a:rPr>
              <a:t>and widely available.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2. To </a:t>
            </a:r>
            <a:r>
              <a:rPr lang="en-US" dirty="0">
                <a:latin typeface="+mj-lt"/>
                <a:cs typeface="Arial"/>
              </a:rPr>
              <a:t>allow for easy replaceability of the embedded hash function in case </a:t>
            </a:r>
            <a:r>
              <a:rPr lang="en-US" dirty="0" smtClean="0">
                <a:latin typeface="+mj-lt"/>
                <a:cs typeface="Arial"/>
              </a:rPr>
              <a:t>faster or </a:t>
            </a:r>
            <a:r>
              <a:rPr lang="en-US" dirty="0">
                <a:latin typeface="+mj-lt"/>
                <a:cs typeface="Arial"/>
              </a:rPr>
              <a:t>more secure hash functions are found or </a:t>
            </a:r>
            <a:r>
              <a:rPr lang="en-US" dirty="0" smtClean="0">
                <a:latin typeface="+mj-lt"/>
                <a:cs typeface="Arial"/>
              </a:rPr>
              <a:t>required.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3. To </a:t>
            </a:r>
            <a:r>
              <a:rPr lang="en-US" dirty="0">
                <a:latin typeface="+mj-lt"/>
                <a:cs typeface="Arial"/>
              </a:rPr>
              <a:t>preserve the original performance of the hash function without incurring </a:t>
            </a:r>
            <a:r>
              <a:rPr lang="en-US" dirty="0" smtClean="0">
                <a:latin typeface="+mj-lt"/>
                <a:cs typeface="Arial"/>
              </a:rPr>
              <a:t>a significant degradation.</a:t>
            </a:r>
          </a:p>
          <a:p>
            <a:r>
              <a:rPr lang="en-US" dirty="0" smtClean="0">
                <a:cs typeface="Arial"/>
              </a:rPr>
              <a:t>4. To </a:t>
            </a:r>
            <a:r>
              <a:rPr lang="en-US" dirty="0">
                <a:cs typeface="Arial"/>
              </a:rPr>
              <a:t>use and handle keys in a simple way.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5. To </a:t>
            </a:r>
            <a:r>
              <a:rPr lang="en-US" dirty="0">
                <a:latin typeface="+mj-lt"/>
                <a:cs typeface="Arial"/>
              </a:rPr>
              <a:t>have a well-understood cryptographic analysis of the strength of </a:t>
            </a:r>
            <a:r>
              <a:rPr lang="en-US" dirty="0" smtClean="0">
                <a:latin typeface="+mj-lt"/>
                <a:cs typeface="Arial"/>
              </a:rPr>
              <a:t>the authentication </a:t>
            </a:r>
            <a:r>
              <a:rPr lang="en-US" dirty="0">
                <a:latin typeface="+mj-lt"/>
                <a:cs typeface="Arial"/>
              </a:rPr>
              <a:t>mechanism based on reasonable assumptions on the </a:t>
            </a:r>
            <a:r>
              <a:rPr lang="en-US" dirty="0" smtClean="0">
                <a:latin typeface="+mj-lt"/>
                <a:cs typeface="Arial"/>
              </a:rPr>
              <a:t>embedded hash function.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26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first two objectives are important to the acceptability of HMAC.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HMAC treats </a:t>
            </a:r>
            <a:r>
              <a:rPr lang="en-US" dirty="0">
                <a:latin typeface="+mj-lt"/>
                <a:cs typeface="Arial"/>
              </a:rPr>
              <a:t>the hash function as a “black box.” This has two benefits. </a:t>
            </a:r>
            <a:endParaRPr lang="en-US" dirty="0" smtClean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First</a:t>
            </a:r>
            <a:r>
              <a:rPr lang="en-US" dirty="0">
                <a:latin typeface="+mj-lt"/>
                <a:cs typeface="Arial"/>
              </a:rPr>
              <a:t>, an </a:t>
            </a:r>
            <a:r>
              <a:rPr lang="en-US" dirty="0" smtClean="0">
                <a:latin typeface="+mj-lt"/>
                <a:cs typeface="Arial"/>
              </a:rPr>
              <a:t>existing implementation </a:t>
            </a:r>
            <a:r>
              <a:rPr lang="en-US" dirty="0">
                <a:latin typeface="+mj-lt"/>
                <a:cs typeface="Arial"/>
              </a:rPr>
              <a:t>of a hash function can be used as a module in </a:t>
            </a:r>
            <a:r>
              <a:rPr lang="en-US" dirty="0" smtClean="0">
                <a:latin typeface="+mj-lt"/>
                <a:cs typeface="Arial"/>
              </a:rPr>
              <a:t>implementing HMAC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3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Second, if it is ever desired to replace a given hash </a:t>
            </a:r>
            <a:r>
              <a:rPr lang="en-US" dirty="0" smtClean="0">
                <a:latin typeface="+mj-lt"/>
                <a:cs typeface="Arial"/>
              </a:rPr>
              <a:t>function in </a:t>
            </a:r>
            <a:r>
              <a:rPr lang="en-US" dirty="0">
                <a:latin typeface="+mj-lt"/>
                <a:cs typeface="Arial"/>
              </a:rPr>
              <a:t>an HMAC </a:t>
            </a:r>
            <a:r>
              <a:rPr lang="en-US" dirty="0" smtClean="0">
                <a:latin typeface="+mj-lt"/>
                <a:cs typeface="Arial"/>
              </a:rPr>
              <a:t> implementation</a:t>
            </a:r>
            <a:r>
              <a:rPr lang="en-US" dirty="0">
                <a:latin typeface="+mj-lt"/>
                <a:cs typeface="Arial"/>
              </a:rPr>
              <a:t>, all that is required is to remove the existing </a:t>
            </a:r>
            <a:r>
              <a:rPr lang="en-US" dirty="0" smtClean="0">
                <a:latin typeface="+mj-lt"/>
                <a:cs typeface="Arial"/>
              </a:rPr>
              <a:t>hash function </a:t>
            </a:r>
            <a:r>
              <a:rPr lang="en-US" dirty="0">
                <a:latin typeface="+mj-lt"/>
                <a:cs typeface="Arial"/>
              </a:rPr>
              <a:t>module and drop in the new module. </a:t>
            </a:r>
            <a:endParaRPr lang="en-US" dirty="0">
              <a:latin typeface="+mj-lt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1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design objectives </a:t>
            </a:r>
            <a:r>
              <a:rPr lang="en-US" sz="2800" dirty="0">
                <a:cs typeface="Arial" pitchFamily="34" charset="0"/>
              </a:rPr>
              <a:t>of </a:t>
            </a:r>
            <a:r>
              <a:rPr lang="en-US" sz="2800" dirty="0" smtClean="0">
                <a:cs typeface="Arial" pitchFamily="34" charset="0"/>
              </a:rPr>
              <a:t>hash-based message authentication code(HMAC).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last design objective in the preceding list is, in fact, the main </a:t>
            </a:r>
            <a:r>
              <a:rPr lang="en-US" dirty="0" smtClean="0">
                <a:latin typeface="+mj-lt"/>
              </a:rPr>
              <a:t>advantage of </a:t>
            </a:r>
            <a:r>
              <a:rPr lang="en-US" dirty="0">
                <a:latin typeface="+mj-lt"/>
              </a:rPr>
              <a:t>HMAC over other proposed hash-based schemes. 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54167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Message authentication is </a:t>
            </a:r>
            <a:r>
              <a:rPr lang="en-US" dirty="0" smtClean="0">
                <a:latin typeface="+mj-lt"/>
              </a:rPr>
              <a:t>a procedure </a:t>
            </a:r>
            <a:r>
              <a:rPr lang="en-US" dirty="0">
                <a:latin typeface="+mj-lt"/>
              </a:rPr>
              <a:t>that allows communicating parties to verify that received </a:t>
            </a:r>
            <a:r>
              <a:rPr lang="en-US" dirty="0" smtClean="0">
                <a:latin typeface="+mj-lt"/>
              </a:rPr>
              <a:t>messages</a:t>
            </a:r>
            <a:r>
              <a:rPr lang="en-US" dirty="0">
                <a:latin typeface="+mj-lt"/>
              </a:rPr>
              <a:t>, file, document, or other collection of data </a:t>
            </a:r>
            <a:r>
              <a:rPr lang="en-US" dirty="0" smtClean="0">
                <a:latin typeface="+mj-lt"/>
              </a:rPr>
              <a:t>are authentic</a:t>
            </a:r>
            <a:r>
              <a:rPr lang="en-US" dirty="0">
                <a:latin typeface="+mj-lt"/>
              </a:rPr>
              <a:t>. </a:t>
            </a:r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Message Authentication Code (MAC)</a:t>
            </a:r>
          </a:p>
          <a:p>
            <a:r>
              <a:rPr lang="en-US" dirty="0">
                <a:latin typeface="+mj-lt"/>
                <a:cs typeface="Arial"/>
              </a:rPr>
              <a:t>i</a:t>
            </a:r>
            <a:r>
              <a:rPr lang="en-US" dirty="0" smtClean="0">
                <a:latin typeface="+mj-lt"/>
                <a:cs typeface="Arial"/>
              </a:rPr>
              <a:t>s a technique that involves </a:t>
            </a:r>
            <a:r>
              <a:rPr lang="en-US" dirty="0">
                <a:latin typeface="+mj-lt"/>
                <a:cs typeface="Arial"/>
              </a:rPr>
              <a:t>the </a:t>
            </a:r>
            <a:r>
              <a:rPr lang="en-US" dirty="0" smtClean="0">
                <a:latin typeface="+mj-lt"/>
                <a:cs typeface="Arial"/>
              </a:rPr>
              <a:t>use of </a:t>
            </a:r>
            <a:r>
              <a:rPr lang="en-US" dirty="0">
                <a:latin typeface="+mj-lt"/>
                <a:cs typeface="Arial"/>
              </a:rPr>
              <a:t>a secret key to generate a small block of data, known as a message </a:t>
            </a:r>
            <a:r>
              <a:rPr lang="en-US" dirty="0" smtClean="0">
                <a:latin typeface="+mj-lt"/>
                <a:cs typeface="Arial"/>
              </a:rPr>
              <a:t>authentication code </a:t>
            </a:r>
            <a:r>
              <a:rPr lang="en-US" dirty="0">
                <a:latin typeface="+mj-lt"/>
                <a:cs typeface="Arial"/>
              </a:rPr>
              <a:t>, that is appended to the message.</a:t>
            </a:r>
          </a:p>
          <a:p>
            <a:endParaRPr lang="en-US" dirty="0">
              <a:latin typeface="+mj-lt"/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03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3" y="1422400"/>
            <a:ext cx="7518401" cy="473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05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There </a:t>
            </a:r>
            <a:r>
              <a:rPr lang="en-US" dirty="0">
                <a:latin typeface="+mj-lt"/>
                <a:cs typeface="Arial"/>
              </a:rPr>
              <a:t>has been </a:t>
            </a:r>
            <a:r>
              <a:rPr lang="en-US" dirty="0" smtClean="0">
                <a:latin typeface="+mj-lt"/>
                <a:cs typeface="Arial"/>
              </a:rPr>
              <a:t>a growing </a:t>
            </a:r>
            <a:r>
              <a:rPr lang="en-US" dirty="0">
                <a:latin typeface="+mj-lt"/>
                <a:cs typeface="Arial"/>
              </a:rPr>
              <a:t>interest in developing a MAC </a:t>
            </a:r>
            <a:r>
              <a:rPr lang="en-US" dirty="0" smtClean="0">
                <a:latin typeface="+mj-lt"/>
                <a:cs typeface="Arial"/>
              </a:rPr>
              <a:t>derived from </a:t>
            </a:r>
            <a:r>
              <a:rPr lang="en-US" dirty="0">
                <a:latin typeface="+mj-lt"/>
                <a:cs typeface="Arial"/>
              </a:rPr>
              <a:t>a cryptographic hash code, such as SHA-1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cs typeface="Arial"/>
              </a:rPr>
              <a:t>The motivations are:</a:t>
            </a:r>
          </a:p>
          <a:p>
            <a:endParaRPr lang="en-US" dirty="0" smtClean="0">
              <a:latin typeface="+mj-lt"/>
              <a:cs typeface="Arial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1. Cryptographic </a:t>
            </a:r>
            <a:r>
              <a:rPr lang="en-US" dirty="0">
                <a:latin typeface="+mj-lt"/>
                <a:cs typeface="Arial"/>
              </a:rPr>
              <a:t>hash functions generally execute faster in software than </a:t>
            </a:r>
            <a:r>
              <a:rPr lang="en-US" dirty="0" smtClean="0">
                <a:latin typeface="+mj-lt"/>
                <a:cs typeface="Arial"/>
              </a:rPr>
              <a:t>conventional encryption </a:t>
            </a:r>
            <a:r>
              <a:rPr lang="en-US" dirty="0">
                <a:latin typeface="+mj-lt"/>
                <a:cs typeface="Arial"/>
              </a:rPr>
              <a:t>algorithms such as DES</a:t>
            </a:r>
            <a:r>
              <a:rPr lang="en-US" dirty="0" smtClean="0">
                <a:latin typeface="+mj-lt"/>
                <a:cs typeface="Arial"/>
              </a:rPr>
              <a:t>. 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2. Library </a:t>
            </a:r>
            <a:r>
              <a:rPr lang="en-US" dirty="0">
                <a:latin typeface="+mj-lt"/>
                <a:cs typeface="Arial"/>
              </a:rPr>
              <a:t>code for cryptographic hash functions is widely available</a:t>
            </a:r>
            <a:r>
              <a:rPr lang="en-US" dirty="0" smtClean="0">
                <a:latin typeface="+mj-lt"/>
                <a:cs typeface="Arial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0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 hash function such as SHA was not designed for use as a MAC and </a:t>
            </a:r>
            <a:r>
              <a:rPr lang="en-US" dirty="0" smtClean="0">
                <a:latin typeface="+mj-lt"/>
                <a:cs typeface="Arial"/>
              </a:rPr>
              <a:t>cannot be </a:t>
            </a:r>
            <a:r>
              <a:rPr lang="en-US" dirty="0">
                <a:latin typeface="+mj-lt"/>
                <a:cs typeface="Arial"/>
              </a:rPr>
              <a:t>used directly for that purpose, because it does not rely on a secret key.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HMAC and its Design Objectives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9505</TotalTime>
  <Words>628</Words>
  <Application>Microsoft Office PowerPoint</Application>
  <PresentationFormat>On-screen Show (4:3)</PresentationFormat>
  <Paragraphs>76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  <vt:lpstr>HMAC and its Design Objectives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3551</cp:revision>
  <cp:lastPrinted>2015-04-15T04:00:00Z</cp:lastPrinted>
  <dcterms:created xsi:type="dcterms:W3CDTF">2015-04-10T12:56:27Z</dcterms:created>
  <dcterms:modified xsi:type="dcterms:W3CDTF">2016-04-17T06:24:03Z</dcterms:modified>
</cp:coreProperties>
</file>